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8" r:id="rId4"/>
    <p:sldMasterId id="2147483731" r:id="rId5"/>
    <p:sldMasterId id="2147483743" r:id="rId6"/>
    <p:sldMasterId id="2147483746" r:id="rId7"/>
    <p:sldMasterId id="2147483758" r:id="rId8"/>
    <p:sldMasterId id="2147483761" r:id="rId9"/>
  </p:sldMasterIdLst>
  <p:notesMasterIdLst>
    <p:notesMasterId r:id="rId28"/>
  </p:notesMasterIdLst>
  <p:sldIdLst>
    <p:sldId id="931" r:id="rId10"/>
    <p:sldId id="1189" r:id="rId11"/>
    <p:sldId id="265" r:id="rId12"/>
    <p:sldId id="1182" r:id="rId13"/>
    <p:sldId id="1316" r:id="rId14"/>
    <p:sldId id="1256" r:id="rId15"/>
    <p:sldId id="1215" r:id="rId16"/>
    <p:sldId id="1257" r:id="rId17"/>
    <p:sldId id="1258" r:id="rId18"/>
    <p:sldId id="1259" r:id="rId19"/>
    <p:sldId id="1260" r:id="rId20"/>
    <p:sldId id="1210" r:id="rId21"/>
    <p:sldId id="1211" r:id="rId22"/>
    <p:sldId id="1261" r:id="rId23"/>
    <p:sldId id="1264" r:id="rId24"/>
    <p:sldId id="1317" r:id="rId25"/>
    <p:sldId id="1234" r:id="rId26"/>
    <p:sldId id="967" r:id="rId27"/>
  </p:sldIdLst>
  <p:sldSz cx="17340263"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1pPr>
    <a:lvl2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2pPr>
    <a:lvl3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3pPr>
    <a:lvl4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4pPr>
    <a:lvl5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5pPr>
    <a:lvl6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6pPr>
    <a:lvl7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7pPr>
    <a:lvl8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8pPr>
    <a:lvl9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vin Lyn (DBS)" initials="GL(" lastIdx="1" clrIdx="0">
    <p:extLst>
      <p:ext uri="{19B8F6BF-5375-455C-9EA6-DF929625EA0E}">
        <p15:presenceInfo xmlns:p15="http://schemas.microsoft.com/office/powerpoint/2012/main" userId="S::lyn.gavin@dbs.gov.uk::2dddb107-746e-4ffd-a90d-5364604800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F23B3"/>
    <a:srgbClr val="E6C3F3"/>
    <a:srgbClr val="F5E6FA"/>
    <a:srgbClr val="9C9A00"/>
    <a:srgbClr val="9C9F00"/>
    <a:srgbClr val="9B9C59"/>
    <a:srgbClr val="9CFF00"/>
    <a:srgbClr val="9C9AB3"/>
    <a:srgbClr val="B8B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8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Hall" userId="00a67a5837c76441" providerId="LiveId" clId="{0D4CD4CD-605C-4235-863E-86156375D253}"/>
    <pc:docChg chg="modSld">
      <pc:chgData name="Steve Hall" userId="00a67a5837c76441" providerId="LiveId" clId="{0D4CD4CD-605C-4235-863E-86156375D253}" dt="2024-10-25T20:40:52.818" v="0" actId="1076"/>
      <pc:docMkLst>
        <pc:docMk/>
      </pc:docMkLst>
      <pc:sldChg chg="modSp mod">
        <pc:chgData name="Steve Hall" userId="00a67a5837c76441" providerId="LiveId" clId="{0D4CD4CD-605C-4235-863E-86156375D253}" dt="2024-10-25T20:40:52.818" v="0" actId="1076"/>
        <pc:sldMkLst>
          <pc:docMk/>
          <pc:sldMk cId="0" sldId="931"/>
        </pc:sldMkLst>
        <pc:spChg chg="mod">
          <ac:chgData name="Steve Hall" userId="00a67a5837c76441" providerId="LiveId" clId="{0D4CD4CD-605C-4235-863E-86156375D253}" dt="2024-10-25T20:40:52.818" v="0" actId="1076"/>
          <ac:spMkLst>
            <pc:docMk/>
            <pc:sldMk cId="0" sldId="931"/>
            <ac:spMk id="12" creationId="{58C5AE01-23D0-4C7A-96BA-0254F56CF81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381000" y="685800"/>
            <a:ext cx="6096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6999"/>
      </a:lnSpc>
      <a:defRPr sz="2200">
        <a:latin typeface="+mn-lt"/>
        <a:ea typeface="+mn-ea"/>
        <a:cs typeface="+mn-cs"/>
        <a:sym typeface="Helvetica Neue"/>
      </a:defRPr>
    </a:lvl1pPr>
    <a:lvl2pPr indent="228600" defTabSz="457200" latinLnBrk="0">
      <a:lnSpc>
        <a:spcPct val="116999"/>
      </a:lnSpc>
      <a:defRPr sz="2200">
        <a:latin typeface="+mn-lt"/>
        <a:ea typeface="+mn-ea"/>
        <a:cs typeface="+mn-cs"/>
        <a:sym typeface="Helvetica Neue"/>
      </a:defRPr>
    </a:lvl2pPr>
    <a:lvl3pPr indent="457200" defTabSz="457200" latinLnBrk="0">
      <a:lnSpc>
        <a:spcPct val="116999"/>
      </a:lnSpc>
      <a:defRPr sz="2200">
        <a:latin typeface="+mn-lt"/>
        <a:ea typeface="+mn-ea"/>
        <a:cs typeface="+mn-cs"/>
        <a:sym typeface="Helvetica Neue"/>
      </a:defRPr>
    </a:lvl3pPr>
    <a:lvl4pPr indent="685800" defTabSz="457200" latinLnBrk="0">
      <a:lnSpc>
        <a:spcPct val="116999"/>
      </a:lnSpc>
      <a:defRPr sz="2200">
        <a:latin typeface="+mn-lt"/>
        <a:ea typeface="+mn-ea"/>
        <a:cs typeface="+mn-cs"/>
        <a:sym typeface="Helvetica Neue"/>
      </a:defRPr>
    </a:lvl4pPr>
    <a:lvl5pPr indent="914400" defTabSz="457200" latinLnBrk="0">
      <a:lnSpc>
        <a:spcPct val="116999"/>
      </a:lnSpc>
      <a:defRPr sz="2200">
        <a:latin typeface="+mn-lt"/>
        <a:ea typeface="+mn-ea"/>
        <a:cs typeface="+mn-cs"/>
        <a:sym typeface="Helvetica Neue"/>
      </a:defRPr>
    </a:lvl5pPr>
    <a:lvl6pPr indent="1143000" defTabSz="457200" latinLnBrk="0">
      <a:lnSpc>
        <a:spcPct val="116999"/>
      </a:lnSpc>
      <a:defRPr sz="2200">
        <a:latin typeface="+mn-lt"/>
        <a:ea typeface="+mn-ea"/>
        <a:cs typeface="+mn-cs"/>
        <a:sym typeface="Helvetica Neue"/>
      </a:defRPr>
    </a:lvl6pPr>
    <a:lvl7pPr indent="1371600" defTabSz="457200" latinLnBrk="0">
      <a:lnSpc>
        <a:spcPct val="116999"/>
      </a:lnSpc>
      <a:defRPr sz="2200">
        <a:latin typeface="+mn-lt"/>
        <a:ea typeface="+mn-ea"/>
        <a:cs typeface="+mn-cs"/>
        <a:sym typeface="Helvetica Neue"/>
      </a:defRPr>
    </a:lvl7pPr>
    <a:lvl8pPr indent="1600200" defTabSz="457200" latinLnBrk="0">
      <a:lnSpc>
        <a:spcPct val="116999"/>
      </a:lnSpc>
      <a:defRPr sz="2200">
        <a:latin typeface="+mn-lt"/>
        <a:ea typeface="+mn-ea"/>
        <a:cs typeface="+mn-cs"/>
        <a:sym typeface="Helvetica Neue"/>
      </a:defRPr>
    </a:lvl8pPr>
    <a:lvl9pPr indent="1828800" defTabSz="457200" latinLnBrk="0">
      <a:lnSpc>
        <a:spcPct val="116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gbr01.safelinks.protection.outlook.com/?url=https%3A%2F%2Fwww.legislation.gov.uk%2Fukpga%2F2006%2F47%2Fsection%2F40&amp;data=04%7C01%7CKiranpreet.Rehal%40dbs.gov.uk%7C753e533c1bc7455c2f1e08da05bf9a78%7Cf24d93ecb2914192a08af182245945c2%7C0%7C0%7C637828617728622221%7CUnknown%7CTWFpbGZsb3d8eyJWIjoiMC4wLjAwMDAiLCJQIjoiV2luMzIiLCJBTiI6Ik1haWwiLCJXVCI6Mn0%3D%7C3000&amp;sdata=dZiDPNOPVYeoN8Kcl%2Fe2qpgNG4zXi%2Fct5EUoDior6%2Bs%3D&amp;reserved=0"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gbr01.safelinks.protection.outlook.com/?url=https%3A%2F%2Fwww.legislation.gov.uk%2Fuksi%2F2010%2F2955%2Farticle%2F12.73%2Fmade&amp;data=04%7C01%7CKiranpreet.Rehal%40dbs.gov.uk%7C753e533c1bc7455c2f1e08da05bf9a78%7Cf24d93ecb2914192a08af182245945c2%7C0%7C0%7C637828617728778435%7CUnknown%7CTWFpbGZsb3d8eyJWIjoiMC4wLjAwMDAiLCJQIjoiV2luMzIiLCJBTiI6Ik1haWwiLCJXVCI6Mn0%3D%7C3000&amp;sdata=bO%2BfuNAcdCUDuudh1GsprmUzPoalabB3NtOZxM2l918%3D&amp;reserved=0" TargetMode="External"/><Relationship Id="rId4" Type="http://schemas.openxmlformats.org/officeDocument/2006/relationships/hyperlink" Target="https://gbr01.safelinks.protection.outlook.com/?url=https%3A%2F%2Fwww.legislation.gov.uk%2Fuksi%2F2008%2F3265%2Fcontents%2Fmade&amp;data=04%7C01%7CKiranpreet.Rehal%40dbs.gov.uk%7C753e533c1bc7455c2f1e08da05bf9a78%7Cf24d93ecb2914192a08af182245945c2%7C0%7C0%7C637828617728622221%7CUnknown%7CTWFpbGZsb3d8eyJWIjoiMC4wLjAwMDAiLCJQIjoiV2luMzIiLCJBTiI6Ik1haWwiLCJXVCI6Mn0%3D%7C3000&amp;sdata=9EEt%2FSccrIpUcTEyHdvgChydmyGDFpO7zG4schnnvqI%3D&amp;reserved=0"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www.legislation.gov.uk/ukpga/2006/47/section/37#commentary-key-9f7a8c173410ca348bedd0c8d4326cef" TargetMode="External"/><Relationship Id="rId3" Type="http://schemas.openxmlformats.org/officeDocument/2006/relationships/hyperlink" Target="https://www.legislation.gov.uk/ukpga/2006/47/section/37" TargetMode="External"/><Relationship Id="rId7" Type="http://schemas.openxmlformats.org/officeDocument/2006/relationships/hyperlink" Target="https://www.legislation.gov.uk/ukpga/2006/47/section/37#commentary-key-4619123074b0766cdc15a6abc77e51e3"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legislation.gov.uk/ukpga/2006/47/section/37#commentary-key-ab50ae2722c88771911e620c3c58a256" TargetMode="External"/><Relationship Id="rId5" Type="http://schemas.openxmlformats.org/officeDocument/2006/relationships/hyperlink" Target="https://www.legislation.gov.uk/ukpga/2006/47/section/37#commentary-key-91e529f2b6355a3fbf95eaf82c184516" TargetMode="External"/><Relationship Id="rId4" Type="http://schemas.openxmlformats.org/officeDocument/2006/relationships/hyperlink" Target="https://www.legislation.gov.uk/ukpga/2006/47/section/37#commentary-key-fa68ad77cea91818ef85b5394098bd51"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registration.livegroup.co.uk/dbsevent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Description: 	Introduction Slide</a:t>
            </a:r>
          </a:p>
          <a:p>
            <a:endParaRPr lang="en-GB"/>
          </a:p>
          <a:p>
            <a:r>
              <a:rPr lang="en-GB" i="1"/>
              <a:t>Pointers: 	Introduce the workshop, yourself and your role. Depending on the size/ type of workshop, you could introduce attendees. For small workshops, you can do this verbally. </a:t>
            </a:r>
          </a:p>
          <a:p>
            <a:r>
              <a:rPr lang="en-GB" i="1"/>
              <a:t>	</a:t>
            </a:r>
          </a:p>
          <a:p>
            <a:r>
              <a:rPr lang="en-GB" i="1"/>
              <a:t>	For larger workshops, you could suggest that attendees put their names, roles and “why they booked on to the workshop” / “what they want to achieve through the training” into the Chat function, when running virtual workshops. </a:t>
            </a:r>
          </a:p>
        </p:txBody>
      </p:sp>
      <p:sp>
        <p:nvSpPr>
          <p:cNvPr id="4" name="Slide Number Placeholder 3"/>
          <p:cNvSpPr>
            <a:spLocks noGrp="1"/>
          </p:cNvSpPr>
          <p:nvPr>
            <p:ph type="sldNum" sz="quarter" idx="5"/>
          </p:nvPr>
        </p:nvSpPr>
        <p:spPr/>
        <p:txBody>
          <a:bodyPr/>
          <a:lstStyle/>
          <a:p>
            <a:fld id="{614A8DF4-73FF-4CF5-AEF3-1CE5A5FA2FE2}" type="slidenum">
              <a:rPr lang="en-GB" smtClean="0"/>
              <a:t>1</a:t>
            </a:fld>
            <a:endParaRPr lang="en-GB"/>
          </a:p>
        </p:txBody>
      </p:sp>
    </p:spTree>
    <p:extLst>
      <p:ext uri="{BB962C8B-B14F-4D97-AF65-F5344CB8AC3E}">
        <p14:creationId xmlns:p14="http://schemas.microsoft.com/office/powerpoint/2010/main" val="89244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6999"/>
              </a:lnSpc>
              <a:spcBef>
                <a:spcPts val="0"/>
              </a:spcBef>
              <a:spcAft>
                <a:spcPts val="0"/>
              </a:spcAft>
              <a:buClrTx/>
              <a:buSzTx/>
              <a:buFontTx/>
              <a:buNone/>
              <a:tabLst/>
              <a:defRPr/>
            </a:pPr>
            <a:r>
              <a:rPr lang="en-GB" sz="2400" b="1">
                <a:effectLst/>
                <a:latin typeface="+mn-lt"/>
                <a:ea typeface="+mn-ea"/>
                <a:cs typeface="+mn-cs"/>
                <a:sym typeface="Helvetica Neue"/>
              </a:rPr>
              <a:t>Who are we?</a:t>
            </a:r>
          </a:p>
          <a:p>
            <a:pPr marL="0" marR="0" lvl="0" indent="0" defTabSz="457200" eaLnBrk="1" fontAlgn="auto" latinLnBrk="0" hangingPunct="1">
              <a:lnSpc>
                <a:spcPct val="116999"/>
              </a:lnSpc>
              <a:spcBef>
                <a:spcPts val="0"/>
              </a:spcBef>
              <a:spcAft>
                <a:spcPts val="0"/>
              </a:spcAft>
              <a:buClrTx/>
              <a:buSzTx/>
              <a:buFontTx/>
              <a:buNone/>
              <a:tabLst/>
              <a:defRPr/>
            </a:pPr>
            <a:endParaRPr lang="en-GB" sz="2400" b="1">
              <a:effectLst/>
              <a:latin typeface="+mn-lt"/>
              <a:ea typeface="+mn-ea"/>
              <a:cs typeface="+mn-cs"/>
              <a:sym typeface="Helvetica Neue"/>
            </a:endParaRPr>
          </a:p>
          <a:p>
            <a:pPr algn="l"/>
            <a:r>
              <a:rPr lang="en-GB" sz="2400" b="0" i="0">
                <a:solidFill>
                  <a:srgbClr val="0B0C0C"/>
                </a:solidFill>
                <a:effectLst/>
                <a:latin typeface="GDS Transport"/>
              </a:rPr>
              <a:t>DBS is responsible for processing and issuing criminal record checks, along with maintaining the Adults’ and Children’s Barred Lists –  these are records of people not permitted to work in Regulated Activity with vulnerable groups, including children.</a:t>
            </a:r>
          </a:p>
          <a:p>
            <a:pPr algn="l"/>
            <a:endParaRPr lang="en-GB" sz="2400" b="0" i="0">
              <a:solidFill>
                <a:srgbClr val="0B0C0C"/>
              </a:solidFill>
              <a:effectLst/>
              <a:latin typeface="GDS Transport"/>
            </a:endParaRPr>
          </a:p>
          <a:p>
            <a:pPr algn="l"/>
            <a:r>
              <a:rPr lang="en-GB" sz="2400" b="0" i="0">
                <a:solidFill>
                  <a:srgbClr val="0B0C0C"/>
                </a:solidFill>
                <a:effectLst/>
                <a:latin typeface="GDS Transport"/>
              </a:rPr>
              <a:t>DBS was established on 1 December 2012 through the Protection of Freedoms Act 2012, when the Criminal Records Bureau (CRB) and the Independent Safeguarding Authority (ISA) merged.</a:t>
            </a:r>
          </a:p>
          <a:p>
            <a:pPr marL="0" marR="0" lvl="0" indent="0" defTabSz="457200" eaLnBrk="1" fontAlgn="auto" latinLnBrk="0" hangingPunct="1">
              <a:lnSpc>
                <a:spcPct val="116999"/>
              </a:lnSpc>
              <a:spcBef>
                <a:spcPts val="0"/>
              </a:spcBef>
              <a:spcAft>
                <a:spcPts val="0"/>
              </a:spcAft>
              <a:buClrTx/>
              <a:buSzTx/>
              <a:buFontTx/>
              <a:buNone/>
              <a:tabLst/>
              <a:defRPr/>
            </a:pPr>
            <a:endParaRPr lang="en-GB" sz="2400" b="1">
              <a:effectLst/>
              <a:latin typeface="+mn-lt"/>
              <a:ea typeface="+mn-ea"/>
              <a:cs typeface="+mn-cs"/>
              <a:sym typeface="Helvetica Neue"/>
            </a:endParaRPr>
          </a:p>
          <a:p>
            <a:pPr marL="0" marR="0" lvl="0" indent="0" defTabSz="457200" eaLnBrk="1" fontAlgn="auto" latinLnBrk="0" hangingPunct="1">
              <a:lnSpc>
                <a:spcPct val="116999"/>
              </a:lnSpc>
              <a:spcBef>
                <a:spcPts val="0"/>
              </a:spcBef>
              <a:spcAft>
                <a:spcPts val="0"/>
              </a:spcAft>
              <a:buClrTx/>
              <a:buSzTx/>
              <a:buFontTx/>
              <a:buNone/>
              <a:tabLst/>
              <a:defRPr/>
            </a:pPr>
            <a:endParaRPr lang="en-GB" sz="2400" b="1">
              <a:effectLst/>
              <a:latin typeface="+mn-lt"/>
              <a:ea typeface="+mn-ea"/>
              <a:cs typeface="+mn-cs"/>
              <a:sym typeface="Helvetica Neue"/>
            </a:endParaRPr>
          </a:p>
          <a:p>
            <a:pPr marL="0" marR="0" lvl="0" indent="0" defTabSz="457200" eaLnBrk="1" fontAlgn="auto" latinLnBrk="0" hangingPunct="1">
              <a:lnSpc>
                <a:spcPct val="116999"/>
              </a:lnSpc>
              <a:spcBef>
                <a:spcPts val="0"/>
              </a:spcBef>
              <a:spcAft>
                <a:spcPts val="0"/>
              </a:spcAft>
              <a:buClrTx/>
              <a:buSzTx/>
              <a:buFontTx/>
              <a:buNone/>
              <a:tabLst/>
              <a:defRPr/>
            </a:pPr>
            <a:r>
              <a:rPr lang="en-GB" sz="2400" b="1">
                <a:effectLst/>
                <a:latin typeface="+mn-lt"/>
                <a:ea typeface="+mn-ea"/>
                <a:cs typeface="+mn-cs"/>
                <a:sym typeface="Helvetica Neue"/>
              </a:rPr>
              <a:t>Our Purpose at DBS: </a:t>
            </a:r>
            <a:r>
              <a:rPr lang="en-GB" sz="2400">
                <a:effectLst/>
                <a:latin typeface="+mn-lt"/>
                <a:ea typeface="+mn-ea"/>
                <a:cs typeface="+mn-cs"/>
                <a:sym typeface="Helvetica Neue"/>
              </a:rPr>
              <a:t>Protecting the public by helping employers make safer recruitment decisions and by barring individuals who pose a risk to vulnerable groups from working in certain roles. </a:t>
            </a:r>
          </a:p>
          <a:p>
            <a:pPr marL="0" marR="0" lvl="0" indent="0" defTabSz="457200" eaLnBrk="1" fontAlgn="auto" latinLnBrk="0" hangingPunct="1">
              <a:lnSpc>
                <a:spcPct val="116999"/>
              </a:lnSpc>
              <a:spcBef>
                <a:spcPts val="0"/>
              </a:spcBef>
              <a:spcAft>
                <a:spcPts val="0"/>
              </a:spcAft>
              <a:buClrTx/>
              <a:buSzTx/>
              <a:buFontTx/>
              <a:buNone/>
              <a:tabLst/>
              <a:defRPr/>
            </a:pPr>
            <a:endParaRPr lang="en-GB" sz="2400"/>
          </a:p>
          <a:p>
            <a:pPr marL="0" marR="0" lvl="0" indent="0" defTabSz="457200" eaLnBrk="1" fontAlgn="auto" latinLnBrk="0" hangingPunct="1">
              <a:lnSpc>
                <a:spcPct val="116999"/>
              </a:lnSpc>
              <a:spcBef>
                <a:spcPts val="0"/>
              </a:spcBef>
              <a:spcAft>
                <a:spcPts val="0"/>
              </a:spcAft>
              <a:buClrTx/>
              <a:buSzTx/>
              <a:buFontTx/>
              <a:buNone/>
              <a:tabLst/>
              <a:defRPr/>
            </a:pPr>
            <a:r>
              <a:rPr lang="en-GB" sz="2400" b="1"/>
              <a:t>Our Vision: Making Recruitment Safer and we aim to do this by:</a:t>
            </a:r>
          </a:p>
          <a:p>
            <a:pPr marL="0" marR="0" lvl="0" indent="0" defTabSz="457200" eaLnBrk="1" fontAlgn="auto" latinLnBrk="0" hangingPunct="1">
              <a:lnSpc>
                <a:spcPct val="116999"/>
              </a:lnSpc>
              <a:spcBef>
                <a:spcPts val="0"/>
              </a:spcBef>
              <a:spcAft>
                <a:spcPts val="0"/>
              </a:spcAft>
              <a:buClrTx/>
              <a:buSzTx/>
              <a:buFontTx/>
              <a:buNone/>
              <a:tabLst/>
              <a:defRPr/>
            </a:pPr>
            <a:endParaRPr lang="en-GB" sz="2400" b="1">
              <a:effectLst/>
              <a:latin typeface="+mn-lt"/>
              <a:ea typeface="+mn-ea"/>
              <a:cs typeface="+mn-cs"/>
              <a:sym typeface="Helvetica Neue"/>
            </a:endParaRPr>
          </a:p>
          <a:p>
            <a:pPr marL="171450" marR="0" lvl="0" indent="-171450" defTabSz="457200" eaLnBrk="1" fontAlgn="auto" latinLnBrk="0" hangingPunct="1">
              <a:lnSpc>
                <a:spcPct val="116999"/>
              </a:lnSpc>
              <a:spcBef>
                <a:spcPts val="0"/>
              </a:spcBef>
              <a:spcAft>
                <a:spcPts val="0"/>
              </a:spcAft>
              <a:buClrTx/>
              <a:buSzTx/>
              <a:buFont typeface="Arial" panose="020B0604020202020204" pitchFamily="34" charset="0"/>
              <a:buChar char="•"/>
              <a:tabLst/>
              <a:defRPr/>
            </a:pPr>
            <a:r>
              <a:rPr lang="en-GB" sz="2400" b="0">
                <a:effectLst/>
                <a:latin typeface="+mn-lt"/>
                <a:ea typeface="+mn-ea"/>
                <a:cs typeface="+mn-cs"/>
                <a:sym typeface="Helvetica Neue"/>
              </a:rPr>
              <a:t>B</a:t>
            </a:r>
            <a:r>
              <a:rPr lang="en-GB" sz="2400">
                <a:effectLst/>
                <a:latin typeface="+mn-lt"/>
                <a:ea typeface="+mn-ea"/>
                <a:cs typeface="+mn-cs"/>
                <a:sym typeface="Helvetica Neue"/>
              </a:rPr>
              <a:t>eing a visible,  trusted and influential organisation</a:t>
            </a:r>
          </a:p>
          <a:p>
            <a:pPr marL="171450" marR="0" lvl="0" indent="-171450" defTabSz="457200" eaLnBrk="1" fontAlgn="auto" latinLnBrk="0" hangingPunct="1">
              <a:lnSpc>
                <a:spcPct val="116999"/>
              </a:lnSpc>
              <a:spcBef>
                <a:spcPts val="0"/>
              </a:spcBef>
              <a:spcAft>
                <a:spcPts val="0"/>
              </a:spcAft>
              <a:buClrTx/>
              <a:buSzTx/>
              <a:buFont typeface="Arial" panose="020B0604020202020204" pitchFamily="34" charset="0"/>
              <a:buChar char="•"/>
              <a:tabLst/>
              <a:defRPr/>
            </a:pPr>
            <a:r>
              <a:rPr lang="en-GB" sz="2400">
                <a:effectLst/>
                <a:latin typeface="+mn-lt"/>
                <a:ea typeface="+mn-ea"/>
                <a:cs typeface="+mn-cs"/>
                <a:sym typeface="Helvetica Neue"/>
              </a:rPr>
              <a:t>And Providing an outstanding quality of service to all our customers and partners. </a:t>
            </a:r>
          </a:p>
          <a:p>
            <a:endParaRPr lang="en-GB" sz="2400" b="1" i="0" kern="1200">
              <a:solidFill>
                <a:schemeClr val="tx1"/>
              </a:solidFill>
              <a:effectLst/>
              <a:latin typeface="+mn-lt"/>
              <a:ea typeface="+mn-ea"/>
              <a:cs typeface="+mn-cs"/>
            </a:endParaRPr>
          </a:p>
          <a:p>
            <a:endParaRPr lang="en-GB" sz="2400" b="0" i="0" kern="1200">
              <a:solidFill>
                <a:schemeClr val="tx1"/>
              </a:solidFill>
              <a:effectLst/>
              <a:latin typeface="+mn-lt"/>
              <a:ea typeface="+mn-ea"/>
              <a:cs typeface="+mn-cs"/>
            </a:endParaRPr>
          </a:p>
          <a:p>
            <a:endParaRPr lang="en-GB"/>
          </a:p>
        </p:txBody>
      </p:sp>
    </p:spTree>
    <p:extLst>
      <p:ext uri="{BB962C8B-B14F-4D97-AF65-F5344CB8AC3E}">
        <p14:creationId xmlns:p14="http://schemas.microsoft.com/office/powerpoint/2010/main" val="1140703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800" b="1"/>
              <a:t>Description: 	The role of DBS – </a:t>
            </a:r>
            <a:r>
              <a:rPr lang="en-GB" sz="1800" b="1" i="1"/>
              <a:t>legislation and responsibility </a:t>
            </a:r>
          </a:p>
          <a:p>
            <a:endParaRPr lang="en-GB" sz="1800"/>
          </a:p>
          <a:p>
            <a:r>
              <a:rPr lang="en-GB" sz="1800" i="1"/>
              <a:t>Pointers: 	If the workshop is for either Disclosure or Barring, you can concentrate on the one that you will be focusing on. </a:t>
            </a:r>
          </a:p>
          <a:p>
            <a:pPr fontAlgn="base" hangingPunct="0"/>
            <a:endParaRPr lang="en-GB" sz="1800">
              <a:effectLst/>
              <a:latin typeface="+mn-lt"/>
              <a:ea typeface="+mn-ea"/>
              <a:cs typeface="+mn-cs"/>
              <a:sym typeface="Helvetica Neue"/>
            </a:endParaRPr>
          </a:p>
          <a:p>
            <a:r>
              <a:rPr lang="en-GB" sz="1800" b="1">
                <a:effectLst/>
                <a:latin typeface="+mn-lt"/>
                <a:ea typeface="+mn-ea"/>
                <a:cs typeface="+mn-cs"/>
                <a:sym typeface="Helvetica Neue"/>
              </a:rPr>
              <a:t>Notes: </a:t>
            </a:r>
          </a:p>
          <a:p>
            <a:endParaRPr lang="en-GB" sz="1800">
              <a:effectLst/>
              <a:latin typeface="+mn-lt"/>
              <a:ea typeface="+mn-ea"/>
              <a:cs typeface="+mn-cs"/>
              <a:sym typeface="Helvetica Neue"/>
            </a:endParaRPr>
          </a:p>
          <a:p>
            <a:r>
              <a:rPr lang="en-GB" sz="1800">
                <a:effectLst/>
                <a:latin typeface="+mn-lt"/>
                <a:ea typeface="+mn-ea"/>
                <a:cs typeface="+mn-cs"/>
                <a:sym typeface="Helvetica Neue"/>
              </a:rPr>
              <a:t>This is the legislation that underpins everything we do. We have different pieces of legislation</a:t>
            </a:r>
            <a:r>
              <a:rPr lang="en-GB" sz="1800">
                <a:sym typeface="Helvetica Neue"/>
              </a:rPr>
              <a:t>,</a:t>
            </a:r>
            <a:r>
              <a:rPr lang="en-GB" sz="1800">
                <a:effectLst/>
                <a:latin typeface="+mn-lt"/>
                <a:ea typeface="+mn-ea"/>
                <a:cs typeface="+mn-cs"/>
                <a:sym typeface="Helvetica Neue"/>
              </a:rPr>
              <a:t> which govern our disclosure and barring functions</a:t>
            </a:r>
            <a:r>
              <a:rPr lang="en-GB" sz="1800">
                <a:sym typeface="Helvetica Neue"/>
              </a:rPr>
              <a:t> -</a:t>
            </a:r>
            <a:r>
              <a:rPr lang="en-GB" sz="1800">
                <a:effectLst/>
                <a:latin typeface="+mn-lt"/>
                <a:ea typeface="+mn-ea"/>
                <a:cs typeface="+mn-cs"/>
                <a:sym typeface="Helvetica Neue"/>
              </a:rPr>
              <a:t> it’s complex but we’re working hard at DBS to try and support you in understanding and applying it. </a:t>
            </a:r>
          </a:p>
          <a:p>
            <a:endParaRPr lang="en-GB" sz="1800">
              <a:effectLst/>
              <a:latin typeface="+mn-lt"/>
              <a:ea typeface="+mn-ea"/>
              <a:cs typeface="+mn-cs"/>
              <a:sym typeface="Helvetica Neue"/>
            </a:endParaRPr>
          </a:p>
          <a:p>
            <a:pPr fontAlgn="base" hangingPunct="0"/>
            <a:r>
              <a:rPr lang="en-GB" sz="1800">
                <a:effectLst/>
                <a:latin typeface="+mn-lt"/>
                <a:ea typeface="+mn-ea"/>
                <a:cs typeface="+mn-cs"/>
                <a:sym typeface="Helvetica Neue"/>
              </a:rPr>
              <a:t>DBS can only operate because the law allows us to</a:t>
            </a:r>
            <a:r>
              <a:rPr lang="en-GB" sz="1800">
                <a:sym typeface="Helvetica Neue"/>
              </a:rPr>
              <a:t>.</a:t>
            </a:r>
            <a:endParaRPr lang="en-GB" sz="1800">
              <a:effectLst/>
              <a:latin typeface="+mn-lt"/>
              <a:cs typeface="Calibri"/>
            </a:endParaRPr>
          </a:p>
          <a:p>
            <a:pPr fontAlgn="base" hangingPunct="0"/>
            <a:r>
              <a:rPr lang="en-GB" sz="1800">
                <a:effectLst/>
                <a:latin typeface="+mn-lt"/>
                <a:ea typeface="+mn-ea"/>
                <a:cs typeface="+mn-cs"/>
                <a:sym typeface="Helvetica Neue"/>
              </a:rPr>
              <a:t>Laws are in place which set out what we must do and what we can do</a:t>
            </a:r>
            <a:r>
              <a:rPr lang="en-GB" sz="1800">
                <a:sym typeface="Helvetica Neue"/>
              </a:rPr>
              <a:t>.</a:t>
            </a:r>
            <a:endParaRPr lang="en-GB" sz="1800">
              <a:effectLst/>
              <a:latin typeface="+mn-lt"/>
              <a:cs typeface="Calibri"/>
            </a:endParaRPr>
          </a:p>
          <a:p>
            <a:pPr fontAlgn="base" hangingPunct="0"/>
            <a:r>
              <a:rPr lang="en-GB" sz="1800">
                <a:effectLst/>
                <a:latin typeface="+mn-lt"/>
                <a:ea typeface="+mn-ea"/>
                <a:cs typeface="+mn-cs"/>
                <a:sym typeface="Helvetica Neue"/>
              </a:rPr>
              <a:t>DBS certificates and all our other disclosure products are </a:t>
            </a:r>
            <a:r>
              <a:rPr lang="en-GB" sz="1800" u="sng">
                <a:effectLst/>
                <a:latin typeface="+mn-lt"/>
                <a:ea typeface="+mn-ea"/>
                <a:cs typeface="+mn-cs"/>
                <a:sym typeface="Helvetica Neue"/>
              </a:rPr>
              <a:t>produced</a:t>
            </a:r>
            <a:r>
              <a:rPr lang="en-GB" sz="1800">
                <a:effectLst/>
                <a:latin typeface="+mn-lt"/>
                <a:ea typeface="+mn-ea"/>
                <a:cs typeface="+mn-cs"/>
                <a:sym typeface="Helvetica Neue"/>
              </a:rPr>
              <a:t> under  Part V of the Police Act 1997</a:t>
            </a:r>
            <a:r>
              <a:rPr lang="en-GB" sz="1800">
                <a:sym typeface="Helvetica Neue"/>
              </a:rPr>
              <a:t>.</a:t>
            </a:r>
            <a:endParaRPr lang="en-GB" sz="1800">
              <a:effectLst/>
              <a:latin typeface="+mn-lt"/>
              <a:cs typeface="Calibri"/>
            </a:endParaRPr>
          </a:p>
          <a:p>
            <a:pPr fontAlgn="base" hangingPunct="0"/>
            <a:r>
              <a:rPr lang="en-GB" sz="1800">
                <a:effectLst/>
                <a:latin typeface="+mn-lt"/>
                <a:ea typeface="+mn-ea"/>
                <a:cs typeface="+mn-cs"/>
                <a:sym typeface="Helvetica Neue"/>
              </a:rPr>
              <a:t>DBS barred Lists and all our other Barring functions are </a:t>
            </a:r>
            <a:r>
              <a:rPr lang="en-GB" sz="1800" u="sng">
                <a:effectLst/>
                <a:latin typeface="+mn-lt"/>
                <a:ea typeface="+mn-ea"/>
                <a:cs typeface="+mn-cs"/>
                <a:sym typeface="Helvetica Neue"/>
              </a:rPr>
              <a:t>allowed </a:t>
            </a:r>
            <a:r>
              <a:rPr lang="en-GB" sz="1800">
                <a:effectLst/>
                <a:latin typeface="+mn-lt"/>
                <a:ea typeface="+mn-ea"/>
                <a:cs typeface="+mn-cs"/>
                <a:sym typeface="Helvetica Neue"/>
              </a:rPr>
              <a:t>under SVGA 2006 and SVGO 2007</a:t>
            </a:r>
            <a:r>
              <a:rPr lang="en-GB" sz="1800">
                <a:sym typeface="Helvetica Neue"/>
              </a:rPr>
              <a:t>.</a:t>
            </a:r>
            <a:endParaRPr lang="en-GB" sz="1800">
              <a:effectLst/>
              <a:latin typeface="+mn-lt"/>
              <a:cs typeface="Calibri"/>
            </a:endParaRPr>
          </a:p>
          <a:p>
            <a:pPr fontAlgn="base" hangingPunct="0"/>
            <a:r>
              <a:rPr lang="en-GB" sz="1800">
                <a:effectLst/>
                <a:latin typeface="+mn-lt"/>
                <a:ea typeface="+mn-ea"/>
                <a:cs typeface="+mn-cs"/>
                <a:sym typeface="Helvetica Neue"/>
              </a:rPr>
              <a:t> </a:t>
            </a:r>
            <a:endParaRPr lang="en-GB" sz="1800">
              <a:effectLst/>
              <a:latin typeface="+mn-lt"/>
              <a:cs typeface="Calibri"/>
            </a:endParaRPr>
          </a:p>
          <a:p>
            <a:pPr marL="0" marR="0" lvl="0" indent="0" algn="l" defTabSz="914400" rtl="0" eaLnBrk="1" fontAlgn="base" latinLnBrk="0" hangingPunct="0">
              <a:lnSpc>
                <a:spcPct val="100000"/>
              </a:lnSpc>
              <a:spcBef>
                <a:spcPts val="0"/>
              </a:spcBef>
              <a:spcAft>
                <a:spcPts val="0"/>
              </a:spcAft>
              <a:buClrTx/>
              <a:buSzTx/>
              <a:buFontTx/>
              <a:buNone/>
              <a:tabLst/>
              <a:defRPr/>
            </a:pPr>
            <a:r>
              <a:rPr lang="en-GB" sz="1800">
                <a:effectLst/>
                <a:latin typeface="+mn-lt"/>
                <a:ea typeface="+mn-ea"/>
                <a:cs typeface="+mn-cs"/>
                <a:sym typeface="Helvetica Neue"/>
              </a:rPr>
              <a:t>For residents of Scotland,  Disclosure and Barring Functions are undertaken by Disclosure Scotland, </a:t>
            </a:r>
            <a:r>
              <a:rPr lang="en-GB" sz="1800">
                <a:effectLst/>
                <a:latin typeface="Arial" panose="020B0604020202020204" pitchFamily="34" charset="0"/>
                <a:ea typeface="+mn-ea"/>
                <a:cs typeface="Arial" panose="020B0604020202020204" pitchFamily="34" charset="0"/>
                <a:sym typeface="Helvetica Neue"/>
              </a:rPr>
              <a:t>but DBS and Disclosure Scotland share Barring information with each other.</a:t>
            </a:r>
            <a:endParaRPr lang="en-GB" sz="1800">
              <a:latin typeface="Arial" panose="020B0604020202020204" pitchFamily="34" charset="0"/>
              <a:cs typeface="Arial" panose="020B0604020202020204" pitchFamily="34" charset="0"/>
              <a:sym typeface="Helvetica Neue"/>
            </a:endParaRPr>
          </a:p>
          <a:p>
            <a:pPr fontAlgn="base" hangingPunct="0"/>
            <a:endParaRPr lang="en-GB" sz="1800">
              <a:effectLst/>
              <a:latin typeface="+mn-lt"/>
              <a:cs typeface="Calibri"/>
            </a:endParaRPr>
          </a:p>
          <a:p>
            <a:pPr fontAlgn="base" hangingPunct="0"/>
            <a:r>
              <a:rPr lang="en-GB" sz="1800">
                <a:effectLst/>
                <a:latin typeface="+mn-lt"/>
                <a:ea typeface="+mn-ea"/>
                <a:cs typeface="+mn-cs"/>
                <a:sym typeface="Helvetica Neue"/>
              </a:rPr>
              <a:t>For residents of Northern Ireland, Disclosure functions are undertaken by Access NI and as you can see,  barring functions </a:t>
            </a:r>
            <a:r>
              <a:rPr lang="en-GB" sz="1800">
                <a:sym typeface="Helvetica Neue"/>
              </a:rPr>
              <a:t>are undertaken </a:t>
            </a:r>
            <a:r>
              <a:rPr lang="en-GB" sz="1800">
                <a:effectLst/>
                <a:latin typeface="+mn-lt"/>
                <a:ea typeface="+mn-ea"/>
                <a:cs typeface="+mn-cs"/>
                <a:sym typeface="Helvetica Neue"/>
              </a:rPr>
              <a:t>by DBS</a:t>
            </a:r>
            <a:r>
              <a:rPr lang="en-GB" sz="1800">
                <a:sym typeface="Helvetica Neue"/>
              </a:rPr>
              <a:t>.</a:t>
            </a:r>
            <a:endParaRPr lang="en-GB" sz="1800">
              <a:effectLst/>
              <a:latin typeface="+mn-lt"/>
              <a:cs typeface="Calibri"/>
            </a:endParaRPr>
          </a:p>
          <a:p>
            <a:pPr fontAlgn="base" hangingPunct="0"/>
            <a:r>
              <a:rPr lang="en-GB" sz="1800">
                <a:effectLst/>
                <a:latin typeface="+mn-lt"/>
                <a:ea typeface="+mn-ea"/>
                <a:cs typeface="+mn-cs"/>
                <a:sym typeface="Helvetica Neue"/>
              </a:rPr>
              <a:t> </a:t>
            </a:r>
            <a:endParaRPr lang="en-GB" sz="1800">
              <a:effectLst/>
              <a:latin typeface="+mn-lt"/>
              <a:cs typeface="Calibri"/>
            </a:endParaRPr>
          </a:p>
          <a:p>
            <a:pPr fontAlgn="base" hangingPunct="0"/>
            <a:r>
              <a:rPr lang="en-GB" sz="1800">
                <a:effectLst/>
                <a:latin typeface="Arial" panose="020B0604020202020204" pitchFamily="34" charset="0"/>
                <a:ea typeface="Calibri" panose="020F0502020204030204" pitchFamily="34" charset="0"/>
              </a:rPr>
              <a:t>If a check is processed by Access NI or Disclosure Scotland</a:t>
            </a:r>
            <a:r>
              <a:rPr lang="en-GB" sz="1800">
                <a:effectLst/>
                <a:latin typeface="+mn-lt"/>
                <a:ea typeface="+mn-ea"/>
                <a:cs typeface="+mn-cs"/>
                <a:sym typeface="Helvetica Neue"/>
              </a:rPr>
              <a:t>, the Police National Computer (PNC) Database covers the whole of the UK therefore regardless of where you live and where you have obtained your certificate, the information will always be disclosed</a:t>
            </a:r>
            <a:r>
              <a:rPr lang="en-GB" sz="1800">
                <a:sym typeface="Helvetica Neue"/>
              </a:rPr>
              <a:t>. </a:t>
            </a:r>
          </a:p>
          <a:p>
            <a:pPr fontAlgn="base" hangingPunct="0"/>
            <a:endParaRPr lang="en-GB" sz="1800">
              <a:sym typeface="Helvetica Neue"/>
            </a:endParaRPr>
          </a:p>
          <a:p>
            <a:pPr marL="0" marR="0" lvl="0" indent="0" algn="l" defTabSz="914400" rtl="0" eaLnBrk="1" fontAlgn="base" latinLnBrk="0" hangingPunct="0">
              <a:lnSpc>
                <a:spcPct val="100000"/>
              </a:lnSpc>
              <a:spcBef>
                <a:spcPts val="0"/>
              </a:spcBef>
              <a:spcAft>
                <a:spcPts val="0"/>
              </a:spcAft>
              <a:buClrTx/>
              <a:buSzTx/>
              <a:buFontTx/>
              <a:buNone/>
              <a:tabLst/>
              <a:defRPr/>
            </a:pPr>
            <a:r>
              <a:rPr lang="en-GB" sz="1800">
                <a:effectLst/>
                <a:latin typeface="+mn-lt"/>
                <a:ea typeface="+mn-ea"/>
                <a:cs typeface="+mn-cs"/>
                <a:sym typeface="Helvetica Neue"/>
              </a:rPr>
              <a:t>We’ve developed a number of leaflets, videos and guides on checks and referrals to provide guidance and help clarify some of the common misconceptions. They can all be found on our website.</a:t>
            </a:r>
            <a:r>
              <a:rPr lang="en-GB" sz="1800">
                <a:sym typeface="Helvetica Neue"/>
              </a:rPr>
              <a:t> </a:t>
            </a:r>
          </a:p>
          <a:p>
            <a:pPr fontAlgn="base" hangingPunct="0"/>
            <a:endParaRPr lang="en-GB" sz="1800">
              <a:effectLst/>
              <a:latin typeface="+mn-lt"/>
              <a:ea typeface="+mn-ea"/>
              <a:cs typeface="+mn-cs"/>
              <a:sym typeface="Helvetica Neue"/>
            </a:endParaRPr>
          </a:p>
          <a:p>
            <a:endParaRPr lang="en-GB"/>
          </a:p>
        </p:txBody>
      </p:sp>
    </p:spTree>
    <p:extLst>
      <p:ext uri="{BB962C8B-B14F-4D97-AF65-F5344CB8AC3E}">
        <p14:creationId xmlns:p14="http://schemas.microsoft.com/office/powerpoint/2010/main" val="309815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6999"/>
              </a:lnSpc>
              <a:spcBef>
                <a:spcPts val="0"/>
              </a:spcBef>
              <a:spcAft>
                <a:spcPts val="0"/>
              </a:spcAft>
              <a:buClrTx/>
              <a:buSzTx/>
              <a:buFontTx/>
              <a:buNone/>
              <a:tabLst/>
              <a:defRPr/>
            </a:pPr>
            <a:r>
              <a:rPr lang="en-GB"/>
              <a:t>I’m just going to give you a bit of an overview about the Regional outreach service and my role in supporting you.</a:t>
            </a:r>
          </a:p>
          <a:p>
            <a:endParaRPr lang="en-GB"/>
          </a:p>
        </p:txBody>
      </p:sp>
    </p:spTree>
    <p:extLst>
      <p:ext uri="{BB962C8B-B14F-4D97-AF65-F5344CB8AC3E}">
        <p14:creationId xmlns:p14="http://schemas.microsoft.com/office/powerpoint/2010/main" val="2505725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1BE8F-C3CB-4916-9677-EAC187AA62F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Notes Placeholder 2">
            <a:extLst>
              <a:ext uri="{FF2B5EF4-FFF2-40B4-BE49-F238E27FC236}">
                <a16:creationId xmlns:a16="http://schemas.microsoft.com/office/drawing/2014/main" id="{52C5749A-B52B-41C4-B9DF-8F4D5991DAB9}"/>
              </a:ext>
            </a:extLst>
          </p:cNvPr>
          <p:cNvSpPr>
            <a:spLocks noGrp="1"/>
          </p:cNvSpPr>
          <p:nvPr>
            <p:ph type="body" idx="1"/>
          </p:nvPr>
        </p:nvSpPr>
        <p:spPr/>
        <p:txBody>
          <a:bodyPr/>
          <a:lstStyle/>
          <a:p>
            <a:r>
              <a:rPr lang="en-GB" sz="1200" b="1"/>
              <a:t>Description: 	Contact slide</a:t>
            </a:r>
          </a:p>
          <a:p>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a:t>Pointers: 	</a:t>
            </a:r>
            <a:r>
              <a:rPr lang="en-GB" i="1"/>
              <a:t>Use if workshop is National or if appropriate </a:t>
            </a:r>
            <a:endParaRPr lang="en-GB" i="1">
              <a:cs typeface="Calibri"/>
            </a:endParaRPr>
          </a:p>
        </p:txBody>
      </p:sp>
    </p:spTree>
    <p:extLst>
      <p:ext uri="{BB962C8B-B14F-4D97-AF65-F5344CB8AC3E}">
        <p14:creationId xmlns:p14="http://schemas.microsoft.com/office/powerpoint/2010/main" val="3998575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9432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The DBS requests for information fall under the following legislation: </a:t>
            </a:r>
            <a:r>
              <a:rPr lang="en-US"/>
              <a:t> </a:t>
            </a:r>
          </a:p>
          <a:p>
            <a:endParaRPr lang="en-US"/>
          </a:p>
          <a:p>
            <a:r>
              <a:rPr lang="en-GB">
                <a:hlinkClick r:id="rId3"/>
              </a:rPr>
              <a:t>Section 40 of the Safeguarding Vulnerable Groups Act (SVGA) 2006</a:t>
            </a:r>
            <a:r>
              <a:rPr lang="en-GB"/>
              <a:t> which places a duty upon Local Authorities to provide information to DBS upon request. </a:t>
            </a:r>
          </a:p>
          <a:p>
            <a:endParaRPr lang="en-GB"/>
          </a:p>
          <a:p>
            <a:r>
              <a:rPr lang="en-GB"/>
              <a:t>The information which a Local Authority is under a duty to provide, is laid down within </a:t>
            </a:r>
            <a:r>
              <a:rPr lang="en-GB">
                <a:hlinkClick r:id="rId4"/>
              </a:rPr>
              <a:t>Regulation 7 of the SVGA 2006 (Prescribed Information) Regulations 2008</a:t>
            </a:r>
            <a:r>
              <a:rPr lang="en-GB"/>
              <a:t>. Further, </a:t>
            </a:r>
            <a:r>
              <a:rPr lang="en-GB">
                <a:hlinkClick r:id="rId5"/>
              </a:rPr>
              <a:t>Rule 12.73 The Family Procedure Rules 2012</a:t>
            </a:r>
            <a:r>
              <a:rPr lang="en-GB"/>
              <a:t> (viii) allows information relating to proceedings to be disclosed to DBS without a Court Order.  </a:t>
            </a:r>
            <a:endParaRPr lang="en-US"/>
          </a:p>
          <a:p>
            <a:endParaRPr lang="en-GB"/>
          </a:p>
          <a:p>
            <a:r>
              <a:rPr lang="en-GB"/>
              <a:t>This is because a member or employee of DBS falls within the definition of a professional acting in furtherance of the protection of children (Rule 2.3(1)). We use any information provided to us in accordance with the provisions of the Safeguarding Vulnerable Groups Act 2006 (SVGA), and in compliance with the Data Protection Act 2018. </a:t>
            </a:r>
          </a:p>
        </p:txBody>
      </p:sp>
    </p:spTree>
    <p:extLst>
      <p:ext uri="{BB962C8B-B14F-4D97-AF65-F5344CB8AC3E}">
        <p14:creationId xmlns:p14="http://schemas.microsoft.com/office/powerpoint/2010/main" val="4163225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GB" b="1" i="0">
                <a:solidFill>
                  <a:srgbClr val="000000"/>
                </a:solidFill>
                <a:effectLst/>
                <a:latin typeface="arial" panose="020B0604020202020204" pitchFamily="34" charset="0"/>
              </a:rPr>
              <a:t>Change Notes</a:t>
            </a:r>
          </a:p>
          <a:p>
            <a:pPr algn="l"/>
            <a:endParaRPr lang="en-GB" b="1" i="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a:solidFill>
                  <a:srgbClr val="000000"/>
                </a:solidFill>
                <a:effectLst/>
                <a:latin typeface="arial" panose="020B0604020202020204" pitchFamily="34" charset="0"/>
              </a:rPr>
              <a:t>RA Providers have a duty to provide information on request – wording taken from the SVGA paragraph 37 (</a:t>
            </a:r>
            <a:r>
              <a:rPr lang="en-GB" sz="1200" u="sng">
                <a:solidFill>
                  <a:srgbClr val="0070C0"/>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Section 37 of the Safeguarding Vulnerable Groups Act (SVGA) 2006</a:t>
            </a:r>
            <a:endParaRPr lang="en-GB" sz="12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a:p>
          <a:p>
            <a:pPr algn="l"/>
            <a:endParaRPr lang="en-GB" b="1" i="0">
              <a:solidFill>
                <a:srgbClr val="000000"/>
              </a:solidFill>
              <a:effectLst/>
              <a:latin typeface="arial" panose="020B0604020202020204" pitchFamily="34" charset="0"/>
            </a:endParaRPr>
          </a:p>
          <a:p>
            <a:pPr algn="l"/>
            <a:r>
              <a:rPr lang="en-GB" b="1" i="0">
                <a:solidFill>
                  <a:srgbClr val="000000"/>
                </a:solidFill>
                <a:effectLst/>
                <a:latin typeface="arial" panose="020B0604020202020204" pitchFamily="34" charset="0"/>
              </a:rPr>
              <a:t>Regulated activity providers: duty to provide information on request &amp;c.</a:t>
            </a:r>
          </a:p>
          <a:p>
            <a:pPr algn="l"/>
            <a:r>
              <a:rPr lang="en-GB" b="0" i="0">
                <a:solidFill>
                  <a:srgbClr val="1E1E1E"/>
                </a:solidFill>
                <a:effectLst/>
                <a:latin typeface="arial" panose="020B0604020202020204" pitchFamily="34" charset="0"/>
              </a:rPr>
              <a:t>(1)This section applies if </a:t>
            </a:r>
            <a:r>
              <a:rPr lang="en-GB" b="1" i="0">
                <a:solidFill>
                  <a:srgbClr val="000000"/>
                </a:solidFill>
                <a:effectLst/>
                <a:latin typeface="arial" panose="020B0604020202020204" pitchFamily="34" charset="0"/>
              </a:rPr>
              <a:t>[</a:t>
            </a:r>
            <a:r>
              <a:rPr lang="en-GB" b="1" i="0" u="none" strike="noStrike">
                <a:solidFill>
                  <a:srgbClr val="0A64D7"/>
                </a:solidFill>
                <a:effectLst/>
                <a:latin typeface="arial" panose="020B0604020202020204" pitchFamily="34" charset="0"/>
                <a:hlinkClick r:id="rId4" tooltip="View the commentary text for this item"/>
              </a:rPr>
              <a:t>F1</a:t>
            </a:r>
            <a:r>
              <a:rPr lang="en-GB" b="0" i="0">
                <a:solidFill>
                  <a:srgbClr val="1E1E1E"/>
                </a:solidFill>
                <a:effectLst/>
                <a:latin typeface="arial" panose="020B0604020202020204" pitchFamily="34" charset="0"/>
              </a:rPr>
              <a:t>DBS</a:t>
            </a:r>
            <a:r>
              <a:rPr lang="en-GB" b="1" i="0">
                <a:solidFill>
                  <a:srgbClr val="000000"/>
                </a:solidFill>
                <a:effectLst/>
                <a:latin typeface="arial" panose="020B0604020202020204" pitchFamily="34" charset="0"/>
              </a:rPr>
              <a:t>]</a:t>
            </a:r>
            <a:r>
              <a:rPr lang="en-GB" b="0" i="0">
                <a:solidFill>
                  <a:srgbClr val="1E1E1E"/>
                </a:solidFill>
                <a:effectLst/>
                <a:latin typeface="arial" panose="020B0604020202020204" pitchFamily="34" charset="0"/>
              </a:rPr>
              <a:t> is considering—</a:t>
            </a:r>
          </a:p>
          <a:p>
            <a:pPr algn="l"/>
            <a:r>
              <a:rPr lang="en-GB" b="0" i="0">
                <a:solidFill>
                  <a:srgbClr val="1E1E1E"/>
                </a:solidFill>
                <a:effectLst/>
                <a:latin typeface="arial" panose="020B0604020202020204" pitchFamily="34" charset="0"/>
              </a:rPr>
              <a:t>(a)whether to include any person in a barred list;</a:t>
            </a:r>
          </a:p>
          <a:p>
            <a:pPr algn="l"/>
            <a:r>
              <a:rPr lang="en-GB" b="0" i="0">
                <a:solidFill>
                  <a:srgbClr val="1E1E1E"/>
                </a:solidFill>
                <a:effectLst/>
                <a:latin typeface="arial" panose="020B0604020202020204" pitchFamily="34" charset="0"/>
              </a:rPr>
              <a:t>(b)whether to remove any person from a barred list.</a:t>
            </a:r>
          </a:p>
          <a:p>
            <a:pPr algn="l"/>
            <a:r>
              <a:rPr lang="en-GB" b="0" i="0">
                <a:solidFill>
                  <a:srgbClr val="1E1E1E"/>
                </a:solidFill>
                <a:effectLst/>
                <a:latin typeface="arial" panose="020B0604020202020204" pitchFamily="34" charset="0"/>
              </a:rPr>
              <a:t>(2)</a:t>
            </a:r>
            <a:r>
              <a:rPr lang="en-GB" b="1" i="0">
                <a:solidFill>
                  <a:srgbClr val="000000"/>
                </a:solidFill>
                <a:effectLst/>
                <a:latin typeface="arial" panose="020B0604020202020204" pitchFamily="34" charset="0"/>
              </a:rPr>
              <a:t>[</a:t>
            </a:r>
            <a:r>
              <a:rPr lang="en-GB" b="1" i="0" u="none" strike="noStrike">
                <a:solidFill>
                  <a:srgbClr val="0A64D7"/>
                </a:solidFill>
                <a:effectLst/>
                <a:latin typeface="arial" panose="020B0604020202020204" pitchFamily="34" charset="0"/>
                <a:hlinkClick r:id="rId4" tooltip="View the commentary text for this item"/>
              </a:rPr>
              <a:t>F1</a:t>
            </a:r>
            <a:r>
              <a:rPr lang="en-GB" b="0" i="0">
                <a:solidFill>
                  <a:srgbClr val="1E1E1E"/>
                </a:solidFill>
                <a:effectLst/>
                <a:latin typeface="arial" panose="020B0604020202020204" pitchFamily="34" charset="0"/>
              </a:rPr>
              <a:t>DBS</a:t>
            </a:r>
            <a:r>
              <a:rPr lang="en-GB" b="1" i="0">
                <a:solidFill>
                  <a:srgbClr val="000000"/>
                </a:solidFill>
                <a:effectLst/>
                <a:latin typeface="arial" panose="020B0604020202020204" pitchFamily="34" charset="0"/>
              </a:rPr>
              <a:t>]</a:t>
            </a:r>
            <a:r>
              <a:rPr lang="en-GB" b="0" i="0">
                <a:solidFill>
                  <a:srgbClr val="1E1E1E"/>
                </a:solidFill>
                <a:effectLst/>
                <a:latin typeface="arial" panose="020B0604020202020204" pitchFamily="34" charset="0"/>
              </a:rPr>
              <a:t> may require—</a:t>
            </a:r>
          </a:p>
          <a:p>
            <a:pPr algn="l"/>
            <a:r>
              <a:rPr lang="en-GB" b="0" i="0">
                <a:solidFill>
                  <a:srgbClr val="1E1E1E"/>
                </a:solidFill>
                <a:effectLst/>
                <a:latin typeface="arial" panose="020B0604020202020204" pitchFamily="34" charset="0"/>
              </a:rPr>
              <a:t>(a)any regulated activity provider who has made arrangements for that person to engage in regulated activity (whether or not the arrangements are still in place),</a:t>
            </a:r>
          </a:p>
          <a:p>
            <a:pPr algn="l"/>
            <a:r>
              <a:rPr lang="en-GB" b="1" i="0" u="none" strike="noStrike">
                <a:solidFill>
                  <a:srgbClr val="0A64D7"/>
                </a:solidFill>
                <a:effectLst/>
                <a:latin typeface="arial" panose="020B0604020202020204" pitchFamily="34" charset="0"/>
                <a:hlinkClick r:id="rId5" tooltip="View the commentary text for this item"/>
              </a:rPr>
              <a:t>F2</a:t>
            </a:r>
            <a:r>
              <a:rPr lang="en-GB" b="0" i="0">
                <a:solidFill>
                  <a:srgbClr val="1E1E1E"/>
                </a:solidFill>
                <a:effectLst/>
                <a:latin typeface="arial" panose="020B0604020202020204" pitchFamily="34" charset="0"/>
              </a:rPr>
              <a:t>(b). . . . . . . . . . . . . . . . . . . . . . . . . . . . . . . .</a:t>
            </a:r>
          </a:p>
          <a:p>
            <a:pPr algn="l"/>
            <a:r>
              <a:rPr lang="en-GB" b="0" i="0">
                <a:solidFill>
                  <a:srgbClr val="1E1E1E"/>
                </a:solidFill>
                <a:effectLst/>
                <a:latin typeface="arial" panose="020B0604020202020204" pitchFamily="34" charset="0"/>
              </a:rPr>
              <a:t>(c)any personnel supplier which is an employment agency or employment business and which acts for or has acted for that person, or</a:t>
            </a:r>
          </a:p>
          <a:p>
            <a:pPr algn="l"/>
            <a:r>
              <a:rPr lang="en-GB" b="0" i="0">
                <a:solidFill>
                  <a:srgbClr val="1E1E1E"/>
                </a:solidFill>
                <a:effectLst/>
                <a:latin typeface="arial" panose="020B0604020202020204" pitchFamily="34" charset="0"/>
              </a:rPr>
              <a:t>(d)any personnel supplier which is an educational institution and which has supplied that person to another person for him to engage in regulated </a:t>
            </a:r>
            <a:r>
              <a:rPr lang="en-GB" b="1" i="0" u="none" strike="noStrike">
                <a:solidFill>
                  <a:srgbClr val="0A64D7"/>
                </a:solidFill>
                <a:effectLst/>
                <a:latin typeface="arial" panose="020B0604020202020204" pitchFamily="34" charset="0"/>
                <a:hlinkClick r:id="rId6" tooltip="View the commentary text for this item"/>
              </a:rPr>
              <a:t>F3</a:t>
            </a:r>
            <a:r>
              <a:rPr lang="en-GB" b="0" i="0">
                <a:solidFill>
                  <a:srgbClr val="1E1E1E"/>
                </a:solidFill>
                <a:effectLst/>
                <a:latin typeface="arial" panose="020B0604020202020204" pitchFamily="34" charset="0"/>
              </a:rPr>
              <a:t>... activity,</a:t>
            </a:r>
          </a:p>
          <a:p>
            <a:pPr algn="just"/>
            <a:r>
              <a:rPr lang="en-GB" b="0" i="0">
                <a:solidFill>
                  <a:srgbClr val="1E1E1E"/>
                </a:solidFill>
                <a:effectLst/>
                <a:latin typeface="arial" panose="020B0604020202020204" pitchFamily="34" charset="0"/>
              </a:rPr>
              <a:t>to provide </a:t>
            </a:r>
            <a:r>
              <a:rPr lang="en-GB" b="1" i="0">
                <a:solidFill>
                  <a:srgbClr val="000000"/>
                </a:solidFill>
                <a:effectLst/>
                <a:latin typeface="arial" panose="020B0604020202020204" pitchFamily="34" charset="0"/>
              </a:rPr>
              <a:t>[</a:t>
            </a:r>
            <a:r>
              <a:rPr lang="en-GB" b="1" i="0" u="none" strike="noStrike">
                <a:solidFill>
                  <a:srgbClr val="0A64D7"/>
                </a:solidFill>
                <a:effectLst/>
                <a:latin typeface="arial" panose="020B0604020202020204" pitchFamily="34" charset="0"/>
                <a:hlinkClick r:id="rId4" tooltip="View the commentary text for this item"/>
              </a:rPr>
              <a:t>F1</a:t>
            </a:r>
            <a:r>
              <a:rPr lang="en-GB" b="0" i="0">
                <a:solidFill>
                  <a:srgbClr val="1E1E1E"/>
                </a:solidFill>
                <a:effectLst/>
                <a:latin typeface="arial" panose="020B0604020202020204" pitchFamily="34" charset="0"/>
              </a:rPr>
              <a:t>DBS</a:t>
            </a:r>
            <a:r>
              <a:rPr lang="en-GB" b="1" i="0">
                <a:solidFill>
                  <a:srgbClr val="000000"/>
                </a:solidFill>
                <a:effectLst/>
                <a:latin typeface="arial" panose="020B0604020202020204" pitchFamily="34" charset="0"/>
              </a:rPr>
              <a:t>]</a:t>
            </a:r>
            <a:r>
              <a:rPr lang="en-GB" b="0" i="0">
                <a:solidFill>
                  <a:srgbClr val="1E1E1E"/>
                </a:solidFill>
                <a:effectLst/>
                <a:latin typeface="arial" panose="020B0604020202020204" pitchFamily="34" charset="0"/>
              </a:rPr>
              <a:t> with any prescribed information he or it holds relating to the person.</a:t>
            </a:r>
          </a:p>
          <a:p>
            <a:pPr algn="l"/>
            <a:r>
              <a:rPr lang="en-GB" b="0" i="0">
                <a:solidFill>
                  <a:srgbClr val="1E1E1E"/>
                </a:solidFill>
                <a:effectLst/>
                <a:latin typeface="arial" panose="020B0604020202020204" pitchFamily="34" charset="0"/>
              </a:rPr>
              <a:t>(3)An employment agency acts for a person if it makes arrangements with him with a view to—</a:t>
            </a:r>
          </a:p>
          <a:p>
            <a:pPr algn="l"/>
            <a:r>
              <a:rPr lang="en-GB" b="0" i="0">
                <a:solidFill>
                  <a:srgbClr val="1E1E1E"/>
                </a:solidFill>
                <a:effectLst/>
                <a:latin typeface="arial" panose="020B0604020202020204" pitchFamily="34" charset="0"/>
              </a:rPr>
              <a:t>(a)finding him relevant employment with an employer, or</a:t>
            </a:r>
          </a:p>
          <a:p>
            <a:pPr algn="l"/>
            <a:r>
              <a:rPr lang="en-GB" b="0" i="0">
                <a:solidFill>
                  <a:srgbClr val="1E1E1E"/>
                </a:solidFill>
                <a:effectLst/>
                <a:latin typeface="arial" panose="020B0604020202020204" pitchFamily="34" charset="0"/>
              </a:rPr>
              <a:t>(b)supplying him to employers for relevant employment by them.</a:t>
            </a:r>
          </a:p>
          <a:p>
            <a:pPr algn="l"/>
            <a:r>
              <a:rPr lang="en-GB" b="0" i="0">
                <a:solidFill>
                  <a:srgbClr val="1E1E1E"/>
                </a:solidFill>
                <a:effectLst/>
                <a:latin typeface="arial" panose="020B0604020202020204" pitchFamily="34" charset="0"/>
              </a:rPr>
              <a:t>(4)Relevant employment is employment which consists in or involves engaging in regulated </a:t>
            </a:r>
            <a:r>
              <a:rPr lang="en-GB" b="1" i="0" u="none" strike="noStrike">
                <a:solidFill>
                  <a:srgbClr val="0A64D7"/>
                </a:solidFill>
                <a:effectLst/>
                <a:latin typeface="arial" panose="020B0604020202020204" pitchFamily="34" charset="0"/>
                <a:hlinkClick r:id="rId7" tooltip="View the commentary text for this item"/>
              </a:rPr>
              <a:t>F4</a:t>
            </a:r>
            <a:r>
              <a:rPr lang="en-GB" b="0" i="0">
                <a:solidFill>
                  <a:srgbClr val="1E1E1E"/>
                </a:solidFill>
                <a:effectLst/>
                <a:latin typeface="arial" panose="020B0604020202020204" pitchFamily="34" charset="0"/>
              </a:rPr>
              <a:t>... activity.</a:t>
            </a:r>
          </a:p>
          <a:p>
            <a:pPr algn="l"/>
            <a:r>
              <a:rPr lang="en-GB" b="0" i="0">
                <a:solidFill>
                  <a:srgbClr val="1E1E1E"/>
                </a:solidFill>
                <a:effectLst/>
                <a:latin typeface="arial" panose="020B0604020202020204" pitchFamily="34" charset="0"/>
              </a:rPr>
              <a:t>(5)An employment business acts for a person if it employs him to engage in regulated </a:t>
            </a:r>
            <a:r>
              <a:rPr lang="en-GB" b="1" i="0" u="none" strike="noStrike">
                <a:solidFill>
                  <a:srgbClr val="0A64D7"/>
                </a:solidFill>
                <a:effectLst/>
                <a:latin typeface="arial" panose="020B0604020202020204" pitchFamily="34" charset="0"/>
                <a:hlinkClick r:id="rId8" tooltip="View the commentary text for this item"/>
              </a:rPr>
              <a:t>F5</a:t>
            </a:r>
            <a:r>
              <a:rPr lang="en-GB" b="0" i="0">
                <a:solidFill>
                  <a:srgbClr val="1E1E1E"/>
                </a:solidFill>
                <a:effectLst/>
                <a:latin typeface="arial" panose="020B0604020202020204" pitchFamily="34" charset="0"/>
              </a:rPr>
              <a:t>... activity for and under the control of other persons.</a:t>
            </a:r>
          </a:p>
          <a:p>
            <a:pPr algn="l"/>
            <a:r>
              <a:rPr lang="en-GB" b="0" i="0">
                <a:solidFill>
                  <a:srgbClr val="1E1E1E"/>
                </a:solidFill>
                <a:effectLst/>
                <a:latin typeface="arial" panose="020B0604020202020204" pitchFamily="34" charset="0"/>
              </a:rPr>
              <a:t>(6)In this section “employment” has the same meaning as in the Employment Agencies Act 1973 (c. 35).</a:t>
            </a:r>
          </a:p>
          <a:p>
            <a:endParaRPr lang="en-GB"/>
          </a:p>
        </p:txBody>
      </p:sp>
    </p:spTree>
    <p:extLst>
      <p:ext uri="{BB962C8B-B14F-4D97-AF65-F5344CB8AC3E}">
        <p14:creationId xmlns:p14="http://schemas.microsoft.com/office/powerpoint/2010/main" val="204943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Read slide</a:t>
            </a:r>
          </a:p>
          <a:p>
            <a:r>
              <a:rPr lang="en-GB"/>
              <a:t>Those sharing information as per the SVGA, can share with confidence.</a:t>
            </a:r>
          </a:p>
        </p:txBody>
      </p:sp>
    </p:spTree>
    <p:extLst>
      <p:ext uri="{BB962C8B-B14F-4D97-AF65-F5344CB8AC3E}">
        <p14:creationId xmlns:p14="http://schemas.microsoft.com/office/powerpoint/2010/main" val="819767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This is NOT the full list of Prescribed Information, more a snapshot of the key items that the Prescribed Information covers</a:t>
            </a:r>
          </a:p>
        </p:txBody>
      </p:sp>
    </p:spTree>
    <p:extLst>
      <p:ext uri="{BB962C8B-B14F-4D97-AF65-F5344CB8AC3E}">
        <p14:creationId xmlns:p14="http://schemas.microsoft.com/office/powerpoint/2010/main" val="2049432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0" i="0">
                <a:solidFill>
                  <a:srgbClr val="000000"/>
                </a:solidFill>
                <a:effectLst/>
                <a:latin typeface="Verdana"/>
                <a:ea typeface="Verdana"/>
              </a:rPr>
              <a:t>Regulatory requirements also qualify as a legal obligation</a:t>
            </a:r>
          </a:p>
          <a:p>
            <a:endParaRPr lang="en-GB">
              <a:latin typeface="Verdana"/>
              <a:ea typeface="Verdana"/>
            </a:endParaRPr>
          </a:p>
        </p:txBody>
      </p:sp>
    </p:spTree>
    <p:extLst>
      <p:ext uri="{BB962C8B-B14F-4D97-AF65-F5344CB8AC3E}">
        <p14:creationId xmlns:p14="http://schemas.microsoft.com/office/powerpoint/2010/main" val="2049432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49432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panose="020B0502040204020203" pitchFamily="34" charset="0"/>
              </a:rPr>
              <a:t>Furthermore rule 12.73(1) of the Family Procedure Rules 2010 provides a list of persons to whom information relating to proceedings in private may be disclosed without a court order. Rule 12.73 (viii) read in conjunction with rule 2.3(1) expressly provides for the disclosure of information to the Disclosure and Barring Service in the absence of an order: </a:t>
            </a:r>
            <a:endParaRPr lang="en-GB" sz="1800">
              <a:effectLst/>
              <a:latin typeface="Arial" panose="020B0604020202020204" pitchFamily="34" charset="0"/>
            </a:endParaRPr>
          </a:p>
          <a:p>
            <a:endParaRPr lang="en-GB"/>
          </a:p>
        </p:txBody>
      </p:sp>
    </p:spTree>
    <p:extLst>
      <p:ext uri="{BB962C8B-B14F-4D97-AF65-F5344CB8AC3E}">
        <p14:creationId xmlns:p14="http://schemas.microsoft.com/office/powerpoint/2010/main" val="4159567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a:p>
            <a:endParaRPr lang="en-GB"/>
          </a:p>
          <a:p>
            <a:endParaRPr lang="en-GB"/>
          </a:p>
          <a:p>
            <a:endParaRPr lang="en-GB"/>
          </a:p>
          <a:p>
            <a:r>
              <a:rPr lang="en-GB"/>
              <a:t>www.legislation.gov.uk/uksi/2010/2955/article/12.73/made   </a:t>
            </a:r>
          </a:p>
          <a:p>
            <a:endParaRPr lang="en-GB"/>
          </a:p>
          <a:p>
            <a:pPr algn="just"/>
            <a:r>
              <a:rPr lang="en-GB" b="1" i="0">
                <a:solidFill>
                  <a:srgbClr val="000000"/>
                </a:solidFill>
                <a:effectLst/>
                <a:latin typeface="arial" panose="020B0604020202020204" pitchFamily="34" charset="0"/>
              </a:rPr>
              <a:t>Communication of information: general</a:t>
            </a:r>
          </a:p>
          <a:p>
            <a:pPr algn="just"/>
            <a:r>
              <a:rPr lang="en-GB" b="1" i="0">
                <a:solidFill>
                  <a:srgbClr val="494949"/>
                </a:solidFill>
                <a:effectLst/>
                <a:latin typeface="arial" panose="020B0604020202020204" pitchFamily="34" charset="0"/>
              </a:rPr>
              <a:t>12.73.</a:t>
            </a:r>
            <a:r>
              <a:rPr lang="en-GB" b="0" i="0">
                <a:solidFill>
                  <a:srgbClr val="494949"/>
                </a:solidFill>
                <a:effectLst/>
                <a:latin typeface="arial" panose="020B0604020202020204" pitchFamily="34" charset="0"/>
              </a:rPr>
              <a:t>—(1) For the purposes of the law relating to contempt of court, information relating to proceedings held in private (whether or not contained in a document filed with the court) may be communicated—</a:t>
            </a:r>
          </a:p>
          <a:p>
            <a:pPr algn="l"/>
            <a:r>
              <a:rPr lang="en-GB" b="0" i="0">
                <a:solidFill>
                  <a:srgbClr val="494949"/>
                </a:solidFill>
                <a:effectLst/>
                <a:latin typeface="arial" panose="020B0604020202020204" pitchFamily="34" charset="0"/>
              </a:rPr>
              <a:t>(a)where the communication is to—</a:t>
            </a:r>
          </a:p>
          <a:p>
            <a:pPr algn="l"/>
            <a:r>
              <a:rPr lang="en-GB" b="0" i="0">
                <a:solidFill>
                  <a:srgbClr val="494949"/>
                </a:solidFill>
                <a:effectLst/>
                <a:latin typeface="arial" panose="020B0604020202020204" pitchFamily="34" charset="0"/>
              </a:rPr>
              <a:t>(i)a party;</a:t>
            </a:r>
          </a:p>
          <a:p>
            <a:pPr algn="l"/>
            <a:r>
              <a:rPr lang="en-GB" b="0" i="0">
                <a:solidFill>
                  <a:srgbClr val="494949"/>
                </a:solidFill>
                <a:effectLst/>
                <a:latin typeface="arial" panose="020B0604020202020204" pitchFamily="34" charset="0"/>
              </a:rPr>
              <a:t>(ii)the legal representative of a party;</a:t>
            </a:r>
          </a:p>
          <a:p>
            <a:pPr algn="l"/>
            <a:r>
              <a:rPr lang="en-GB" b="0" i="0">
                <a:solidFill>
                  <a:srgbClr val="494949"/>
                </a:solidFill>
                <a:effectLst/>
                <a:latin typeface="arial" panose="020B0604020202020204" pitchFamily="34" charset="0"/>
              </a:rPr>
              <a:t>(iii)a professional legal adviser;</a:t>
            </a:r>
          </a:p>
          <a:p>
            <a:pPr algn="l"/>
            <a:r>
              <a:rPr lang="en-GB" b="0" i="0">
                <a:solidFill>
                  <a:srgbClr val="494949"/>
                </a:solidFill>
                <a:effectLst/>
                <a:latin typeface="arial" panose="020B0604020202020204" pitchFamily="34" charset="0"/>
              </a:rPr>
              <a:t>(iv)an officer of the service or a Welsh family proceedings officer;</a:t>
            </a:r>
          </a:p>
          <a:p>
            <a:pPr algn="l"/>
            <a:r>
              <a:rPr lang="en-GB" b="0" i="0">
                <a:solidFill>
                  <a:srgbClr val="494949"/>
                </a:solidFill>
                <a:effectLst/>
                <a:latin typeface="arial" panose="020B0604020202020204" pitchFamily="34" charset="0"/>
              </a:rPr>
              <a:t>(v)the welfare officer;</a:t>
            </a:r>
          </a:p>
          <a:p>
            <a:pPr algn="l"/>
            <a:r>
              <a:rPr lang="en-GB" b="0" i="0">
                <a:solidFill>
                  <a:srgbClr val="494949"/>
                </a:solidFill>
                <a:effectLst/>
                <a:latin typeface="arial" panose="020B0604020202020204" pitchFamily="34" charset="0"/>
              </a:rPr>
              <a:t>(vi)the Legal Services Commission;</a:t>
            </a:r>
          </a:p>
          <a:p>
            <a:pPr algn="l"/>
            <a:r>
              <a:rPr lang="en-GB" b="0" i="0">
                <a:solidFill>
                  <a:srgbClr val="494949"/>
                </a:solidFill>
                <a:effectLst/>
                <a:latin typeface="arial" panose="020B0604020202020204" pitchFamily="34" charset="0"/>
              </a:rPr>
              <a:t>(vii)an expert whose instruction by a party has been authorised by the court for the purposes of the proceedings;</a:t>
            </a:r>
          </a:p>
          <a:p>
            <a:pPr algn="l"/>
            <a:r>
              <a:rPr lang="en-GB" b="1" i="0">
                <a:solidFill>
                  <a:srgbClr val="494949"/>
                </a:solidFill>
                <a:effectLst/>
                <a:latin typeface="arial" panose="020B0604020202020204" pitchFamily="34" charset="0"/>
              </a:rPr>
              <a:t>(viii)a professional acting in furtherance of the protection of children;</a:t>
            </a:r>
          </a:p>
          <a:p>
            <a:pPr algn="l"/>
            <a:r>
              <a:rPr lang="en-GB" b="0" i="0">
                <a:solidFill>
                  <a:srgbClr val="494949"/>
                </a:solidFill>
                <a:effectLst/>
                <a:latin typeface="arial" panose="020B0604020202020204" pitchFamily="34" charset="0"/>
              </a:rPr>
              <a:t>(ix)an independent reviewing officer appointed in respect of a child who is, or has been, subject to proceedings to which this rule applies;</a:t>
            </a:r>
          </a:p>
          <a:p>
            <a:pPr algn="l"/>
            <a:r>
              <a:rPr lang="en-GB" b="0" i="0">
                <a:solidFill>
                  <a:srgbClr val="494949"/>
                </a:solidFill>
                <a:effectLst/>
                <a:latin typeface="arial" panose="020B0604020202020204" pitchFamily="34" charset="0"/>
              </a:rPr>
              <a:t>(b)where the court gives permission; or</a:t>
            </a:r>
          </a:p>
          <a:p>
            <a:pPr algn="l"/>
            <a:r>
              <a:rPr lang="en-GB" b="0" i="0">
                <a:solidFill>
                  <a:srgbClr val="494949"/>
                </a:solidFill>
                <a:effectLst/>
                <a:latin typeface="arial" panose="020B0604020202020204" pitchFamily="34" charset="0"/>
              </a:rPr>
              <a:t>(c)subject to any direction of the court, in accordance with rule 12.75 and Practice Direction 12G.</a:t>
            </a:r>
          </a:p>
          <a:p>
            <a:pPr algn="just"/>
            <a:r>
              <a:rPr lang="en-GB" b="0" i="0">
                <a:solidFill>
                  <a:srgbClr val="494949"/>
                </a:solidFill>
                <a:effectLst/>
                <a:latin typeface="arial" panose="020B0604020202020204" pitchFamily="34" charset="0"/>
              </a:rPr>
              <a:t>(2) Nothing in this Chapter permits the communication to the public at large, or any section of the public, of any information relating to the proceedings.</a:t>
            </a:r>
          </a:p>
          <a:p>
            <a:pPr algn="just"/>
            <a:r>
              <a:rPr lang="en-GB" b="0" i="0">
                <a:solidFill>
                  <a:srgbClr val="494949"/>
                </a:solidFill>
                <a:effectLst/>
                <a:latin typeface="arial" panose="020B0604020202020204" pitchFamily="34" charset="0"/>
              </a:rPr>
              <a:t>(3) Nothing in rule 12.75 and Practice Direction 12G permits the disclosure of an unapproved draft judgment handed down by any court.</a:t>
            </a:r>
          </a:p>
          <a:p>
            <a:endParaRPr lang="en-GB"/>
          </a:p>
          <a:p>
            <a:pPr algn="just"/>
            <a:endParaRPr lang="en-GB" b="1" i="0">
              <a:solidFill>
                <a:srgbClr val="494949"/>
              </a:solidFill>
              <a:effectLst/>
              <a:latin typeface="arial" panose="020B0604020202020204" pitchFamily="34" charset="0"/>
            </a:endParaRPr>
          </a:p>
          <a:p>
            <a:pPr algn="just"/>
            <a:endParaRPr lang="en-GB" b="1" i="0">
              <a:solidFill>
                <a:srgbClr val="494949"/>
              </a:solidFill>
              <a:effectLst/>
              <a:latin typeface="arial" panose="020B0604020202020204" pitchFamily="34" charset="0"/>
            </a:endParaRPr>
          </a:p>
          <a:p>
            <a:pPr algn="just"/>
            <a:endParaRPr lang="en-GB" b="1" i="0">
              <a:solidFill>
                <a:srgbClr val="494949"/>
              </a:solidFill>
              <a:effectLst/>
              <a:latin typeface="arial" panose="020B0604020202020204" pitchFamily="34" charset="0"/>
            </a:endParaRPr>
          </a:p>
          <a:p>
            <a:pPr algn="just"/>
            <a:r>
              <a:rPr lang="en-GB" b="1" i="0">
                <a:solidFill>
                  <a:srgbClr val="494949"/>
                </a:solidFill>
                <a:effectLst/>
                <a:latin typeface="arial" panose="020B0604020202020204" pitchFamily="34" charset="0"/>
              </a:rPr>
              <a:t>2.3(1)</a:t>
            </a:r>
          </a:p>
          <a:p>
            <a:pPr algn="just"/>
            <a:r>
              <a:rPr lang="en-GB" b="1" i="0">
                <a:solidFill>
                  <a:srgbClr val="494949"/>
                </a:solidFill>
                <a:effectLst/>
                <a:latin typeface="arial" panose="020B0604020202020204" pitchFamily="34" charset="0"/>
              </a:rPr>
              <a:t>“professional acting in furtherance of the protection of children” </a:t>
            </a:r>
            <a:r>
              <a:rPr lang="en-GB" b="0" i="0">
                <a:solidFill>
                  <a:srgbClr val="494949"/>
                </a:solidFill>
                <a:effectLst/>
                <a:latin typeface="arial" panose="020B0604020202020204" pitchFamily="34" charset="0"/>
              </a:rPr>
              <a:t>includes—</a:t>
            </a:r>
          </a:p>
          <a:p>
            <a:pPr algn="r"/>
            <a:r>
              <a:rPr lang="en-GB" b="0" i="0">
                <a:solidFill>
                  <a:srgbClr val="000000"/>
                </a:solidFill>
                <a:effectLst/>
                <a:latin typeface="arial" panose="020B0604020202020204" pitchFamily="34" charset="0"/>
              </a:rPr>
              <a:t>(a)</a:t>
            </a:r>
          </a:p>
          <a:p>
            <a:pPr marL="171450" indent="-171450" algn="just">
              <a:buFont typeface="Arial" panose="020B0604020202020204" pitchFamily="34" charset="0"/>
              <a:buChar char="•"/>
            </a:pPr>
            <a:r>
              <a:rPr lang="en-GB" b="0" i="0">
                <a:solidFill>
                  <a:srgbClr val="494949"/>
                </a:solidFill>
                <a:effectLst/>
                <a:latin typeface="arial" panose="020B0604020202020204" pitchFamily="34" charset="0"/>
              </a:rPr>
              <a:t>an officer of a local authority exercising child protection functions;</a:t>
            </a:r>
          </a:p>
          <a:p>
            <a:pPr algn="r"/>
            <a:r>
              <a:rPr lang="en-GB" b="0" i="0">
                <a:solidFill>
                  <a:srgbClr val="000000"/>
                </a:solidFill>
                <a:effectLst/>
                <a:latin typeface="arial" panose="020B0604020202020204" pitchFamily="34" charset="0"/>
              </a:rPr>
              <a:t>(b)</a:t>
            </a:r>
          </a:p>
          <a:p>
            <a:pPr marL="171450" indent="-171450" algn="just">
              <a:buFont typeface="Arial" panose="020B0604020202020204" pitchFamily="34" charset="0"/>
              <a:buChar char="•"/>
            </a:pPr>
            <a:r>
              <a:rPr lang="en-GB" b="0" i="0">
                <a:solidFill>
                  <a:srgbClr val="494949"/>
                </a:solidFill>
                <a:effectLst/>
                <a:latin typeface="arial" panose="020B0604020202020204" pitchFamily="34" charset="0"/>
              </a:rPr>
              <a:t>a police officer who is—</a:t>
            </a:r>
          </a:p>
          <a:p>
            <a:pPr algn="r"/>
            <a:r>
              <a:rPr lang="en-GB" b="0" i="0">
                <a:solidFill>
                  <a:srgbClr val="000000"/>
                </a:solidFill>
                <a:effectLst/>
                <a:latin typeface="arial" panose="020B0604020202020204" pitchFamily="34" charset="0"/>
              </a:rPr>
              <a:t>(i)</a:t>
            </a:r>
          </a:p>
          <a:p>
            <a:pPr lvl="1" algn="just"/>
            <a:r>
              <a:rPr lang="en-GB" b="0" i="0">
                <a:solidFill>
                  <a:srgbClr val="494949"/>
                </a:solidFill>
                <a:effectLst/>
                <a:latin typeface="arial" panose="020B0604020202020204" pitchFamily="34" charset="0"/>
              </a:rPr>
              <a:t>exercising powers under section 46 of the Act of 1989; or</a:t>
            </a:r>
          </a:p>
          <a:p>
            <a:pPr algn="r"/>
            <a:r>
              <a:rPr lang="en-GB" b="0" i="0">
                <a:solidFill>
                  <a:srgbClr val="000000"/>
                </a:solidFill>
                <a:effectLst/>
                <a:latin typeface="arial" panose="020B0604020202020204" pitchFamily="34" charset="0"/>
              </a:rPr>
              <a:t>(ii)</a:t>
            </a:r>
          </a:p>
          <a:p>
            <a:pPr lvl="1" algn="just"/>
            <a:r>
              <a:rPr lang="en-GB" b="0" i="0">
                <a:solidFill>
                  <a:srgbClr val="494949"/>
                </a:solidFill>
                <a:effectLst/>
                <a:latin typeface="arial" panose="020B0604020202020204" pitchFamily="34" charset="0"/>
              </a:rPr>
              <a:t>serving in a child protection unit or a paedophile unit of a police force;</a:t>
            </a:r>
          </a:p>
          <a:p>
            <a:pPr algn="r"/>
            <a:r>
              <a:rPr lang="en-GB" b="0" i="0">
                <a:solidFill>
                  <a:srgbClr val="000000"/>
                </a:solidFill>
                <a:effectLst/>
                <a:latin typeface="arial" panose="020B0604020202020204" pitchFamily="34" charset="0"/>
              </a:rPr>
              <a:t>(c)</a:t>
            </a:r>
          </a:p>
          <a:p>
            <a:pPr marL="171450" indent="-171450" algn="just">
              <a:buFont typeface="Arial" panose="020B0604020202020204" pitchFamily="34" charset="0"/>
              <a:buChar char="•"/>
            </a:pPr>
            <a:r>
              <a:rPr lang="en-GB" b="0" i="0">
                <a:solidFill>
                  <a:srgbClr val="494949"/>
                </a:solidFill>
                <a:effectLst/>
                <a:latin typeface="arial" panose="020B0604020202020204" pitchFamily="34" charset="0"/>
              </a:rPr>
              <a:t>any professional person attending a child protection conference or review in relation to a child who is the subject of the proceedings to which the information regarding the proceedings held in private relates; or</a:t>
            </a:r>
          </a:p>
          <a:p>
            <a:pPr algn="r"/>
            <a:r>
              <a:rPr lang="en-GB" b="0" i="0">
                <a:solidFill>
                  <a:srgbClr val="000000"/>
                </a:solidFill>
                <a:effectLst/>
                <a:latin typeface="arial" panose="020B0604020202020204" pitchFamily="34" charset="0"/>
              </a:rPr>
              <a:t>(d)</a:t>
            </a:r>
          </a:p>
          <a:p>
            <a:pPr marL="171450" indent="-171450" algn="just">
              <a:buFont typeface="Arial" panose="020B0604020202020204" pitchFamily="34" charset="0"/>
              <a:buChar char="•"/>
            </a:pPr>
            <a:r>
              <a:rPr lang="en-GB" b="0" i="0">
                <a:solidFill>
                  <a:srgbClr val="494949"/>
                </a:solidFill>
                <a:effectLst/>
                <a:latin typeface="arial" panose="020B0604020202020204" pitchFamily="34" charset="0"/>
              </a:rPr>
              <a:t>an officer of the National Society for the Prevention of Cruelty to Children;</a:t>
            </a:r>
          </a:p>
          <a:p>
            <a:endParaRPr lang="en-GB"/>
          </a:p>
          <a:p>
            <a:endParaRPr lang="en-GB"/>
          </a:p>
          <a:p>
            <a:endParaRPr lang="en-GB"/>
          </a:p>
          <a:p>
            <a:endParaRPr lang="en-GB"/>
          </a:p>
          <a:p>
            <a:endParaRPr lang="en-GB"/>
          </a:p>
          <a:p>
            <a:endParaRPr lang="en-GB"/>
          </a:p>
          <a:p>
            <a:endParaRPr lang="en-GB"/>
          </a:p>
          <a:p>
            <a:endParaRPr lang="en-GB"/>
          </a:p>
        </p:txBody>
      </p:sp>
    </p:spTree>
    <p:extLst>
      <p:ext uri="{BB962C8B-B14F-4D97-AF65-F5344CB8AC3E}">
        <p14:creationId xmlns:p14="http://schemas.microsoft.com/office/powerpoint/2010/main" val="3105443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0" i="0">
                <a:solidFill>
                  <a:srgbClr val="0B0C0C"/>
                </a:solidFill>
                <a:effectLst/>
                <a:latin typeface="GDS Transport"/>
              </a:rPr>
              <a:t>The DBS will only disclose information to another party there is a legal duty to do so.</a:t>
            </a:r>
            <a:r>
              <a:rPr lang="en-GB">
                <a:solidFill>
                  <a:srgbClr val="0B0C0C"/>
                </a:solidFill>
                <a:latin typeface="GDS Transport"/>
              </a:rPr>
              <a:t> </a:t>
            </a:r>
            <a:endParaRPr lang="en-US"/>
          </a:p>
          <a:p>
            <a:pPr algn="l"/>
            <a:r>
              <a:rPr lang="en-GB" b="0" i="0">
                <a:solidFill>
                  <a:srgbClr val="0B0C0C"/>
                </a:solidFill>
                <a:effectLst/>
                <a:latin typeface="GDS Transport"/>
              </a:rPr>
              <a:t>For example:</a:t>
            </a:r>
          </a:p>
          <a:p>
            <a:pPr algn="l">
              <a:buFont typeface="Arial" panose="020B0604020202020204" pitchFamily="34" charset="0"/>
              <a:buChar char="•"/>
            </a:pPr>
            <a:r>
              <a:rPr lang="en-GB" b="0" i="0">
                <a:solidFill>
                  <a:srgbClr val="0B0C0C"/>
                </a:solidFill>
                <a:effectLst/>
                <a:latin typeface="GDS Transport"/>
              </a:rPr>
              <a:t>in response to a request for subject access made by a person</a:t>
            </a:r>
          </a:p>
          <a:p>
            <a:pPr algn="l">
              <a:buFont typeface="Arial" panose="020B0604020202020204" pitchFamily="34" charset="0"/>
              <a:buChar char="•"/>
            </a:pPr>
            <a:r>
              <a:rPr lang="en-GB" b="0" i="0">
                <a:solidFill>
                  <a:srgbClr val="0B0C0C"/>
                </a:solidFill>
                <a:effectLst/>
                <a:latin typeface="GDS Transport"/>
              </a:rPr>
              <a:t>to allow a person to provide representations against information which the DBS intend to rely on when barring a person</a:t>
            </a:r>
          </a:p>
          <a:p>
            <a:pPr algn="l">
              <a:buFont typeface="Arial" panose="020B0604020202020204" pitchFamily="34" charset="0"/>
              <a:buChar char="•"/>
            </a:pPr>
            <a:r>
              <a:rPr lang="en-GB" b="0" i="0">
                <a:solidFill>
                  <a:srgbClr val="0B0C0C"/>
                </a:solidFill>
                <a:effectLst/>
                <a:latin typeface="GDS Transport"/>
              </a:rPr>
              <a:t>a Keeper of Register, </a:t>
            </a:r>
            <a:r>
              <a:rPr lang="en-GB" b="0" i="0" err="1">
                <a:solidFill>
                  <a:srgbClr val="0B0C0C"/>
                </a:solidFill>
                <a:effectLst/>
                <a:latin typeface="GDS Transport"/>
              </a:rPr>
              <a:t>eg</a:t>
            </a:r>
            <a:r>
              <a:rPr lang="en-GB" b="0" i="0">
                <a:solidFill>
                  <a:srgbClr val="0B0C0C"/>
                </a:solidFill>
                <a:effectLst/>
                <a:latin typeface="GDS Transport"/>
              </a:rPr>
              <a:t> the General Medical Council requires the disclosure of information under their legislation for a fitness to practice case</a:t>
            </a:r>
          </a:p>
          <a:p>
            <a:pPr algn="l">
              <a:buFont typeface="Arial" panose="020B0604020202020204" pitchFamily="34" charset="0"/>
              <a:buChar char="•"/>
            </a:pPr>
            <a:r>
              <a:rPr lang="en-GB" b="0" i="0">
                <a:solidFill>
                  <a:srgbClr val="0B0C0C"/>
                </a:solidFill>
                <a:effectLst/>
                <a:latin typeface="GDS Transport"/>
              </a:rPr>
              <a:t>a legal power exists letting the DBS consider the disclosure of information. But, DBS will normally only disclose information for the purposes of safeguarding vulnerable groups, including children</a:t>
            </a:r>
          </a:p>
          <a:p>
            <a:endParaRPr lang="en-GB"/>
          </a:p>
        </p:txBody>
      </p:sp>
    </p:spTree>
    <p:extLst>
      <p:ext uri="{BB962C8B-B14F-4D97-AF65-F5344CB8AC3E}">
        <p14:creationId xmlns:p14="http://schemas.microsoft.com/office/powerpoint/2010/main" val="2977074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outreach team do not have access to barring information and do not make decisions re legitimate interest- if you wish to register LI please contact your regional outreach worker who can send you a form that you can then email to the team in DBS who </a:t>
            </a:r>
            <a:r>
              <a:rPr lang="en-GB"/>
              <a:t>make decisions re LI. </a:t>
            </a:r>
            <a:endParaRPr lang="en-GB" dirty="0"/>
          </a:p>
        </p:txBody>
      </p:sp>
    </p:spTree>
    <p:extLst>
      <p:ext uri="{BB962C8B-B14F-4D97-AF65-F5344CB8AC3E}">
        <p14:creationId xmlns:p14="http://schemas.microsoft.com/office/powerpoint/2010/main" val="2529221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1" i="1"/>
              <a:t>Add Link into Chat box at end of workshop  - </a:t>
            </a:r>
            <a:r>
              <a:rPr lang="en-GB">
                <a:hlinkClick r:id="rId3"/>
              </a:rPr>
              <a:t>https://registration.livegroup.co.uk/dbsevents/</a:t>
            </a:r>
            <a:endParaRPr lang="en-GB" b="1" i="1"/>
          </a:p>
          <a:p>
            <a:endParaRPr lang="en-GB" i="1"/>
          </a:p>
          <a:p>
            <a:r>
              <a:rPr lang="en-GB" sz="1800">
                <a:effectLst/>
                <a:latin typeface="Arial" panose="020B0604020202020204" pitchFamily="34" charset="0"/>
                <a:ea typeface="Calibri" panose="020F0502020204030204" pitchFamily="34" charset="0"/>
              </a:rPr>
              <a:t>To keep up to date with announcements, and to view the conference agenda, click on the link above, and register your attendance, by clicking on the ‘Sign-Up’ button at the bottom of the webpage.</a:t>
            </a:r>
            <a:endParaRPr lang="en-GB" sz="1800">
              <a:effectLst/>
              <a:latin typeface="Calibri" panose="020F0502020204030204" pitchFamily="34" charset="0"/>
              <a:ea typeface="Calibri" panose="020F0502020204030204" pitchFamily="34" charset="0"/>
            </a:endParaRPr>
          </a:p>
          <a:p>
            <a:r>
              <a:rPr lang="en-GB" sz="1800">
                <a:effectLst/>
                <a:latin typeface="Arial" panose="020B0604020202020204" pitchFamily="34" charset="0"/>
                <a:ea typeface="Calibri" panose="020F0502020204030204" pitchFamily="34" charset="0"/>
              </a:rPr>
              <a:t> </a:t>
            </a:r>
            <a:endParaRPr lang="en-GB" sz="1800">
              <a:effectLst/>
              <a:latin typeface="Calibri" panose="020F0502020204030204" pitchFamily="34" charset="0"/>
              <a:ea typeface="Calibri" panose="020F0502020204030204" pitchFamily="34" charset="0"/>
            </a:endParaRPr>
          </a:p>
          <a:p>
            <a:r>
              <a:rPr lang="en-GB" sz="1800">
                <a:effectLst/>
                <a:latin typeface="Arial" panose="020B0604020202020204" pitchFamily="34" charset="0"/>
                <a:ea typeface="Calibri" panose="020F0502020204030204" pitchFamily="34" charset="0"/>
              </a:rPr>
              <a:t>Please note, if you are unable to join us on the day, the sessions will be available after the conference via the link at the top of this slide.</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Arial" panose="020B0604020202020204" pitchFamily="34" charset="0"/>
                <a:ea typeface="Calibri" panose="020F0502020204030204" pitchFamily="34" charset="0"/>
              </a:rPr>
              <a:t>If you have any queries, please email the team at </a:t>
            </a:r>
            <a:r>
              <a:rPr lang="en-GB" sz="1800">
                <a:effectLst/>
                <a:latin typeface="Arial" panose="020B0604020202020204" pitchFamily="34" charset="0"/>
                <a:ea typeface="Times New Roman" panose="02020603050405020304" pitchFamily="18" charset="0"/>
              </a:rPr>
              <a:t>DBSEvents@livegroup.co.uk </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63840-A38A-41B4-B850-08CD25DAFC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3283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567918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300519" y="3029944"/>
            <a:ext cx="14739226" cy="2090703"/>
          </a:xfrm>
          <a:prstGeom prst="rect">
            <a:avLst/>
          </a:prstGeom>
        </p:spPr>
        <p:txBody>
          <a:bodyPr/>
          <a:lstStyle/>
          <a:p>
            <a:r>
              <a:t>Title Text</a:t>
            </a:r>
          </a:p>
        </p:txBody>
      </p:sp>
      <p:sp>
        <p:nvSpPr>
          <p:cNvPr id="12" name="Body Level One…"/>
          <p:cNvSpPr txBox="1">
            <a:spLocks noGrp="1"/>
          </p:cNvSpPr>
          <p:nvPr>
            <p:ph type="body" sz="quarter" idx="1"/>
          </p:nvPr>
        </p:nvSpPr>
        <p:spPr>
          <a:xfrm>
            <a:off x="2601040" y="5527047"/>
            <a:ext cx="12138184" cy="2492587"/>
          </a:xfrm>
          <a:prstGeom prst="rect">
            <a:avLst/>
          </a:prstGeom>
        </p:spPr>
        <p:txBody>
          <a:bodyPr/>
          <a:lstStyle>
            <a:lvl1pPr marL="0" indent="0" algn="ctr">
              <a:buSzTx/>
              <a:buNone/>
            </a:lvl1pPr>
            <a:lvl2pPr marL="0" indent="444545" algn="ctr">
              <a:buSzTx/>
              <a:buNone/>
            </a:lvl2pPr>
            <a:lvl3pPr marL="0" indent="889090" algn="ctr">
              <a:buSzTx/>
              <a:buNone/>
            </a:lvl3pPr>
            <a:lvl4pPr marL="0" indent="1333633" algn="ctr">
              <a:buSzTx/>
              <a:buNone/>
            </a:lvl4pPr>
            <a:lvl5pPr marL="0" indent="1778178" algn="ctr">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F409-C4D8-4541-ADEC-1F4E28E6FE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8E333C-35BC-45DA-A20E-AB358D3249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0E4DDC-B3D6-4327-8ECE-3E1CFD40453F}"/>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7F11CD5-5694-4D76-BBA0-65690723E32B}"/>
              </a:ext>
            </a:extLst>
          </p:cNvPr>
          <p:cNvSpPr>
            <a:spLocks noGrp="1"/>
          </p:cNvSpPr>
          <p:nvPr>
            <p:ph type="ftr" sz="quarter" idx="11"/>
          </p:nvPr>
        </p:nvSpPr>
        <p:spPr/>
        <p:txBody>
          <a:bodyPr/>
          <a:lstStyle/>
          <a:p>
            <a:r>
              <a:rPr lang="en-GB"/>
              <a:t>Making Recruitment Safer</a:t>
            </a:r>
          </a:p>
        </p:txBody>
      </p:sp>
      <p:sp>
        <p:nvSpPr>
          <p:cNvPr id="6" name="Slide Number Placeholder 5">
            <a:extLst>
              <a:ext uri="{FF2B5EF4-FFF2-40B4-BE49-F238E27FC236}">
                <a16:creationId xmlns:a16="http://schemas.microsoft.com/office/drawing/2014/main" id="{6357FF44-23A4-4383-874A-7D105A66BF29}"/>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3129517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F104-3F2F-4B86-B228-F3FF03221D0E}"/>
              </a:ext>
            </a:extLst>
          </p:cNvPr>
          <p:cNvSpPr>
            <a:spLocks noGrp="1"/>
          </p:cNvSpPr>
          <p:nvPr>
            <p:ph type="ctrTitle"/>
          </p:nvPr>
        </p:nvSpPr>
        <p:spPr>
          <a:xfrm>
            <a:off x="2167533" y="1596249"/>
            <a:ext cx="13005197" cy="3395698"/>
          </a:xfrm>
        </p:spPr>
        <p:txBody>
          <a:bodyPr anchor="b"/>
          <a:lstStyle>
            <a:lvl1pPr algn="ctr">
              <a:defRPr sz="8533"/>
            </a:lvl1pPr>
          </a:lstStyle>
          <a:p>
            <a:r>
              <a:rPr lang="en-US"/>
              <a:t>Click to edit Master title style</a:t>
            </a:r>
            <a:endParaRPr lang="en-GB"/>
          </a:p>
        </p:txBody>
      </p:sp>
      <p:sp>
        <p:nvSpPr>
          <p:cNvPr id="3" name="Subtitle 2">
            <a:extLst>
              <a:ext uri="{FF2B5EF4-FFF2-40B4-BE49-F238E27FC236}">
                <a16:creationId xmlns:a16="http://schemas.microsoft.com/office/drawing/2014/main" id="{A117FC31-5A2B-4B66-B0AE-B46A262407DD}"/>
              </a:ext>
            </a:extLst>
          </p:cNvPr>
          <p:cNvSpPr>
            <a:spLocks noGrp="1"/>
          </p:cNvSpPr>
          <p:nvPr>
            <p:ph type="subTitle" idx="1"/>
          </p:nvPr>
        </p:nvSpPr>
        <p:spPr>
          <a:xfrm>
            <a:off x="2167533" y="5122898"/>
            <a:ext cx="13005197" cy="2354862"/>
          </a:xfrm>
        </p:spPr>
        <p:txBody>
          <a:bodyPr/>
          <a:lstStyle>
            <a:lvl1pPr marL="0" indent="0" algn="ctr">
              <a:buNone/>
              <a:defRPr sz="3413"/>
            </a:lvl1pPr>
            <a:lvl2pPr marL="650214" indent="0" algn="ctr">
              <a:buNone/>
              <a:defRPr sz="2844"/>
            </a:lvl2pPr>
            <a:lvl3pPr marL="1300427" indent="0" algn="ctr">
              <a:buNone/>
              <a:defRPr sz="2560"/>
            </a:lvl3pPr>
            <a:lvl4pPr marL="1950641" indent="0" algn="ctr">
              <a:buNone/>
              <a:defRPr sz="2276"/>
            </a:lvl4pPr>
            <a:lvl5pPr marL="2600854" indent="0" algn="ctr">
              <a:buNone/>
              <a:defRPr sz="2276"/>
            </a:lvl5pPr>
            <a:lvl6pPr marL="3251068" indent="0" algn="ctr">
              <a:buNone/>
              <a:defRPr sz="2276"/>
            </a:lvl6pPr>
            <a:lvl7pPr marL="3901281" indent="0" algn="ctr">
              <a:buNone/>
              <a:defRPr sz="2276"/>
            </a:lvl7pPr>
            <a:lvl8pPr marL="4551495" indent="0" algn="ctr">
              <a:buNone/>
              <a:defRPr sz="2276"/>
            </a:lvl8pPr>
            <a:lvl9pPr marL="5201709" indent="0" algn="ctr">
              <a:buNone/>
              <a:defRPr sz="2276"/>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0D0B95F-AA70-4054-9B1C-D9389CBCEFE1}"/>
              </a:ext>
            </a:extLst>
          </p:cNvPr>
          <p:cNvSpPr>
            <a:spLocks noGrp="1"/>
          </p:cNvSpPr>
          <p:nvPr>
            <p:ph type="dt" sz="half" idx="10"/>
          </p:nvPr>
        </p:nvSpPr>
        <p:spPr/>
        <p:txBody>
          <a:bodyPr/>
          <a:lstStyle/>
          <a:p>
            <a:fld id="{E680155A-88C9-4291-914D-765C6FC1EB44}" type="datetime1">
              <a:rPr lang="en-GB" smtClean="0"/>
              <a:t>25/10/2024</a:t>
            </a:fld>
            <a:endParaRPr lang="en-GB"/>
          </a:p>
        </p:txBody>
      </p:sp>
      <p:sp>
        <p:nvSpPr>
          <p:cNvPr id="5" name="Footer Placeholder 4">
            <a:extLst>
              <a:ext uri="{FF2B5EF4-FFF2-40B4-BE49-F238E27FC236}">
                <a16:creationId xmlns:a16="http://schemas.microsoft.com/office/drawing/2014/main" id="{028459A7-B724-4A03-BFD6-80F253B3C3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A13DDF-FBA5-4B76-8C2D-2B3D286CFD51}"/>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78720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4ADE-1742-48D3-B1E9-D02F7A3C8F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04E386-8851-4DB8-ABDC-48C0B61C55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B30CA0-7283-41FF-845D-5444E383446E}"/>
              </a:ext>
            </a:extLst>
          </p:cNvPr>
          <p:cNvSpPr>
            <a:spLocks noGrp="1"/>
          </p:cNvSpPr>
          <p:nvPr>
            <p:ph type="dt" sz="half" idx="10"/>
          </p:nvPr>
        </p:nvSpPr>
        <p:spPr/>
        <p:txBody>
          <a:bodyPr/>
          <a:lstStyle/>
          <a:p>
            <a:fld id="{0F98155C-4881-4CAB-B119-93509B768FE6}" type="datetime1">
              <a:rPr lang="en-GB" smtClean="0"/>
              <a:t>25/10/2024</a:t>
            </a:fld>
            <a:endParaRPr lang="en-GB"/>
          </a:p>
        </p:txBody>
      </p:sp>
      <p:sp>
        <p:nvSpPr>
          <p:cNvPr id="5" name="Footer Placeholder 4">
            <a:extLst>
              <a:ext uri="{FF2B5EF4-FFF2-40B4-BE49-F238E27FC236}">
                <a16:creationId xmlns:a16="http://schemas.microsoft.com/office/drawing/2014/main" id="{8998C7D7-9B78-438D-AEB6-52EB0E2E8D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44DD0E-F565-4295-82AF-F18492C1187E}"/>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1189169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7B202-D2C5-49CC-BCA5-735474D5A427}"/>
              </a:ext>
            </a:extLst>
          </p:cNvPr>
          <p:cNvSpPr>
            <a:spLocks noGrp="1"/>
          </p:cNvSpPr>
          <p:nvPr>
            <p:ph type="title"/>
          </p:nvPr>
        </p:nvSpPr>
        <p:spPr>
          <a:xfrm>
            <a:off x="1183113" y="2431637"/>
            <a:ext cx="14955977" cy="4057226"/>
          </a:xfrm>
        </p:spPr>
        <p:txBody>
          <a:bodyPr anchor="b"/>
          <a:lstStyle>
            <a:lvl1pPr>
              <a:defRPr sz="8533"/>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DA340F4-0664-43BC-B9F9-2DC700EBDBBD}"/>
              </a:ext>
            </a:extLst>
          </p:cNvPr>
          <p:cNvSpPr>
            <a:spLocks noGrp="1"/>
          </p:cNvSpPr>
          <p:nvPr>
            <p:ph type="body" idx="1"/>
          </p:nvPr>
        </p:nvSpPr>
        <p:spPr>
          <a:xfrm>
            <a:off x="1183113" y="6527246"/>
            <a:ext cx="14955977" cy="2133599"/>
          </a:xfrm>
        </p:spPr>
        <p:txBody>
          <a:bodyPr/>
          <a:lstStyle>
            <a:lvl1pPr marL="0" indent="0">
              <a:buNone/>
              <a:defRPr sz="3413">
                <a:solidFill>
                  <a:schemeClr val="tx1">
                    <a:tint val="75000"/>
                  </a:schemeClr>
                </a:solidFill>
              </a:defRPr>
            </a:lvl1pPr>
            <a:lvl2pPr marL="650214" indent="0">
              <a:buNone/>
              <a:defRPr sz="2844">
                <a:solidFill>
                  <a:schemeClr val="tx1">
                    <a:tint val="75000"/>
                  </a:schemeClr>
                </a:solidFill>
              </a:defRPr>
            </a:lvl2pPr>
            <a:lvl3pPr marL="1300427" indent="0">
              <a:buNone/>
              <a:defRPr sz="2560">
                <a:solidFill>
                  <a:schemeClr val="tx1">
                    <a:tint val="75000"/>
                  </a:schemeClr>
                </a:solidFill>
              </a:defRPr>
            </a:lvl3pPr>
            <a:lvl4pPr marL="1950641" indent="0">
              <a:buNone/>
              <a:defRPr sz="2276">
                <a:solidFill>
                  <a:schemeClr val="tx1">
                    <a:tint val="75000"/>
                  </a:schemeClr>
                </a:solidFill>
              </a:defRPr>
            </a:lvl4pPr>
            <a:lvl5pPr marL="2600854" indent="0">
              <a:buNone/>
              <a:defRPr sz="2276">
                <a:solidFill>
                  <a:schemeClr val="tx1">
                    <a:tint val="75000"/>
                  </a:schemeClr>
                </a:solidFill>
              </a:defRPr>
            </a:lvl5pPr>
            <a:lvl6pPr marL="3251068" indent="0">
              <a:buNone/>
              <a:defRPr sz="2276">
                <a:solidFill>
                  <a:schemeClr val="tx1">
                    <a:tint val="75000"/>
                  </a:schemeClr>
                </a:solidFill>
              </a:defRPr>
            </a:lvl6pPr>
            <a:lvl7pPr marL="3901281" indent="0">
              <a:buNone/>
              <a:defRPr sz="2276">
                <a:solidFill>
                  <a:schemeClr val="tx1">
                    <a:tint val="75000"/>
                  </a:schemeClr>
                </a:solidFill>
              </a:defRPr>
            </a:lvl7pPr>
            <a:lvl8pPr marL="4551495" indent="0">
              <a:buNone/>
              <a:defRPr sz="2276">
                <a:solidFill>
                  <a:schemeClr val="tx1">
                    <a:tint val="75000"/>
                  </a:schemeClr>
                </a:solidFill>
              </a:defRPr>
            </a:lvl8pPr>
            <a:lvl9pPr marL="5201709" indent="0">
              <a:buNone/>
              <a:defRPr sz="2276">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4BE4B-BA00-489C-B82C-DE270B8C301F}"/>
              </a:ext>
            </a:extLst>
          </p:cNvPr>
          <p:cNvSpPr>
            <a:spLocks noGrp="1"/>
          </p:cNvSpPr>
          <p:nvPr>
            <p:ph type="dt" sz="half" idx="10"/>
          </p:nvPr>
        </p:nvSpPr>
        <p:spPr/>
        <p:txBody>
          <a:bodyPr/>
          <a:lstStyle/>
          <a:p>
            <a:fld id="{1B537F78-FD3D-4AAC-BB81-E34F61CCF56B}" type="datetime1">
              <a:rPr lang="en-GB" smtClean="0"/>
              <a:t>25/10/2024</a:t>
            </a:fld>
            <a:endParaRPr lang="en-GB"/>
          </a:p>
        </p:txBody>
      </p:sp>
      <p:sp>
        <p:nvSpPr>
          <p:cNvPr id="5" name="Footer Placeholder 4">
            <a:extLst>
              <a:ext uri="{FF2B5EF4-FFF2-40B4-BE49-F238E27FC236}">
                <a16:creationId xmlns:a16="http://schemas.microsoft.com/office/drawing/2014/main" id="{3FD5AB1A-6D05-4D01-91EC-B6E691E37B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C1924F-EE53-4D8C-9D2F-EA4335D9269A}"/>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902380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E862D-1F42-425C-A40C-9E25925227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0BF902-99BC-417A-A4DA-C4F0E1B1A7C2}"/>
              </a:ext>
            </a:extLst>
          </p:cNvPr>
          <p:cNvSpPr>
            <a:spLocks noGrp="1"/>
          </p:cNvSpPr>
          <p:nvPr>
            <p:ph sz="half" idx="1"/>
          </p:nvPr>
        </p:nvSpPr>
        <p:spPr>
          <a:xfrm>
            <a:off x="1192143" y="2596444"/>
            <a:ext cx="7369612"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9564C97-5298-48A8-B2D6-6DB499560B8D}"/>
              </a:ext>
            </a:extLst>
          </p:cNvPr>
          <p:cNvSpPr>
            <a:spLocks noGrp="1"/>
          </p:cNvSpPr>
          <p:nvPr>
            <p:ph sz="half" idx="2"/>
          </p:nvPr>
        </p:nvSpPr>
        <p:spPr>
          <a:xfrm>
            <a:off x="8778508" y="2596444"/>
            <a:ext cx="7369612"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0CC839-A8C1-4019-BDC8-39ADDCE02DEC}"/>
              </a:ext>
            </a:extLst>
          </p:cNvPr>
          <p:cNvSpPr>
            <a:spLocks noGrp="1"/>
          </p:cNvSpPr>
          <p:nvPr>
            <p:ph type="dt" sz="half" idx="10"/>
          </p:nvPr>
        </p:nvSpPr>
        <p:spPr/>
        <p:txBody>
          <a:bodyPr/>
          <a:lstStyle/>
          <a:p>
            <a:fld id="{700367BA-1160-44A9-8C15-8099B1B555B5}" type="datetime1">
              <a:rPr lang="en-GB" smtClean="0"/>
              <a:t>25/10/2024</a:t>
            </a:fld>
            <a:endParaRPr lang="en-GB"/>
          </a:p>
        </p:txBody>
      </p:sp>
      <p:sp>
        <p:nvSpPr>
          <p:cNvPr id="6" name="Footer Placeholder 5">
            <a:extLst>
              <a:ext uri="{FF2B5EF4-FFF2-40B4-BE49-F238E27FC236}">
                <a16:creationId xmlns:a16="http://schemas.microsoft.com/office/drawing/2014/main" id="{441B5721-599B-4DB8-BA88-92D68B443B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72311F-86CF-4BC8-A18B-EB92B438670E}"/>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3717029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5E56-E2BF-4480-93FB-E38A8B7FC15C}"/>
              </a:ext>
            </a:extLst>
          </p:cNvPr>
          <p:cNvSpPr>
            <a:spLocks noGrp="1"/>
          </p:cNvSpPr>
          <p:nvPr>
            <p:ph type="title"/>
          </p:nvPr>
        </p:nvSpPr>
        <p:spPr>
          <a:xfrm>
            <a:off x="1194402" y="519295"/>
            <a:ext cx="14955977" cy="188524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6E9C58-DD1A-4740-8577-64A4FF001AA0}"/>
              </a:ext>
            </a:extLst>
          </p:cNvPr>
          <p:cNvSpPr>
            <a:spLocks noGrp="1"/>
          </p:cNvSpPr>
          <p:nvPr>
            <p:ph type="body" idx="1"/>
          </p:nvPr>
        </p:nvSpPr>
        <p:spPr>
          <a:xfrm>
            <a:off x="1194404" y="2390987"/>
            <a:ext cx="7335743" cy="1171786"/>
          </a:xfrm>
        </p:spPr>
        <p:txBody>
          <a:bodyPr anchor="b"/>
          <a:lstStyle>
            <a:lvl1pPr marL="0" indent="0">
              <a:buNone/>
              <a:defRPr sz="3413" b="1"/>
            </a:lvl1pPr>
            <a:lvl2pPr marL="650214" indent="0">
              <a:buNone/>
              <a:defRPr sz="2844" b="1"/>
            </a:lvl2pPr>
            <a:lvl3pPr marL="1300427" indent="0">
              <a:buNone/>
              <a:defRPr sz="2560" b="1"/>
            </a:lvl3pPr>
            <a:lvl4pPr marL="1950641" indent="0">
              <a:buNone/>
              <a:defRPr sz="2276" b="1"/>
            </a:lvl4pPr>
            <a:lvl5pPr marL="2600854" indent="0">
              <a:buNone/>
              <a:defRPr sz="2276" b="1"/>
            </a:lvl5pPr>
            <a:lvl6pPr marL="3251068" indent="0">
              <a:buNone/>
              <a:defRPr sz="2276" b="1"/>
            </a:lvl6pPr>
            <a:lvl7pPr marL="3901281" indent="0">
              <a:buNone/>
              <a:defRPr sz="2276" b="1"/>
            </a:lvl7pPr>
            <a:lvl8pPr marL="4551495" indent="0">
              <a:buNone/>
              <a:defRPr sz="2276" b="1"/>
            </a:lvl8pPr>
            <a:lvl9pPr marL="5201709" indent="0">
              <a:buNone/>
              <a:defRPr sz="2276" b="1"/>
            </a:lvl9pPr>
          </a:lstStyle>
          <a:p>
            <a:pPr lvl="0"/>
            <a:r>
              <a:rPr lang="en-US"/>
              <a:t>Click to edit Master text styles</a:t>
            </a:r>
          </a:p>
        </p:txBody>
      </p:sp>
      <p:sp>
        <p:nvSpPr>
          <p:cNvPr id="4" name="Content Placeholder 3">
            <a:extLst>
              <a:ext uri="{FF2B5EF4-FFF2-40B4-BE49-F238E27FC236}">
                <a16:creationId xmlns:a16="http://schemas.microsoft.com/office/drawing/2014/main" id="{B3B6E026-8992-4F4D-B646-1F5889817F8E}"/>
              </a:ext>
            </a:extLst>
          </p:cNvPr>
          <p:cNvSpPr>
            <a:spLocks noGrp="1"/>
          </p:cNvSpPr>
          <p:nvPr>
            <p:ph sz="half" idx="2"/>
          </p:nvPr>
        </p:nvSpPr>
        <p:spPr>
          <a:xfrm>
            <a:off x="1194404" y="3562773"/>
            <a:ext cx="7335743"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3F03024-8729-4694-9D14-83085C22A57A}"/>
              </a:ext>
            </a:extLst>
          </p:cNvPr>
          <p:cNvSpPr>
            <a:spLocks noGrp="1"/>
          </p:cNvSpPr>
          <p:nvPr>
            <p:ph type="body" sz="quarter" idx="3"/>
          </p:nvPr>
        </p:nvSpPr>
        <p:spPr>
          <a:xfrm>
            <a:off x="8778513" y="2390987"/>
            <a:ext cx="7371870" cy="1171786"/>
          </a:xfrm>
        </p:spPr>
        <p:txBody>
          <a:bodyPr anchor="b"/>
          <a:lstStyle>
            <a:lvl1pPr marL="0" indent="0">
              <a:buNone/>
              <a:defRPr sz="3413" b="1"/>
            </a:lvl1pPr>
            <a:lvl2pPr marL="650214" indent="0">
              <a:buNone/>
              <a:defRPr sz="2844" b="1"/>
            </a:lvl2pPr>
            <a:lvl3pPr marL="1300427" indent="0">
              <a:buNone/>
              <a:defRPr sz="2560" b="1"/>
            </a:lvl3pPr>
            <a:lvl4pPr marL="1950641" indent="0">
              <a:buNone/>
              <a:defRPr sz="2276" b="1"/>
            </a:lvl4pPr>
            <a:lvl5pPr marL="2600854" indent="0">
              <a:buNone/>
              <a:defRPr sz="2276" b="1"/>
            </a:lvl5pPr>
            <a:lvl6pPr marL="3251068" indent="0">
              <a:buNone/>
              <a:defRPr sz="2276" b="1"/>
            </a:lvl6pPr>
            <a:lvl7pPr marL="3901281" indent="0">
              <a:buNone/>
              <a:defRPr sz="2276" b="1"/>
            </a:lvl7pPr>
            <a:lvl8pPr marL="4551495" indent="0">
              <a:buNone/>
              <a:defRPr sz="2276" b="1"/>
            </a:lvl8pPr>
            <a:lvl9pPr marL="5201709" indent="0">
              <a:buNone/>
              <a:defRPr sz="2276" b="1"/>
            </a:lvl9pPr>
          </a:lstStyle>
          <a:p>
            <a:pPr lvl="0"/>
            <a:r>
              <a:rPr lang="en-US"/>
              <a:t>Click to edit Master text styles</a:t>
            </a:r>
          </a:p>
        </p:txBody>
      </p:sp>
      <p:sp>
        <p:nvSpPr>
          <p:cNvPr id="6" name="Content Placeholder 5">
            <a:extLst>
              <a:ext uri="{FF2B5EF4-FFF2-40B4-BE49-F238E27FC236}">
                <a16:creationId xmlns:a16="http://schemas.microsoft.com/office/drawing/2014/main" id="{48101D31-47F9-4314-8FC2-DE1459FEF96E}"/>
              </a:ext>
            </a:extLst>
          </p:cNvPr>
          <p:cNvSpPr>
            <a:spLocks noGrp="1"/>
          </p:cNvSpPr>
          <p:nvPr>
            <p:ph sz="quarter" idx="4"/>
          </p:nvPr>
        </p:nvSpPr>
        <p:spPr>
          <a:xfrm>
            <a:off x="8778513" y="3562773"/>
            <a:ext cx="7371870"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97C3AC-1C74-4524-9D29-A7206D9FF8FA}"/>
              </a:ext>
            </a:extLst>
          </p:cNvPr>
          <p:cNvSpPr>
            <a:spLocks noGrp="1"/>
          </p:cNvSpPr>
          <p:nvPr>
            <p:ph type="dt" sz="half" idx="10"/>
          </p:nvPr>
        </p:nvSpPr>
        <p:spPr/>
        <p:txBody>
          <a:bodyPr/>
          <a:lstStyle/>
          <a:p>
            <a:fld id="{6179B2DC-F9D9-4114-89C2-442C03DA9E54}" type="datetime1">
              <a:rPr lang="en-GB" smtClean="0"/>
              <a:t>25/10/2024</a:t>
            </a:fld>
            <a:endParaRPr lang="en-GB"/>
          </a:p>
        </p:txBody>
      </p:sp>
      <p:sp>
        <p:nvSpPr>
          <p:cNvPr id="8" name="Footer Placeholder 7">
            <a:extLst>
              <a:ext uri="{FF2B5EF4-FFF2-40B4-BE49-F238E27FC236}">
                <a16:creationId xmlns:a16="http://schemas.microsoft.com/office/drawing/2014/main" id="{ECF475BB-5C79-4854-A2CC-6D349BC02C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AD29DB-457D-4346-858B-C67214C9D5BE}"/>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1841317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A838A-8DCD-4E8F-9A60-D60947AF31C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F7A9D02-DBD2-422A-B9A3-F1B7D1AC8A0E}"/>
              </a:ext>
            </a:extLst>
          </p:cNvPr>
          <p:cNvSpPr>
            <a:spLocks noGrp="1"/>
          </p:cNvSpPr>
          <p:nvPr>
            <p:ph type="dt" sz="half" idx="10"/>
          </p:nvPr>
        </p:nvSpPr>
        <p:spPr/>
        <p:txBody>
          <a:bodyPr/>
          <a:lstStyle/>
          <a:p>
            <a:fld id="{18B7A0D3-D190-49E6-B5F8-5F5D21DE0B1B}" type="datetime1">
              <a:rPr lang="en-GB" smtClean="0"/>
              <a:t>25/10/2024</a:t>
            </a:fld>
            <a:endParaRPr lang="en-GB"/>
          </a:p>
        </p:txBody>
      </p:sp>
      <p:sp>
        <p:nvSpPr>
          <p:cNvPr id="4" name="Footer Placeholder 3">
            <a:extLst>
              <a:ext uri="{FF2B5EF4-FFF2-40B4-BE49-F238E27FC236}">
                <a16:creationId xmlns:a16="http://schemas.microsoft.com/office/drawing/2014/main" id="{E93F3FAB-2755-4631-9491-79476B526DE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3C4D7A-3652-4CEA-A217-2FF2E7D191DC}"/>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881775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0F20FC-BAC3-4069-A203-E33835873FE7}"/>
              </a:ext>
            </a:extLst>
          </p:cNvPr>
          <p:cNvSpPr>
            <a:spLocks noGrp="1"/>
          </p:cNvSpPr>
          <p:nvPr>
            <p:ph type="dt" sz="half" idx="10"/>
          </p:nvPr>
        </p:nvSpPr>
        <p:spPr/>
        <p:txBody>
          <a:bodyPr/>
          <a:lstStyle/>
          <a:p>
            <a:fld id="{92A5A30F-A191-428B-9135-979A72B108E2}" type="datetime1">
              <a:rPr lang="en-GB" smtClean="0"/>
              <a:t>25/10/2024</a:t>
            </a:fld>
            <a:endParaRPr lang="en-GB"/>
          </a:p>
        </p:txBody>
      </p:sp>
      <p:sp>
        <p:nvSpPr>
          <p:cNvPr id="3" name="Footer Placeholder 2">
            <a:extLst>
              <a:ext uri="{FF2B5EF4-FFF2-40B4-BE49-F238E27FC236}">
                <a16:creationId xmlns:a16="http://schemas.microsoft.com/office/drawing/2014/main" id="{9978B8A5-CFEF-4D58-B3F2-19ECB1B00AE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117483-2186-408C-95FB-3738BC181854}"/>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2114041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7A0CF-8EAD-46BA-80AF-B553DC0CF36F}"/>
              </a:ext>
            </a:extLst>
          </p:cNvPr>
          <p:cNvSpPr>
            <a:spLocks noGrp="1"/>
          </p:cNvSpPr>
          <p:nvPr>
            <p:ph type="title"/>
          </p:nvPr>
        </p:nvSpPr>
        <p:spPr>
          <a:xfrm>
            <a:off x="1194402" y="650240"/>
            <a:ext cx="5592686" cy="2275840"/>
          </a:xfrm>
        </p:spPr>
        <p:txBody>
          <a:bodyPr anchor="b"/>
          <a:lstStyle>
            <a:lvl1pPr>
              <a:defRPr sz="4551"/>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A48AF31-8AC9-44C9-A59B-B966D4229865}"/>
              </a:ext>
            </a:extLst>
          </p:cNvPr>
          <p:cNvSpPr>
            <a:spLocks noGrp="1"/>
          </p:cNvSpPr>
          <p:nvPr>
            <p:ph idx="1"/>
          </p:nvPr>
        </p:nvSpPr>
        <p:spPr>
          <a:xfrm>
            <a:off x="7371870" y="1404347"/>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AD6D87-29E6-4D1A-92D0-0E3FBB533C91}"/>
              </a:ext>
            </a:extLst>
          </p:cNvPr>
          <p:cNvSpPr>
            <a:spLocks noGrp="1"/>
          </p:cNvSpPr>
          <p:nvPr>
            <p:ph type="body" sz="half" idx="2"/>
          </p:nvPr>
        </p:nvSpPr>
        <p:spPr>
          <a:xfrm>
            <a:off x="1194402" y="2926080"/>
            <a:ext cx="5592686" cy="5420925"/>
          </a:xfrm>
        </p:spPr>
        <p:txBody>
          <a:bodyPr/>
          <a:lstStyle>
            <a:lvl1pPr marL="0" indent="0">
              <a:buNone/>
              <a:defRPr sz="2276"/>
            </a:lvl1pPr>
            <a:lvl2pPr marL="650214" indent="0">
              <a:buNone/>
              <a:defRPr sz="1991"/>
            </a:lvl2pPr>
            <a:lvl3pPr marL="1300427" indent="0">
              <a:buNone/>
              <a:defRPr sz="1707"/>
            </a:lvl3pPr>
            <a:lvl4pPr marL="1950641" indent="0">
              <a:buNone/>
              <a:defRPr sz="1422"/>
            </a:lvl4pPr>
            <a:lvl5pPr marL="2600854" indent="0">
              <a:buNone/>
              <a:defRPr sz="1422"/>
            </a:lvl5pPr>
            <a:lvl6pPr marL="3251068" indent="0">
              <a:buNone/>
              <a:defRPr sz="1422"/>
            </a:lvl6pPr>
            <a:lvl7pPr marL="3901281" indent="0">
              <a:buNone/>
              <a:defRPr sz="1422"/>
            </a:lvl7pPr>
            <a:lvl8pPr marL="4551495" indent="0">
              <a:buNone/>
              <a:defRPr sz="1422"/>
            </a:lvl8pPr>
            <a:lvl9pPr marL="5201709" indent="0">
              <a:buNone/>
              <a:defRPr sz="1422"/>
            </a:lvl9pPr>
          </a:lstStyle>
          <a:p>
            <a:pPr lvl="0"/>
            <a:r>
              <a:rPr lang="en-US"/>
              <a:t>Click to edit Master text styles</a:t>
            </a:r>
          </a:p>
        </p:txBody>
      </p:sp>
      <p:sp>
        <p:nvSpPr>
          <p:cNvPr id="5" name="Date Placeholder 4">
            <a:extLst>
              <a:ext uri="{FF2B5EF4-FFF2-40B4-BE49-F238E27FC236}">
                <a16:creationId xmlns:a16="http://schemas.microsoft.com/office/drawing/2014/main" id="{FA295575-E98B-4397-86A2-690AE804630C}"/>
              </a:ext>
            </a:extLst>
          </p:cNvPr>
          <p:cNvSpPr>
            <a:spLocks noGrp="1"/>
          </p:cNvSpPr>
          <p:nvPr>
            <p:ph type="dt" sz="half" idx="10"/>
          </p:nvPr>
        </p:nvSpPr>
        <p:spPr/>
        <p:txBody>
          <a:bodyPr/>
          <a:lstStyle/>
          <a:p>
            <a:fld id="{627ADE99-AD6F-4DAA-A600-F499874AB58D}" type="datetime1">
              <a:rPr lang="en-GB" smtClean="0"/>
              <a:t>25/10/2024</a:t>
            </a:fld>
            <a:endParaRPr lang="en-GB"/>
          </a:p>
        </p:txBody>
      </p:sp>
      <p:sp>
        <p:nvSpPr>
          <p:cNvPr id="6" name="Footer Placeholder 5">
            <a:extLst>
              <a:ext uri="{FF2B5EF4-FFF2-40B4-BE49-F238E27FC236}">
                <a16:creationId xmlns:a16="http://schemas.microsoft.com/office/drawing/2014/main" id="{29C7AAF7-26B0-43A7-B4CC-07CA6BB913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A5BF89-9FFC-416A-BEFE-B9042896D7C8}"/>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422111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CC908-8DAC-4F37-9CD7-75E4F5EAC3BC}"/>
              </a:ext>
            </a:extLst>
          </p:cNvPr>
          <p:cNvSpPr>
            <a:spLocks noGrp="1"/>
          </p:cNvSpPr>
          <p:nvPr>
            <p:ph type="title"/>
          </p:nvPr>
        </p:nvSpPr>
        <p:spPr>
          <a:xfrm>
            <a:off x="1194402" y="650240"/>
            <a:ext cx="5592686" cy="2275840"/>
          </a:xfrm>
        </p:spPr>
        <p:txBody>
          <a:bodyPr anchor="b"/>
          <a:lstStyle>
            <a:lvl1pPr>
              <a:defRPr sz="4551"/>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7F4297-4F75-4D9F-B776-58C101E99E93}"/>
              </a:ext>
            </a:extLst>
          </p:cNvPr>
          <p:cNvSpPr>
            <a:spLocks noGrp="1"/>
          </p:cNvSpPr>
          <p:nvPr>
            <p:ph type="pic" idx="1"/>
          </p:nvPr>
        </p:nvSpPr>
        <p:spPr>
          <a:xfrm>
            <a:off x="7371870" y="1404347"/>
            <a:ext cx="8778508" cy="6931378"/>
          </a:xfrm>
        </p:spPr>
        <p:txBody>
          <a:bodyPr/>
          <a:lstStyle>
            <a:lvl1pPr marL="0" indent="0">
              <a:buNone/>
              <a:defRPr sz="4551"/>
            </a:lvl1pPr>
            <a:lvl2pPr marL="650214" indent="0">
              <a:buNone/>
              <a:defRPr sz="3982"/>
            </a:lvl2pPr>
            <a:lvl3pPr marL="1300427" indent="0">
              <a:buNone/>
              <a:defRPr sz="3413"/>
            </a:lvl3pPr>
            <a:lvl4pPr marL="1950641" indent="0">
              <a:buNone/>
              <a:defRPr sz="2844"/>
            </a:lvl4pPr>
            <a:lvl5pPr marL="2600854" indent="0">
              <a:buNone/>
              <a:defRPr sz="2844"/>
            </a:lvl5pPr>
            <a:lvl6pPr marL="3251068" indent="0">
              <a:buNone/>
              <a:defRPr sz="2844"/>
            </a:lvl6pPr>
            <a:lvl7pPr marL="3901281" indent="0">
              <a:buNone/>
              <a:defRPr sz="2844"/>
            </a:lvl7pPr>
            <a:lvl8pPr marL="4551495" indent="0">
              <a:buNone/>
              <a:defRPr sz="2844"/>
            </a:lvl8pPr>
            <a:lvl9pPr marL="5201709" indent="0">
              <a:buNone/>
              <a:defRPr sz="2844"/>
            </a:lvl9pPr>
          </a:lstStyle>
          <a:p>
            <a:endParaRPr lang="en-GB"/>
          </a:p>
        </p:txBody>
      </p:sp>
      <p:sp>
        <p:nvSpPr>
          <p:cNvPr id="4" name="Text Placeholder 3">
            <a:extLst>
              <a:ext uri="{FF2B5EF4-FFF2-40B4-BE49-F238E27FC236}">
                <a16:creationId xmlns:a16="http://schemas.microsoft.com/office/drawing/2014/main" id="{23EBFA6D-CFCC-4825-9CCB-609695F39531}"/>
              </a:ext>
            </a:extLst>
          </p:cNvPr>
          <p:cNvSpPr>
            <a:spLocks noGrp="1"/>
          </p:cNvSpPr>
          <p:nvPr>
            <p:ph type="body" sz="half" idx="2"/>
          </p:nvPr>
        </p:nvSpPr>
        <p:spPr>
          <a:xfrm>
            <a:off x="1194402" y="2926080"/>
            <a:ext cx="5592686" cy="5420925"/>
          </a:xfrm>
        </p:spPr>
        <p:txBody>
          <a:bodyPr/>
          <a:lstStyle>
            <a:lvl1pPr marL="0" indent="0">
              <a:buNone/>
              <a:defRPr sz="2276"/>
            </a:lvl1pPr>
            <a:lvl2pPr marL="650214" indent="0">
              <a:buNone/>
              <a:defRPr sz="1991"/>
            </a:lvl2pPr>
            <a:lvl3pPr marL="1300427" indent="0">
              <a:buNone/>
              <a:defRPr sz="1707"/>
            </a:lvl3pPr>
            <a:lvl4pPr marL="1950641" indent="0">
              <a:buNone/>
              <a:defRPr sz="1422"/>
            </a:lvl4pPr>
            <a:lvl5pPr marL="2600854" indent="0">
              <a:buNone/>
              <a:defRPr sz="1422"/>
            </a:lvl5pPr>
            <a:lvl6pPr marL="3251068" indent="0">
              <a:buNone/>
              <a:defRPr sz="1422"/>
            </a:lvl6pPr>
            <a:lvl7pPr marL="3901281" indent="0">
              <a:buNone/>
              <a:defRPr sz="1422"/>
            </a:lvl7pPr>
            <a:lvl8pPr marL="4551495" indent="0">
              <a:buNone/>
              <a:defRPr sz="1422"/>
            </a:lvl8pPr>
            <a:lvl9pPr marL="5201709" indent="0">
              <a:buNone/>
              <a:defRPr sz="1422"/>
            </a:lvl9pPr>
          </a:lstStyle>
          <a:p>
            <a:pPr lvl="0"/>
            <a:r>
              <a:rPr lang="en-US"/>
              <a:t>Click to edit Master text styles</a:t>
            </a:r>
          </a:p>
        </p:txBody>
      </p:sp>
      <p:sp>
        <p:nvSpPr>
          <p:cNvPr id="5" name="Date Placeholder 4">
            <a:extLst>
              <a:ext uri="{FF2B5EF4-FFF2-40B4-BE49-F238E27FC236}">
                <a16:creationId xmlns:a16="http://schemas.microsoft.com/office/drawing/2014/main" id="{02FED21A-BA9A-4B8D-BA61-0E4FEC477D2A}"/>
              </a:ext>
            </a:extLst>
          </p:cNvPr>
          <p:cNvSpPr>
            <a:spLocks noGrp="1"/>
          </p:cNvSpPr>
          <p:nvPr>
            <p:ph type="dt" sz="half" idx="10"/>
          </p:nvPr>
        </p:nvSpPr>
        <p:spPr/>
        <p:txBody>
          <a:bodyPr/>
          <a:lstStyle/>
          <a:p>
            <a:fld id="{F11D7292-23B0-4835-B102-6670A72E60B6}" type="datetime1">
              <a:rPr lang="en-GB" smtClean="0"/>
              <a:t>25/10/2024</a:t>
            </a:fld>
            <a:endParaRPr lang="en-GB"/>
          </a:p>
        </p:txBody>
      </p:sp>
      <p:sp>
        <p:nvSpPr>
          <p:cNvPr id="6" name="Footer Placeholder 5">
            <a:extLst>
              <a:ext uri="{FF2B5EF4-FFF2-40B4-BE49-F238E27FC236}">
                <a16:creationId xmlns:a16="http://schemas.microsoft.com/office/drawing/2014/main" id="{5343D70A-FDCB-4E8D-946C-7C113B498F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551F8F-38B4-40C2-8CF9-96F47A228F7A}"/>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1496845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829E-04C7-455B-83CE-89B8D9AABB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BA4379-E2D4-4A6E-936F-D18440F97A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CE887A-D720-4B97-8F9E-B0DE163449D0}"/>
              </a:ext>
            </a:extLst>
          </p:cNvPr>
          <p:cNvSpPr>
            <a:spLocks noGrp="1"/>
          </p:cNvSpPr>
          <p:nvPr>
            <p:ph type="dt" sz="half" idx="10"/>
          </p:nvPr>
        </p:nvSpPr>
        <p:spPr/>
        <p:txBody>
          <a:bodyPr/>
          <a:lstStyle/>
          <a:p>
            <a:fld id="{D7D3D2F8-5661-4B31-8FF0-8ECADE9F2D5B}" type="datetime1">
              <a:rPr lang="en-GB" smtClean="0"/>
              <a:t>25/10/2024</a:t>
            </a:fld>
            <a:endParaRPr lang="en-GB"/>
          </a:p>
        </p:txBody>
      </p:sp>
      <p:sp>
        <p:nvSpPr>
          <p:cNvPr id="5" name="Footer Placeholder 4">
            <a:extLst>
              <a:ext uri="{FF2B5EF4-FFF2-40B4-BE49-F238E27FC236}">
                <a16:creationId xmlns:a16="http://schemas.microsoft.com/office/drawing/2014/main" id="{ED4DF8BC-FCE1-4403-BC31-942E8EA57C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E04274-2926-4CA8-B875-50EE841B927B}"/>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258048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8C8F05-4D14-444C-9A31-FE67D34FD4DE}"/>
              </a:ext>
            </a:extLst>
          </p:cNvPr>
          <p:cNvSpPr>
            <a:spLocks noGrp="1"/>
          </p:cNvSpPr>
          <p:nvPr>
            <p:ph type="title" orient="vert"/>
          </p:nvPr>
        </p:nvSpPr>
        <p:spPr>
          <a:xfrm>
            <a:off x="12409129" y="519289"/>
            <a:ext cx="3738994" cy="82657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ADF435-E229-472F-8D89-28892D2D98FC}"/>
              </a:ext>
            </a:extLst>
          </p:cNvPr>
          <p:cNvSpPr>
            <a:spLocks noGrp="1"/>
          </p:cNvSpPr>
          <p:nvPr>
            <p:ph type="body" orient="vert" idx="1"/>
          </p:nvPr>
        </p:nvSpPr>
        <p:spPr>
          <a:xfrm>
            <a:off x="1192148" y="519289"/>
            <a:ext cx="11000229" cy="8265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DD5D3C-A1B3-4464-8956-912BD876E7A0}"/>
              </a:ext>
            </a:extLst>
          </p:cNvPr>
          <p:cNvSpPr>
            <a:spLocks noGrp="1"/>
          </p:cNvSpPr>
          <p:nvPr>
            <p:ph type="dt" sz="half" idx="10"/>
          </p:nvPr>
        </p:nvSpPr>
        <p:spPr/>
        <p:txBody>
          <a:bodyPr/>
          <a:lstStyle/>
          <a:p>
            <a:fld id="{6351DC26-6BC9-4765-A79D-0EDB83A78954}" type="datetime1">
              <a:rPr lang="en-GB" smtClean="0"/>
              <a:t>25/10/2024</a:t>
            </a:fld>
            <a:endParaRPr lang="en-GB"/>
          </a:p>
        </p:txBody>
      </p:sp>
      <p:sp>
        <p:nvSpPr>
          <p:cNvPr id="5" name="Footer Placeholder 4">
            <a:extLst>
              <a:ext uri="{FF2B5EF4-FFF2-40B4-BE49-F238E27FC236}">
                <a16:creationId xmlns:a16="http://schemas.microsoft.com/office/drawing/2014/main" id="{83D45E8D-228A-4978-9DDF-29A93EB3D9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E69C99-99A8-4611-A9D6-B82720595119}"/>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2215619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300519" y="3029942"/>
            <a:ext cx="14739228" cy="2090704"/>
          </a:xfrm>
          <a:prstGeom prst="rect">
            <a:avLst/>
          </a:prstGeom>
        </p:spPr>
        <p:txBody>
          <a:bodyPr/>
          <a:lstStyle/>
          <a:p>
            <a:r>
              <a:rPr lang="en-US"/>
              <a:t>Click to edit Master title style</a:t>
            </a:r>
            <a:endParaRPr/>
          </a:p>
        </p:txBody>
      </p:sp>
      <p:sp>
        <p:nvSpPr>
          <p:cNvPr id="12" name="Body Level One…"/>
          <p:cNvSpPr txBox="1">
            <a:spLocks noGrp="1"/>
          </p:cNvSpPr>
          <p:nvPr>
            <p:ph type="body" sz="quarter" idx="1"/>
          </p:nvPr>
        </p:nvSpPr>
        <p:spPr>
          <a:xfrm>
            <a:off x="2601040" y="5527046"/>
            <a:ext cx="12138184" cy="2492587"/>
          </a:xfrm>
          <a:prstGeom prst="rect">
            <a:avLst/>
          </a:prstGeom>
        </p:spPr>
        <p:txBody>
          <a:bodyPr/>
          <a:lstStyle>
            <a:lvl1pPr marL="0" indent="0" algn="ctr">
              <a:buSzTx/>
              <a:buNone/>
            </a:lvl1pPr>
            <a:lvl2pPr marL="0" indent="333374" algn="ctr">
              <a:buSzTx/>
              <a:buNone/>
            </a:lvl2pPr>
            <a:lvl3pPr marL="0" indent="666750" algn="ctr">
              <a:buSzTx/>
              <a:buNone/>
            </a:lvl3pPr>
            <a:lvl4pPr marL="0" indent="1000124" algn="ctr">
              <a:buSzTx/>
              <a:buNone/>
            </a:lvl4pPr>
            <a:lvl5pPr marL="0" indent="1333499" algn="ctr">
              <a:buSzTx/>
              <a:buNone/>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6677279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4B6B-5D63-496C-BCE0-5960932BB3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F422FB-8D7A-4761-BB47-BC511523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A718DC-7B73-40A1-B4DE-E0DEA6740D08}"/>
              </a:ext>
            </a:extLst>
          </p:cNvPr>
          <p:cNvSpPr>
            <a:spLocks noGrp="1"/>
          </p:cNvSpPr>
          <p:nvPr>
            <p:ph type="dt" sz="half" idx="10"/>
          </p:nvPr>
        </p:nvSpPr>
        <p:spPr/>
        <p:txBody>
          <a:bodyPr/>
          <a:lstStyle/>
          <a:p>
            <a:fld id="{C1ED6676-163E-4D15-8E30-68A8E1914D6C}" type="datetime1">
              <a:rPr lang="en-GB" smtClean="0"/>
              <a:t>25/10/2024</a:t>
            </a:fld>
            <a:endParaRPr lang="en-GB"/>
          </a:p>
        </p:txBody>
      </p:sp>
      <p:sp>
        <p:nvSpPr>
          <p:cNvPr id="5" name="Footer Placeholder 4">
            <a:extLst>
              <a:ext uri="{FF2B5EF4-FFF2-40B4-BE49-F238E27FC236}">
                <a16:creationId xmlns:a16="http://schemas.microsoft.com/office/drawing/2014/main" id="{3E045D7F-74D9-432D-8C6A-2344BB72F8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E12284-D668-4CB3-BDAC-7CD283C8E4B8}"/>
              </a:ext>
            </a:extLst>
          </p:cNvPr>
          <p:cNvSpPr>
            <a:spLocks noGrp="1"/>
          </p:cNvSpPr>
          <p:nvPr>
            <p:ph type="sldNum" sz="quarter" idx="12"/>
          </p:nvPr>
        </p:nvSpPr>
        <p:spPr/>
        <p:txBody>
          <a:bodyPr/>
          <a:lstStyle/>
          <a:p>
            <a:fld id="{222210DD-CDB3-4186-A6E7-C876445BDA7D}" type="slidenum">
              <a:rPr lang="en-GB" smtClean="0"/>
              <a:t>‹#›</a:t>
            </a:fld>
            <a:endParaRPr lang="en-GB"/>
          </a:p>
        </p:txBody>
      </p:sp>
    </p:spTree>
    <p:extLst>
      <p:ext uri="{BB962C8B-B14F-4D97-AF65-F5344CB8AC3E}">
        <p14:creationId xmlns:p14="http://schemas.microsoft.com/office/powerpoint/2010/main" val="1854195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6C86C-B16A-4FC1-9450-EC18C7D65D1C}"/>
              </a:ext>
            </a:extLst>
          </p:cNvPr>
          <p:cNvSpPr>
            <a:spLocks noGrp="1"/>
          </p:cNvSpPr>
          <p:nvPr>
            <p:ph type="ctrTitle"/>
          </p:nvPr>
        </p:nvSpPr>
        <p:spPr>
          <a:xfrm>
            <a:off x="2167533" y="1596249"/>
            <a:ext cx="13005197" cy="3395698"/>
          </a:xfrm>
        </p:spPr>
        <p:txBody>
          <a:bodyPr anchor="b"/>
          <a:lstStyle>
            <a:lvl1pPr algn="ctr">
              <a:defRPr sz="8533"/>
            </a:lvl1pPr>
          </a:lstStyle>
          <a:p>
            <a:r>
              <a:rPr lang="en-US"/>
              <a:t>Click to edit Master title style</a:t>
            </a:r>
            <a:endParaRPr lang="en-GB"/>
          </a:p>
        </p:txBody>
      </p:sp>
      <p:sp>
        <p:nvSpPr>
          <p:cNvPr id="3" name="Subtitle 2">
            <a:extLst>
              <a:ext uri="{FF2B5EF4-FFF2-40B4-BE49-F238E27FC236}">
                <a16:creationId xmlns:a16="http://schemas.microsoft.com/office/drawing/2014/main" id="{2886F766-005D-4A61-BE80-E2D72E954557}"/>
              </a:ext>
            </a:extLst>
          </p:cNvPr>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053EC2F-1F66-468D-B4AC-A408A351BE2E}"/>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2A1B6C8-769B-40D6-8C0F-A3D9BB227C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18DF35-03A9-45BB-ADA7-23377CA2B426}"/>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2920868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F409-C4D8-4541-ADEC-1F4E28E6FE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8E333C-35BC-45DA-A20E-AB358D3249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0E4DDC-B3D6-4327-8ECE-3E1CFD40453F}"/>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7F11CD5-5694-4D76-BBA0-65690723E3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57FF44-23A4-4383-874A-7D105A66BF29}"/>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31063488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F0A57-43D2-4928-8D56-92DE35BE9431}"/>
              </a:ext>
            </a:extLst>
          </p:cNvPr>
          <p:cNvSpPr>
            <a:spLocks noGrp="1"/>
          </p:cNvSpPr>
          <p:nvPr>
            <p:ph type="title"/>
          </p:nvPr>
        </p:nvSpPr>
        <p:spPr>
          <a:xfrm>
            <a:off x="1183112" y="2431628"/>
            <a:ext cx="14955977" cy="4057226"/>
          </a:xfrm>
        </p:spPr>
        <p:txBody>
          <a:bodyPr anchor="b"/>
          <a:lstStyle>
            <a:lvl1pPr>
              <a:defRPr sz="8533"/>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E2A05F-0978-449D-B50F-184C2EEE0106}"/>
              </a:ext>
            </a:extLst>
          </p:cNvPr>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BD5C2-5D0E-4057-8BF1-208076E9EFCF}"/>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6963BAE-1643-413F-B636-36DBB80D6D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BB1077-473B-4D92-A780-DFB555E5C5D7}"/>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896543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115A-36AA-47C5-9371-D340EFE360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702A7B-AF5D-4F1A-9B99-C62A8DC9E5D1}"/>
              </a:ext>
            </a:extLst>
          </p:cNvPr>
          <p:cNvSpPr>
            <a:spLocks noGrp="1"/>
          </p:cNvSpPr>
          <p:nvPr>
            <p:ph sz="half" idx="1"/>
          </p:nvPr>
        </p:nvSpPr>
        <p:spPr>
          <a:xfrm>
            <a:off x="1192143" y="2596444"/>
            <a:ext cx="7369612"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3B5A80-72F5-4651-8994-7350D1D16DCC}"/>
              </a:ext>
            </a:extLst>
          </p:cNvPr>
          <p:cNvSpPr>
            <a:spLocks noGrp="1"/>
          </p:cNvSpPr>
          <p:nvPr>
            <p:ph sz="half" idx="2"/>
          </p:nvPr>
        </p:nvSpPr>
        <p:spPr>
          <a:xfrm>
            <a:off x="8778508" y="2596444"/>
            <a:ext cx="7369612"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693B982-A67A-475C-AFAF-E960D0D07FA9}"/>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48EFB507-5038-4ECD-97B4-88B8AA6A50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033333-AC89-4BE2-BF35-28FE6E60C004}"/>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2589319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C8A7-8705-47BC-869C-0383C2870100}"/>
              </a:ext>
            </a:extLst>
          </p:cNvPr>
          <p:cNvSpPr>
            <a:spLocks noGrp="1"/>
          </p:cNvSpPr>
          <p:nvPr>
            <p:ph type="title"/>
          </p:nvPr>
        </p:nvSpPr>
        <p:spPr>
          <a:xfrm>
            <a:off x="1194402" y="519290"/>
            <a:ext cx="14955977" cy="188524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0B2636-9611-4D19-9D86-8CEF2E0DEF6C}"/>
              </a:ext>
            </a:extLst>
          </p:cNvPr>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4" name="Content Placeholder 3">
            <a:extLst>
              <a:ext uri="{FF2B5EF4-FFF2-40B4-BE49-F238E27FC236}">
                <a16:creationId xmlns:a16="http://schemas.microsoft.com/office/drawing/2014/main" id="{EBB25E0D-D7CF-4CD1-A2A0-F28B4FE3DBDA}"/>
              </a:ext>
            </a:extLst>
          </p:cNvPr>
          <p:cNvSpPr>
            <a:spLocks noGrp="1"/>
          </p:cNvSpPr>
          <p:nvPr>
            <p:ph sz="half" idx="2"/>
          </p:nvPr>
        </p:nvSpPr>
        <p:spPr>
          <a:xfrm>
            <a:off x="1194403" y="3562773"/>
            <a:ext cx="7335743"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7CAFB2F-F15D-4711-8A01-3CB1A6F1CFC2}"/>
              </a:ext>
            </a:extLst>
          </p:cNvPr>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6" name="Content Placeholder 5">
            <a:extLst>
              <a:ext uri="{FF2B5EF4-FFF2-40B4-BE49-F238E27FC236}">
                <a16:creationId xmlns:a16="http://schemas.microsoft.com/office/drawing/2014/main" id="{9489708A-5BF4-4B15-9E30-7345A25BB3FC}"/>
              </a:ext>
            </a:extLst>
          </p:cNvPr>
          <p:cNvSpPr>
            <a:spLocks noGrp="1"/>
          </p:cNvSpPr>
          <p:nvPr>
            <p:ph sz="quarter" idx="4"/>
          </p:nvPr>
        </p:nvSpPr>
        <p:spPr>
          <a:xfrm>
            <a:off x="8778508" y="3562773"/>
            <a:ext cx="7371870"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06ADB93-C50E-4430-BD82-9F227E0C3B8B}"/>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093F4039-4AFF-46AE-9133-7F8C12CA708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56CC881-63CA-4CFE-94FC-61EB6B49B51D}"/>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1123809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023E-A4F8-4E7E-8ADE-6B56376EDF0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5DD5FE2-93D2-4E1E-A5C9-E3BBF4D0574F}"/>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B67090F3-8601-4AA1-A172-83CF30F9AEF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2E74D0-7041-4D04-9A2D-6ACC5583D441}"/>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2823134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4960D6-0979-4215-8495-3C2145114B9D}"/>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B7CD597-54C8-421C-BE51-4C25AA9EA30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134301E-50A0-478B-93D9-132021089AFF}"/>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1485360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CC1BC-2200-45D5-BC33-E184129C78D2}"/>
              </a:ext>
            </a:extLst>
          </p:cNvPr>
          <p:cNvSpPr>
            <a:spLocks noGrp="1"/>
          </p:cNvSpPr>
          <p:nvPr>
            <p:ph type="title"/>
          </p:nvPr>
        </p:nvSpPr>
        <p:spPr>
          <a:xfrm>
            <a:off x="1194402" y="650240"/>
            <a:ext cx="5592686" cy="2275840"/>
          </a:xfrm>
        </p:spPr>
        <p:txBody>
          <a:bodyPr anchor="b"/>
          <a:lstStyle>
            <a:lvl1pPr>
              <a:defRPr sz="4551"/>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CB3EE1E-AB5E-402B-A16A-AF32CE14041F}"/>
              </a:ext>
            </a:extLst>
          </p:cNvPr>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AD2AAE7-11B6-4787-8568-9620F3743EEA}"/>
              </a:ext>
            </a:extLst>
          </p:cNvPr>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a:extLst>
              <a:ext uri="{FF2B5EF4-FFF2-40B4-BE49-F238E27FC236}">
                <a16:creationId xmlns:a16="http://schemas.microsoft.com/office/drawing/2014/main" id="{91C2AE67-B181-43B0-AED8-F9548E310A51}"/>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DE8CE779-1232-42D1-8117-305654EBA3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100A2E-F3DC-446D-AAC2-61F9DE09A76D}"/>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4143759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580F5-CC19-49DD-9ACA-412CC87F036C}"/>
              </a:ext>
            </a:extLst>
          </p:cNvPr>
          <p:cNvSpPr>
            <a:spLocks noGrp="1"/>
          </p:cNvSpPr>
          <p:nvPr>
            <p:ph type="title"/>
          </p:nvPr>
        </p:nvSpPr>
        <p:spPr>
          <a:xfrm>
            <a:off x="1194402" y="650240"/>
            <a:ext cx="5592686" cy="2275840"/>
          </a:xfrm>
        </p:spPr>
        <p:txBody>
          <a:bodyPr anchor="b"/>
          <a:lstStyle>
            <a:lvl1pPr>
              <a:defRPr sz="4551"/>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7FA454B-38CA-4A78-A17A-20EA0EAFDA44}"/>
              </a:ext>
            </a:extLst>
          </p:cNvPr>
          <p:cNvSpPr>
            <a:spLocks noGrp="1"/>
          </p:cNvSpPr>
          <p:nvPr>
            <p:ph type="pic" idx="1"/>
          </p:nvPr>
        </p:nvSpPr>
        <p:spPr>
          <a:xfrm>
            <a:off x="7371870" y="1404338"/>
            <a:ext cx="8778508" cy="6931378"/>
          </a:xfrm>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endParaRPr lang="en-GB"/>
          </a:p>
        </p:txBody>
      </p:sp>
      <p:sp>
        <p:nvSpPr>
          <p:cNvPr id="4" name="Text Placeholder 3">
            <a:extLst>
              <a:ext uri="{FF2B5EF4-FFF2-40B4-BE49-F238E27FC236}">
                <a16:creationId xmlns:a16="http://schemas.microsoft.com/office/drawing/2014/main" id="{92AF05CF-1524-470C-ABAF-42C2CFD79808}"/>
              </a:ext>
            </a:extLst>
          </p:cNvPr>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a:extLst>
              <a:ext uri="{FF2B5EF4-FFF2-40B4-BE49-F238E27FC236}">
                <a16:creationId xmlns:a16="http://schemas.microsoft.com/office/drawing/2014/main" id="{7B50B9EF-1734-41A9-856C-7CB638654B3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3EBCB47-5D5E-496B-9926-67A8A2E57F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D931FF-07F4-42A5-B360-BE958BF2FFBA}"/>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244549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46E92-571B-41EF-99DD-07AA1A8F71F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71AD6A-982A-43C3-8AB6-17407D9D1F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34F66A-03D4-486A-9353-813334EA17FD}"/>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8FEF445-6973-47C4-BB83-6C4C4B3333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5246FE-C069-4186-A1A7-E18EE75CFE30}"/>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2224546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BDEB43-7BFC-4790-8041-4C388731658C}"/>
              </a:ext>
            </a:extLst>
          </p:cNvPr>
          <p:cNvSpPr>
            <a:spLocks noGrp="1"/>
          </p:cNvSpPr>
          <p:nvPr>
            <p:ph type="title" orient="vert"/>
          </p:nvPr>
        </p:nvSpPr>
        <p:spPr>
          <a:xfrm>
            <a:off x="12409126" y="519289"/>
            <a:ext cx="3738994" cy="82657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4E781A-2AB0-4266-A248-844DAD1AEB58}"/>
              </a:ext>
            </a:extLst>
          </p:cNvPr>
          <p:cNvSpPr>
            <a:spLocks noGrp="1"/>
          </p:cNvSpPr>
          <p:nvPr>
            <p:ph type="body" orient="vert" idx="1"/>
          </p:nvPr>
        </p:nvSpPr>
        <p:spPr>
          <a:xfrm>
            <a:off x="1192143" y="519289"/>
            <a:ext cx="11000229" cy="8265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391A5E-6A53-40B2-A6FA-5094865AD0A3}"/>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FDA8B40-84EF-4BAF-BE18-6DA3F474F2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AA0DA-DE7B-4AFC-88BE-B51EF2F235E3}"/>
              </a:ext>
            </a:extLst>
          </p:cNvPr>
          <p:cNvSpPr>
            <a:spLocks noGrp="1"/>
          </p:cNvSpPr>
          <p:nvPr>
            <p:ph type="sldNum" sz="quarter" idx="12"/>
          </p:nvPr>
        </p:nvSpPr>
        <p:spPr/>
        <p:txBody>
          <a:bodyPr/>
          <a:lstStyle/>
          <a:p>
            <a:fld id="{8C0DCB78-1475-4EAB-9840-67C89864C6DA}" type="slidenum">
              <a:rPr lang="en-GB" smtClean="0"/>
              <a:t>‹#›</a:t>
            </a:fld>
            <a:endParaRPr lang="en-GB"/>
          </a:p>
        </p:txBody>
      </p:sp>
    </p:spTree>
    <p:extLst>
      <p:ext uri="{BB962C8B-B14F-4D97-AF65-F5344CB8AC3E}">
        <p14:creationId xmlns:p14="http://schemas.microsoft.com/office/powerpoint/2010/main" val="25561132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300519" y="3029942"/>
            <a:ext cx="14739226" cy="2090704"/>
          </a:xfrm>
          <a:prstGeom prst="rect">
            <a:avLst/>
          </a:prstGeom>
        </p:spPr>
        <p:txBody>
          <a:bodyPr/>
          <a:lstStyle/>
          <a:p>
            <a:r>
              <a:t>Title Text</a:t>
            </a:r>
          </a:p>
        </p:txBody>
      </p:sp>
      <p:sp>
        <p:nvSpPr>
          <p:cNvPr id="12" name="Body Level One…"/>
          <p:cNvSpPr txBox="1">
            <a:spLocks noGrp="1"/>
          </p:cNvSpPr>
          <p:nvPr>
            <p:ph type="body" sz="quarter" idx="1"/>
          </p:nvPr>
        </p:nvSpPr>
        <p:spPr>
          <a:xfrm>
            <a:off x="2601040" y="5527046"/>
            <a:ext cx="12138184" cy="2492587"/>
          </a:xfrm>
          <a:prstGeom prst="rect">
            <a:avLst/>
          </a:prstGeom>
        </p:spPr>
        <p:txBody>
          <a:bodyPr/>
          <a:lstStyle>
            <a:lvl1pPr marL="0" indent="0" algn="ctr">
              <a:buSzTx/>
              <a:buNone/>
            </a:lvl1pPr>
            <a:lvl2pPr marL="0" indent="444499" algn="ctr">
              <a:buSzTx/>
              <a:buNone/>
            </a:lvl2pPr>
            <a:lvl3pPr marL="0" indent="889000" algn="ctr">
              <a:buSzTx/>
              <a:buNone/>
            </a:lvl3pPr>
            <a:lvl4pPr marL="0" indent="1333499" algn="ctr">
              <a:buSzTx/>
              <a:buNone/>
            </a:lvl4pPr>
            <a:lvl5pPr marL="0" indent="1777997" algn="ctr">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3028540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4ADE-1742-48D3-B1E9-D02F7A3C8F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04E386-8851-4DB8-ABDC-48C0B61C55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B30CA0-7283-41FF-845D-5444E383446E}"/>
              </a:ext>
            </a:extLst>
          </p:cNvPr>
          <p:cNvSpPr>
            <a:spLocks noGrp="1"/>
          </p:cNvSpPr>
          <p:nvPr>
            <p:ph type="dt" sz="half" idx="10"/>
          </p:nvPr>
        </p:nvSpPr>
        <p:spPr/>
        <p:txBody>
          <a:bodyPr/>
          <a:lstStyle/>
          <a:p>
            <a:fld id="{0F98155C-4881-4CAB-B119-93509B768FE6}" type="datetime1">
              <a:rPr lang="en-GB" smtClean="0"/>
              <a:t>25/10/2024</a:t>
            </a:fld>
            <a:endParaRPr lang="en-GB"/>
          </a:p>
        </p:txBody>
      </p:sp>
      <p:sp>
        <p:nvSpPr>
          <p:cNvPr id="5" name="Footer Placeholder 4">
            <a:extLst>
              <a:ext uri="{FF2B5EF4-FFF2-40B4-BE49-F238E27FC236}">
                <a16:creationId xmlns:a16="http://schemas.microsoft.com/office/drawing/2014/main" id="{8998C7D7-9B78-438D-AEB6-52EB0E2E8D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44DD0E-F565-4295-82AF-F18492C1187E}"/>
              </a:ext>
            </a:extLst>
          </p:cNvPr>
          <p:cNvSpPr>
            <a:spLocks noGrp="1"/>
          </p:cNvSpPr>
          <p:nvPr>
            <p:ph type="sldNum" sz="quarter" idx="12"/>
          </p:nvPr>
        </p:nvSpPr>
        <p:spPr/>
        <p:txBody>
          <a:bodyPr/>
          <a:lstStyle/>
          <a:p>
            <a:fld id="{0C288060-685E-4AC8-B764-C3461FC5BC67}" type="slidenum">
              <a:rPr lang="en-GB" smtClean="0"/>
              <a:t>‹#›</a:t>
            </a:fld>
            <a:endParaRPr lang="en-GB"/>
          </a:p>
        </p:txBody>
      </p:sp>
    </p:spTree>
    <p:extLst>
      <p:ext uri="{BB962C8B-B14F-4D97-AF65-F5344CB8AC3E}">
        <p14:creationId xmlns:p14="http://schemas.microsoft.com/office/powerpoint/2010/main" val="34510117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0E62-57EE-4ECE-884E-80F52BF86725}"/>
              </a:ext>
            </a:extLst>
          </p:cNvPr>
          <p:cNvSpPr>
            <a:spLocks noGrp="1"/>
          </p:cNvSpPr>
          <p:nvPr>
            <p:ph type="ctrTitle"/>
          </p:nvPr>
        </p:nvSpPr>
        <p:spPr>
          <a:xfrm>
            <a:off x="2167533" y="1596249"/>
            <a:ext cx="13005197" cy="3395698"/>
          </a:xfrm>
        </p:spPr>
        <p:txBody>
          <a:bodyPr anchor="b"/>
          <a:lstStyle>
            <a:lvl1pPr algn="ctr">
              <a:defRPr sz="8533"/>
            </a:lvl1pPr>
          </a:lstStyle>
          <a:p>
            <a:r>
              <a:rPr lang="en-US"/>
              <a:t>Click to edit Master title style</a:t>
            </a:r>
            <a:endParaRPr lang="en-GB"/>
          </a:p>
        </p:txBody>
      </p:sp>
      <p:sp>
        <p:nvSpPr>
          <p:cNvPr id="3" name="Subtitle 2">
            <a:extLst>
              <a:ext uri="{FF2B5EF4-FFF2-40B4-BE49-F238E27FC236}">
                <a16:creationId xmlns:a16="http://schemas.microsoft.com/office/drawing/2014/main" id="{BB0F5BD4-0E3B-B8EA-0D6E-5D60A4C80EC4}"/>
              </a:ext>
            </a:extLst>
          </p:cNvPr>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12E4287-23A6-70B6-6934-0EF63C474CC1}"/>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5" name="Footer Placeholder 4">
            <a:extLst>
              <a:ext uri="{FF2B5EF4-FFF2-40B4-BE49-F238E27FC236}">
                <a16:creationId xmlns:a16="http://schemas.microsoft.com/office/drawing/2014/main" id="{B183529C-716C-A859-6DA6-DCC3107464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F6DA14-A648-4806-4323-46C4CDE08CFF}"/>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1192954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DD99-8D74-9BF1-1B52-A3FA153913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D6DA34-CFBD-0CAA-D3BF-FAEC0DAE8A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D22073-C86E-6EA7-9F37-FB400FCE4881}"/>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5" name="Footer Placeholder 4">
            <a:extLst>
              <a:ext uri="{FF2B5EF4-FFF2-40B4-BE49-F238E27FC236}">
                <a16:creationId xmlns:a16="http://schemas.microsoft.com/office/drawing/2014/main" id="{EF09246C-8A2A-CDD0-E885-F6A6E6DF6C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FFBA39-186D-9E15-0E40-B4A0740FF06C}"/>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4006262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369F-F62A-629A-0271-F201997B3AC5}"/>
              </a:ext>
            </a:extLst>
          </p:cNvPr>
          <p:cNvSpPr>
            <a:spLocks noGrp="1"/>
          </p:cNvSpPr>
          <p:nvPr>
            <p:ph type="title"/>
          </p:nvPr>
        </p:nvSpPr>
        <p:spPr>
          <a:xfrm>
            <a:off x="1183112" y="2431628"/>
            <a:ext cx="14955977" cy="4057226"/>
          </a:xfrm>
        </p:spPr>
        <p:txBody>
          <a:bodyPr anchor="b"/>
          <a:lstStyle>
            <a:lvl1pPr>
              <a:defRPr sz="8533"/>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C515193-E529-DC9B-3C53-70EF111E41C7}"/>
              </a:ext>
            </a:extLst>
          </p:cNvPr>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CCC48C-3039-570C-9A6F-4F2FAFD169E8}"/>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5" name="Footer Placeholder 4">
            <a:extLst>
              <a:ext uri="{FF2B5EF4-FFF2-40B4-BE49-F238E27FC236}">
                <a16:creationId xmlns:a16="http://schemas.microsoft.com/office/drawing/2014/main" id="{DA3307ED-9F43-BFD5-F1B9-2261C56B8F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184AF1-436D-5919-6DFD-1BBC97F4AABB}"/>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3525067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71428-50A2-9493-CED6-0346C0FE54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611F87-EAEA-6F90-9EA1-C1D1C53C3396}"/>
              </a:ext>
            </a:extLst>
          </p:cNvPr>
          <p:cNvSpPr>
            <a:spLocks noGrp="1"/>
          </p:cNvSpPr>
          <p:nvPr>
            <p:ph sz="half" idx="1"/>
          </p:nvPr>
        </p:nvSpPr>
        <p:spPr>
          <a:xfrm>
            <a:off x="1192143" y="2596444"/>
            <a:ext cx="7369612"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D2BFB6-50BA-5C63-BCC7-DF14CB74484E}"/>
              </a:ext>
            </a:extLst>
          </p:cNvPr>
          <p:cNvSpPr>
            <a:spLocks noGrp="1"/>
          </p:cNvSpPr>
          <p:nvPr>
            <p:ph sz="half" idx="2"/>
          </p:nvPr>
        </p:nvSpPr>
        <p:spPr>
          <a:xfrm>
            <a:off x="8778508" y="2596444"/>
            <a:ext cx="7369612"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E9FB782-5389-CAE7-D712-A3D6590F6C23}"/>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6" name="Footer Placeholder 5">
            <a:extLst>
              <a:ext uri="{FF2B5EF4-FFF2-40B4-BE49-F238E27FC236}">
                <a16:creationId xmlns:a16="http://schemas.microsoft.com/office/drawing/2014/main" id="{A84BAE56-5857-D601-CCDC-A9B35AED82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E834DB-760A-57E8-D472-00090C47EB0C}"/>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367329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C42AA-56AE-F79C-70BF-3BAEDD965B70}"/>
              </a:ext>
            </a:extLst>
          </p:cNvPr>
          <p:cNvSpPr>
            <a:spLocks noGrp="1"/>
          </p:cNvSpPr>
          <p:nvPr>
            <p:ph type="title"/>
          </p:nvPr>
        </p:nvSpPr>
        <p:spPr>
          <a:xfrm>
            <a:off x="1194402" y="519290"/>
            <a:ext cx="14955977" cy="188524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757AAA-22A3-85EF-CA2C-2DE9F996D728}"/>
              </a:ext>
            </a:extLst>
          </p:cNvPr>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4" name="Content Placeholder 3">
            <a:extLst>
              <a:ext uri="{FF2B5EF4-FFF2-40B4-BE49-F238E27FC236}">
                <a16:creationId xmlns:a16="http://schemas.microsoft.com/office/drawing/2014/main" id="{CEF8193D-975C-C520-2A56-44AD0BC5DF5A}"/>
              </a:ext>
            </a:extLst>
          </p:cNvPr>
          <p:cNvSpPr>
            <a:spLocks noGrp="1"/>
          </p:cNvSpPr>
          <p:nvPr>
            <p:ph sz="half" idx="2"/>
          </p:nvPr>
        </p:nvSpPr>
        <p:spPr>
          <a:xfrm>
            <a:off x="1194403" y="3562773"/>
            <a:ext cx="7335743"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D9EE3D2-C3D0-8F46-7C6A-2B2F1C92B808}"/>
              </a:ext>
            </a:extLst>
          </p:cNvPr>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6" name="Content Placeholder 5">
            <a:extLst>
              <a:ext uri="{FF2B5EF4-FFF2-40B4-BE49-F238E27FC236}">
                <a16:creationId xmlns:a16="http://schemas.microsoft.com/office/drawing/2014/main" id="{DF974F9E-6015-5A07-B8E5-38D2BB039BD2}"/>
              </a:ext>
            </a:extLst>
          </p:cNvPr>
          <p:cNvSpPr>
            <a:spLocks noGrp="1"/>
          </p:cNvSpPr>
          <p:nvPr>
            <p:ph sz="quarter" idx="4"/>
          </p:nvPr>
        </p:nvSpPr>
        <p:spPr>
          <a:xfrm>
            <a:off x="8778508" y="3562773"/>
            <a:ext cx="7371870"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682D10-11AA-EE09-796D-ACB1ACB130BE}"/>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8" name="Footer Placeholder 7">
            <a:extLst>
              <a:ext uri="{FF2B5EF4-FFF2-40B4-BE49-F238E27FC236}">
                <a16:creationId xmlns:a16="http://schemas.microsoft.com/office/drawing/2014/main" id="{F594E895-3625-C1CC-CB8C-F92CDD61EA0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1F4FD60-B813-7EF4-8B87-86EF3FEF60A4}"/>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27659678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8DCD3-7D32-70CB-B58A-03B3B977CC2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5E2DCE4-A97A-B538-C3C4-4AA9145BC4DA}"/>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4" name="Footer Placeholder 3">
            <a:extLst>
              <a:ext uri="{FF2B5EF4-FFF2-40B4-BE49-F238E27FC236}">
                <a16:creationId xmlns:a16="http://schemas.microsoft.com/office/drawing/2014/main" id="{7F31B38D-A86B-3FD3-9210-B3C02225BEA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6C3706D-FFF2-36E0-9234-F5D30A7057D7}"/>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13093607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F2C46-E8BF-BD57-7AD6-A6EAF25786A3}"/>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3" name="Footer Placeholder 2">
            <a:extLst>
              <a:ext uri="{FF2B5EF4-FFF2-40B4-BE49-F238E27FC236}">
                <a16:creationId xmlns:a16="http://schemas.microsoft.com/office/drawing/2014/main" id="{B99FEAA5-C082-9A01-67D9-93ECD3F162D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17E4AB-1839-EAF1-0FB2-6563A72202B2}"/>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28062508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983D-2A6B-61D3-D6D0-1C82515B8622}"/>
              </a:ext>
            </a:extLst>
          </p:cNvPr>
          <p:cNvSpPr>
            <a:spLocks noGrp="1"/>
          </p:cNvSpPr>
          <p:nvPr>
            <p:ph type="title"/>
          </p:nvPr>
        </p:nvSpPr>
        <p:spPr>
          <a:xfrm>
            <a:off x="1194402" y="650240"/>
            <a:ext cx="5592686" cy="2275840"/>
          </a:xfrm>
        </p:spPr>
        <p:txBody>
          <a:bodyPr anchor="b"/>
          <a:lstStyle>
            <a:lvl1pPr>
              <a:defRPr sz="4551"/>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7371FE-1E4C-A2FC-3954-DB16CDE73014}"/>
              </a:ext>
            </a:extLst>
          </p:cNvPr>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7B566E-7D1E-50EE-6AE0-48234F8461B5}"/>
              </a:ext>
            </a:extLst>
          </p:cNvPr>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a:extLst>
              <a:ext uri="{FF2B5EF4-FFF2-40B4-BE49-F238E27FC236}">
                <a16:creationId xmlns:a16="http://schemas.microsoft.com/office/drawing/2014/main" id="{7325122A-89E8-BC52-AA9B-7B6A243BCC60}"/>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6" name="Footer Placeholder 5">
            <a:extLst>
              <a:ext uri="{FF2B5EF4-FFF2-40B4-BE49-F238E27FC236}">
                <a16:creationId xmlns:a16="http://schemas.microsoft.com/office/drawing/2014/main" id="{10EFF862-854B-192F-B7A9-1F1ADD3277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DD94B1-7232-7552-A7B3-BE8DAD35C12E}"/>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16200493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94DFF-2C34-9672-AA8E-B1BF52E9EC5D}"/>
              </a:ext>
            </a:extLst>
          </p:cNvPr>
          <p:cNvSpPr>
            <a:spLocks noGrp="1"/>
          </p:cNvSpPr>
          <p:nvPr>
            <p:ph type="title"/>
          </p:nvPr>
        </p:nvSpPr>
        <p:spPr>
          <a:xfrm>
            <a:off x="1194402" y="650240"/>
            <a:ext cx="5592686" cy="2275840"/>
          </a:xfrm>
        </p:spPr>
        <p:txBody>
          <a:bodyPr anchor="b"/>
          <a:lstStyle>
            <a:lvl1pPr>
              <a:defRPr sz="4551"/>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5DF261-768E-B334-FD97-1536B09E46B8}"/>
              </a:ext>
            </a:extLst>
          </p:cNvPr>
          <p:cNvSpPr>
            <a:spLocks noGrp="1"/>
          </p:cNvSpPr>
          <p:nvPr>
            <p:ph type="pic" idx="1"/>
          </p:nvPr>
        </p:nvSpPr>
        <p:spPr>
          <a:xfrm>
            <a:off x="7371870" y="1404338"/>
            <a:ext cx="8778508" cy="6931378"/>
          </a:xfrm>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endParaRPr lang="en-GB"/>
          </a:p>
        </p:txBody>
      </p:sp>
      <p:sp>
        <p:nvSpPr>
          <p:cNvPr id="4" name="Text Placeholder 3">
            <a:extLst>
              <a:ext uri="{FF2B5EF4-FFF2-40B4-BE49-F238E27FC236}">
                <a16:creationId xmlns:a16="http://schemas.microsoft.com/office/drawing/2014/main" id="{D8921036-5BCF-B7A5-870C-90B1527E446E}"/>
              </a:ext>
            </a:extLst>
          </p:cNvPr>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a:extLst>
              <a:ext uri="{FF2B5EF4-FFF2-40B4-BE49-F238E27FC236}">
                <a16:creationId xmlns:a16="http://schemas.microsoft.com/office/drawing/2014/main" id="{7A7EE2D6-5608-C2DC-17ED-59B8BEF80ECC}"/>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6" name="Footer Placeholder 5">
            <a:extLst>
              <a:ext uri="{FF2B5EF4-FFF2-40B4-BE49-F238E27FC236}">
                <a16:creationId xmlns:a16="http://schemas.microsoft.com/office/drawing/2014/main" id="{6611E8C9-17A9-AE42-2D18-E627FE1768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7341BD-8643-92C4-804A-F975D406B1D1}"/>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9996333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4321-DE2B-F7FA-AC71-9C2E8CAD015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CF7BCC-DA58-578D-99ED-4551356D09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17E7EE-28B8-CFB3-C735-C1B154467A03}"/>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5" name="Footer Placeholder 4">
            <a:extLst>
              <a:ext uri="{FF2B5EF4-FFF2-40B4-BE49-F238E27FC236}">
                <a16:creationId xmlns:a16="http://schemas.microsoft.com/office/drawing/2014/main" id="{BD5D4B9A-AE26-6D14-B820-2DB1744A61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29FB58-F58B-C4F4-9A34-559E7A9E1E5A}"/>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40389222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DD8EA6-BC41-72DB-D9F6-9DB5605A188D}"/>
              </a:ext>
            </a:extLst>
          </p:cNvPr>
          <p:cNvSpPr>
            <a:spLocks noGrp="1"/>
          </p:cNvSpPr>
          <p:nvPr>
            <p:ph type="title" orient="vert"/>
          </p:nvPr>
        </p:nvSpPr>
        <p:spPr>
          <a:xfrm>
            <a:off x="12409126" y="519289"/>
            <a:ext cx="3738994" cy="82657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BBF080-7570-4847-45EB-718FF219D688}"/>
              </a:ext>
            </a:extLst>
          </p:cNvPr>
          <p:cNvSpPr>
            <a:spLocks noGrp="1"/>
          </p:cNvSpPr>
          <p:nvPr>
            <p:ph type="body" orient="vert" idx="1"/>
          </p:nvPr>
        </p:nvSpPr>
        <p:spPr>
          <a:xfrm>
            <a:off x="1192143" y="519289"/>
            <a:ext cx="11000229" cy="8265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26275F-8038-ED5C-96F8-34F7580A2FDE}"/>
              </a:ext>
            </a:extLst>
          </p:cNvPr>
          <p:cNvSpPr>
            <a:spLocks noGrp="1"/>
          </p:cNvSpPr>
          <p:nvPr>
            <p:ph type="dt" sz="half" idx="10"/>
          </p:nvPr>
        </p:nvSpPr>
        <p:spPr/>
        <p:txBody>
          <a:bodyPr/>
          <a:lstStyle/>
          <a:p>
            <a:fld id="{4EF71A4D-3CCD-462E-9AA9-01DEE751635E}" type="datetimeFigureOut">
              <a:rPr lang="en-GB" smtClean="0"/>
              <a:t>25/10/2024</a:t>
            </a:fld>
            <a:endParaRPr lang="en-GB"/>
          </a:p>
        </p:txBody>
      </p:sp>
      <p:sp>
        <p:nvSpPr>
          <p:cNvPr id="5" name="Footer Placeholder 4">
            <a:extLst>
              <a:ext uri="{FF2B5EF4-FFF2-40B4-BE49-F238E27FC236}">
                <a16:creationId xmlns:a16="http://schemas.microsoft.com/office/drawing/2014/main" id="{EC74324F-0A1D-0E1A-47F5-42FDA16DD0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FD0349-3C93-591C-413A-5E3B71C5672F}"/>
              </a:ext>
            </a:extLst>
          </p:cNvPr>
          <p:cNvSpPr>
            <a:spLocks noGrp="1"/>
          </p:cNvSpPr>
          <p:nvPr>
            <p:ph type="sldNum" sz="quarter" idx="12"/>
          </p:nvPr>
        </p:nvSpPr>
        <p:spPr/>
        <p:txBody>
          <a:bodyPr/>
          <a:lstStyle/>
          <a:p>
            <a:fld id="{5028F3E2-FD6B-4785-9304-9F232F984731}" type="slidenum">
              <a:rPr lang="en-GB" smtClean="0"/>
              <a:t>‹#›</a:t>
            </a:fld>
            <a:endParaRPr lang="en-GB"/>
          </a:p>
        </p:txBody>
      </p:sp>
    </p:spTree>
    <p:extLst>
      <p:ext uri="{BB962C8B-B14F-4D97-AF65-F5344CB8AC3E}">
        <p14:creationId xmlns:p14="http://schemas.microsoft.com/office/powerpoint/2010/main" val="23628747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70039" y="254000"/>
            <a:ext cx="14800185" cy="2159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270039" y="2590800"/>
            <a:ext cx="14800185" cy="6286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84504" y="9296404"/>
            <a:ext cx="360676" cy="348813"/>
          </a:xfrm>
          <a:prstGeom prst="rect">
            <a:avLst/>
          </a:prstGeom>
          <a:ln w="12700">
            <a:miter lim="400000"/>
          </a:ln>
        </p:spPr>
        <p:txBody>
          <a:bodyPr wrap="none" lIns="50800" tIns="50800" rIns="50800" bIns="50800">
            <a:spAutoFit/>
          </a:bodyPr>
          <a:lstStyle>
            <a:lvl1pPr>
              <a:defRPr sz="16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Lst>
  <p:transition spd="med"/>
  <p:hf sldNum="0" hdr="0" ftr="0" dt="0"/>
  <p:txStyles>
    <p:titleStyle>
      <a:lvl1pPr marL="0" marR="0" indent="0"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457246"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914492"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1371737"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1828983" algn="ctr" defTabSz="58425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444545" marR="0" indent="-444545"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1pPr>
      <a:lvl2pPr marL="1234846"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2pPr>
      <a:lvl3pPr marL="1679391"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3pPr>
      <a:lvl4pPr marL="2123934"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4pPr>
      <a:lvl5pPr marL="2568479"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5pPr>
      <a:lvl6pPr marL="3025726"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6pPr>
      <a:lvl7pPr marL="3482970"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7pPr>
      <a:lvl8pPr marL="3940216"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8pPr>
      <a:lvl9pPr marL="4397463" marR="0" indent="-790302" algn="l" defTabSz="58425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9pPr>
    </p:bodyStyle>
    <p:otherStyle>
      <a:lvl1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0" algn="ctr" defTabSz="58425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DE4E7F-927E-465B-A549-1D452D029D45}"/>
              </a:ext>
            </a:extLst>
          </p:cNvPr>
          <p:cNvSpPr>
            <a:spLocks noGrp="1"/>
          </p:cNvSpPr>
          <p:nvPr>
            <p:ph type="title"/>
          </p:nvPr>
        </p:nvSpPr>
        <p:spPr>
          <a:xfrm>
            <a:off x="1192143" y="519295"/>
            <a:ext cx="14955977" cy="188524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4A73AD-79D5-4F95-A799-120FB8E5CACD}"/>
              </a:ext>
            </a:extLst>
          </p:cNvPr>
          <p:cNvSpPr>
            <a:spLocks noGrp="1"/>
          </p:cNvSpPr>
          <p:nvPr>
            <p:ph type="body" idx="1"/>
          </p:nvPr>
        </p:nvSpPr>
        <p:spPr>
          <a:xfrm>
            <a:off x="1192143" y="2596444"/>
            <a:ext cx="14955977" cy="61885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4297D3-A199-4E86-9BFC-D5DE4907B1D9}"/>
              </a:ext>
            </a:extLst>
          </p:cNvPr>
          <p:cNvSpPr>
            <a:spLocks noGrp="1"/>
          </p:cNvSpPr>
          <p:nvPr>
            <p:ph type="dt" sz="half" idx="2"/>
          </p:nvPr>
        </p:nvSpPr>
        <p:spPr>
          <a:xfrm>
            <a:off x="1192143" y="9040151"/>
            <a:ext cx="3901559"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46FC27BF-8A18-45F8-A57F-32DE58E0F5C2}" type="datetime1">
              <a:rPr lang="en-GB" smtClean="0"/>
              <a:t>25/10/2024</a:t>
            </a:fld>
            <a:endParaRPr lang="en-GB"/>
          </a:p>
        </p:txBody>
      </p:sp>
      <p:sp>
        <p:nvSpPr>
          <p:cNvPr id="5" name="Footer Placeholder 4">
            <a:extLst>
              <a:ext uri="{FF2B5EF4-FFF2-40B4-BE49-F238E27FC236}">
                <a16:creationId xmlns:a16="http://schemas.microsoft.com/office/drawing/2014/main" id="{E58F91F4-F1FB-4CCC-AF4D-05146D94600C}"/>
              </a:ext>
            </a:extLst>
          </p:cNvPr>
          <p:cNvSpPr>
            <a:spLocks noGrp="1"/>
          </p:cNvSpPr>
          <p:nvPr>
            <p:ph type="ftr" sz="quarter" idx="3"/>
          </p:nvPr>
        </p:nvSpPr>
        <p:spPr>
          <a:xfrm>
            <a:off x="5743962" y="9040151"/>
            <a:ext cx="5852339"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8053BF4-3C8B-4522-9865-102F45DB1C14}"/>
              </a:ext>
            </a:extLst>
          </p:cNvPr>
          <p:cNvSpPr>
            <a:spLocks noGrp="1"/>
          </p:cNvSpPr>
          <p:nvPr>
            <p:ph type="sldNum" sz="quarter" idx="4"/>
          </p:nvPr>
        </p:nvSpPr>
        <p:spPr>
          <a:xfrm>
            <a:off x="12246561" y="9040151"/>
            <a:ext cx="3901559"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0C288060-685E-4AC8-B764-C3461FC5BC67}" type="slidenum">
              <a:rPr lang="en-GB" smtClean="0"/>
              <a:t>‹#›</a:t>
            </a:fld>
            <a:endParaRPr lang="en-GB"/>
          </a:p>
        </p:txBody>
      </p:sp>
    </p:spTree>
    <p:extLst>
      <p:ext uri="{BB962C8B-B14F-4D97-AF65-F5344CB8AC3E}">
        <p14:creationId xmlns:p14="http://schemas.microsoft.com/office/powerpoint/2010/main" val="14078150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ftr="0" dt="0"/>
  <p:txStyles>
    <p:titleStyle>
      <a:lvl1pPr algn="l" defTabSz="1300427"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06" indent="-325106" algn="l" defTabSz="1300427"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21" indent="-325106" algn="l" defTabSz="1300427"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33" indent="-325106" algn="l" defTabSz="1300427"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748" indent="-325106" algn="l" defTabSz="1300427"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5962" indent="-325106" algn="l" defTabSz="1300427"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175" indent="-325106" algn="l" defTabSz="1300427"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389" indent="-325106" algn="l" defTabSz="1300427"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601" indent="-325106" algn="l" defTabSz="1300427"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816" indent="-325106" algn="l" defTabSz="1300427"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27" rtl="0" eaLnBrk="1" latinLnBrk="0" hangingPunct="1">
        <a:defRPr sz="2560" kern="1200">
          <a:solidFill>
            <a:schemeClr val="tx1"/>
          </a:solidFill>
          <a:latin typeface="+mn-lt"/>
          <a:ea typeface="+mn-ea"/>
          <a:cs typeface="+mn-cs"/>
        </a:defRPr>
      </a:lvl1pPr>
      <a:lvl2pPr marL="650214" algn="l" defTabSz="1300427" rtl="0" eaLnBrk="1" latinLnBrk="0" hangingPunct="1">
        <a:defRPr sz="2560" kern="1200">
          <a:solidFill>
            <a:schemeClr val="tx1"/>
          </a:solidFill>
          <a:latin typeface="+mn-lt"/>
          <a:ea typeface="+mn-ea"/>
          <a:cs typeface="+mn-cs"/>
        </a:defRPr>
      </a:lvl2pPr>
      <a:lvl3pPr marL="1300427" algn="l" defTabSz="1300427" rtl="0" eaLnBrk="1" latinLnBrk="0" hangingPunct="1">
        <a:defRPr sz="2560" kern="1200">
          <a:solidFill>
            <a:schemeClr val="tx1"/>
          </a:solidFill>
          <a:latin typeface="+mn-lt"/>
          <a:ea typeface="+mn-ea"/>
          <a:cs typeface="+mn-cs"/>
        </a:defRPr>
      </a:lvl3pPr>
      <a:lvl4pPr marL="1950641" algn="l" defTabSz="1300427" rtl="0" eaLnBrk="1" latinLnBrk="0" hangingPunct="1">
        <a:defRPr sz="2560" kern="1200">
          <a:solidFill>
            <a:schemeClr val="tx1"/>
          </a:solidFill>
          <a:latin typeface="+mn-lt"/>
          <a:ea typeface="+mn-ea"/>
          <a:cs typeface="+mn-cs"/>
        </a:defRPr>
      </a:lvl4pPr>
      <a:lvl5pPr marL="2600854" algn="l" defTabSz="1300427" rtl="0" eaLnBrk="1" latinLnBrk="0" hangingPunct="1">
        <a:defRPr sz="2560" kern="1200">
          <a:solidFill>
            <a:schemeClr val="tx1"/>
          </a:solidFill>
          <a:latin typeface="+mn-lt"/>
          <a:ea typeface="+mn-ea"/>
          <a:cs typeface="+mn-cs"/>
        </a:defRPr>
      </a:lvl5pPr>
      <a:lvl6pPr marL="3251068" algn="l" defTabSz="1300427" rtl="0" eaLnBrk="1" latinLnBrk="0" hangingPunct="1">
        <a:defRPr sz="2560" kern="1200">
          <a:solidFill>
            <a:schemeClr val="tx1"/>
          </a:solidFill>
          <a:latin typeface="+mn-lt"/>
          <a:ea typeface="+mn-ea"/>
          <a:cs typeface="+mn-cs"/>
        </a:defRPr>
      </a:lvl6pPr>
      <a:lvl7pPr marL="3901281" algn="l" defTabSz="1300427" rtl="0" eaLnBrk="1" latinLnBrk="0" hangingPunct="1">
        <a:defRPr sz="2560" kern="1200">
          <a:solidFill>
            <a:schemeClr val="tx1"/>
          </a:solidFill>
          <a:latin typeface="+mn-lt"/>
          <a:ea typeface="+mn-ea"/>
          <a:cs typeface="+mn-cs"/>
        </a:defRPr>
      </a:lvl7pPr>
      <a:lvl8pPr marL="4551495" algn="l" defTabSz="1300427" rtl="0" eaLnBrk="1" latinLnBrk="0" hangingPunct="1">
        <a:defRPr sz="2560" kern="1200">
          <a:solidFill>
            <a:schemeClr val="tx1"/>
          </a:solidFill>
          <a:latin typeface="+mn-lt"/>
          <a:ea typeface="+mn-ea"/>
          <a:cs typeface="+mn-cs"/>
        </a:defRPr>
      </a:lvl8pPr>
      <a:lvl9pPr marL="5201709" algn="l" defTabSz="1300427" rtl="0" eaLnBrk="1" latinLnBrk="0" hangingPunct="1">
        <a:defRPr sz="25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70041" y="254004"/>
            <a:ext cx="14800186" cy="2159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270041" y="2590803"/>
            <a:ext cx="14800186" cy="6286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507217" y="9296405"/>
            <a:ext cx="296555" cy="287258"/>
          </a:xfrm>
          <a:prstGeom prst="rect">
            <a:avLst/>
          </a:prstGeom>
          <a:ln w="12700">
            <a:miter lim="400000"/>
          </a:ln>
        </p:spPr>
        <p:txBody>
          <a:bodyPr wrap="none" lIns="50800" tIns="50800" rIns="50800" bIns="50800">
            <a:spAutoFit/>
          </a:bodyPr>
          <a:lstStyle>
            <a:lvl1pPr>
              <a:defRPr sz="120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2993448260"/>
      </p:ext>
    </p:extLst>
  </p:cSld>
  <p:clrMap bg1="lt1" tx1="dk1" bg2="lt2" tx2="dk2" accent1="accent1" accent2="accent2" accent3="accent3" accent4="accent4" accent5="accent5" accent6="accent6" hlink="hlink" folHlink="folHlink"/>
  <p:sldLayoutIdLst>
    <p:sldLayoutId id="2147483744" r:id="rId1"/>
    <p:sldLayoutId id="2147483745" r:id="rId2"/>
  </p:sldLayoutIdLst>
  <p:transition spd="med"/>
  <p:hf hdr="0" ftr="0" dt="0"/>
  <p:txStyles>
    <p:titleStyle>
      <a:lvl1pPr marL="0" marR="0" indent="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34290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685799"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1028699"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1371600" algn="ctr" defTabSz="438149" rtl="0" eaLnBrk="1" latinLnBrk="0" hangingPunct="1">
        <a:lnSpc>
          <a:spcPct val="100000"/>
        </a:lnSpc>
        <a:spcBef>
          <a:spcPts val="0"/>
        </a:spcBef>
        <a:spcAft>
          <a:spcPts val="0"/>
        </a:spcAft>
        <a:buClrTx/>
        <a:buSzTx/>
        <a:buFontTx/>
        <a:buNone/>
        <a:tabLst/>
        <a:defRPr sz="60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333374" marR="0" indent="-333374"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1pPr>
      <a:lvl2pPr marL="926041"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2pPr>
      <a:lvl3pPr marL="1259415"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3pPr>
      <a:lvl4pPr marL="1592789"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4pPr>
      <a:lvl5pPr marL="1926164"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5pPr>
      <a:lvl6pPr marL="2269065"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6pPr>
      <a:lvl7pPr marL="2611964"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7pPr>
      <a:lvl8pPr marL="2954862"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8pPr>
      <a:lvl9pPr marL="3297763" marR="0" indent="-592666" algn="l" defTabSz="438149" rtl="0" eaLnBrk="1" latinLnBrk="0" hangingPunct="1">
        <a:lnSpc>
          <a:spcPct val="100000"/>
        </a:lnSpc>
        <a:spcBef>
          <a:spcPts val="3150"/>
        </a:spcBef>
        <a:spcAft>
          <a:spcPts val="0"/>
        </a:spcAft>
        <a:buClrTx/>
        <a:buSzPct val="145000"/>
        <a:buFontTx/>
        <a:buChar char=""/>
        <a:tabLst/>
        <a:defRPr sz="2401" b="0" i="0" u="none" strike="noStrike" cap="none" spc="0" baseline="0">
          <a:solidFill>
            <a:srgbClr val="000000"/>
          </a:solidFill>
          <a:uFillTx/>
          <a:latin typeface="+mn-lt"/>
          <a:ea typeface="+mn-ea"/>
          <a:cs typeface="+mn-cs"/>
          <a:sym typeface="Helvetica Neue"/>
        </a:defRPr>
      </a:lvl9pPr>
    </p:bodyStyle>
    <p:otherStyle>
      <a:lvl1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0" algn="ctr" defTabSz="43814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DD0BC1-7600-42F8-AFD8-EF6C777BA936}"/>
              </a:ext>
            </a:extLst>
          </p:cNvPr>
          <p:cNvSpPr>
            <a:spLocks noGrp="1"/>
          </p:cNvSpPr>
          <p:nvPr>
            <p:ph type="title"/>
          </p:nvPr>
        </p:nvSpPr>
        <p:spPr>
          <a:xfrm>
            <a:off x="1192143" y="519290"/>
            <a:ext cx="14955977" cy="188524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A687F6-2F63-4944-A307-DAD95F609324}"/>
              </a:ext>
            </a:extLst>
          </p:cNvPr>
          <p:cNvSpPr>
            <a:spLocks noGrp="1"/>
          </p:cNvSpPr>
          <p:nvPr>
            <p:ph type="body" idx="1"/>
          </p:nvPr>
        </p:nvSpPr>
        <p:spPr>
          <a:xfrm>
            <a:off x="1192143" y="2596444"/>
            <a:ext cx="14955977" cy="61885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13F574-03E9-497C-BD23-6FF4358A0E3A}"/>
              </a:ext>
            </a:extLst>
          </p:cNvPr>
          <p:cNvSpPr>
            <a:spLocks noGrp="1"/>
          </p:cNvSpPr>
          <p:nvPr>
            <p:ph type="dt" sz="half" idx="2"/>
          </p:nvPr>
        </p:nvSpPr>
        <p:spPr>
          <a:xfrm>
            <a:off x="1192143" y="9040143"/>
            <a:ext cx="3901559" cy="519289"/>
          </a:xfrm>
          <a:prstGeom prst="rect">
            <a:avLst/>
          </a:prstGeom>
        </p:spPr>
        <p:txBody>
          <a:bodyPr vert="horz" lIns="91440" tIns="45720" rIns="91440" bIns="45720" rtlCol="0" anchor="ctr"/>
          <a:lstStyle>
            <a:lvl1pPr algn="l">
              <a:defRPr sz="1707">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E8D2953E-A02A-40A3-B44E-619AEEFDE275}"/>
              </a:ext>
            </a:extLst>
          </p:cNvPr>
          <p:cNvSpPr>
            <a:spLocks noGrp="1"/>
          </p:cNvSpPr>
          <p:nvPr>
            <p:ph type="ftr" sz="quarter" idx="3"/>
          </p:nvPr>
        </p:nvSpPr>
        <p:spPr>
          <a:xfrm>
            <a:off x="5743962" y="9040143"/>
            <a:ext cx="5852339"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AB4CDCF-063F-473A-9D77-5597B0C43309}"/>
              </a:ext>
            </a:extLst>
          </p:cNvPr>
          <p:cNvSpPr>
            <a:spLocks noGrp="1"/>
          </p:cNvSpPr>
          <p:nvPr>
            <p:ph type="sldNum" sz="quarter" idx="4"/>
          </p:nvPr>
        </p:nvSpPr>
        <p:spPr>
          <a:xfrm>
            <a:off x="12246561" y="9040143"/>
            <a:ext cx="3901559"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8C0DCB78-1475-4EAB-9840-67C89864C6DA}" type="slidenum">
              <a:rPr lang="en-GB" smtClean="0"/>
              <a:t>‹#›</a:t>
            </a:fld>
            <a:endParaRPr lang="en-GB"/>
          </a:p>
        </p:txBody>
      </p:sp>
    </p:spTree>
    <p:extLst>
      <p:ext uri="{BB962C8B-B14F-4D97-AF65-F5344CB8AC3E}">
        <p14:creationId xmlns:p14="http://schemas.microsoft.com/office/powerpoint/2010/main" val="218437072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dt="0"/>
  <p:txStyles>
    <p:titleStyle>
      <a:lvl1pPr algn="l" defTabSz="1300460"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45" indent="-325115" algn="l" defTabSz="1300460"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70039" y="254001"/>
            <a:ext cx="14800185" cy="2159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270039" y="2590800"/>
            <a:ext cx="14800185" cy="6286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504797" y="9296405"/>
            <a:ext cx="360675" cy="348813"/>
          </a:xfrm>
          <a:prstGeom prst="rect">
            <a:avLst/>
          </a:prstGeom>
          <a:ln w="12700">
            <a:miter lim="400000"/>
          </a:ln>
        </p:spPr>
        <p:txBody>
          <a:bodyPr wrap="none" lIns="50800" tIns="50800" rIns="50800" bIns="50800">
            <a:spAutoFit/>
          </a:bodyPr>
          <a:lstStyle>
            <a:lvl1pPr>
              <a:defRPr sz="160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354080142"/>
      </p:ext>
    </p:extLst>
  </p:cSld>
  <p:clrMap bg1="lt1" tx1="dk1" bg2="lt2" tx2="dk2" accent1="accent1" accent2="accent2" accent3="accent3" accent4="accent4" accent5="accent5" accent6="accent6" hlink="hlink" folHlink="folHlink"/>
  <p:sldLayoutIdLst>
    <p:sldLayoutId id="2147483759" r:id="rId1"/>
    <p:sldLayoutId id="2147483760" r:id="rId2"/>
  </p:sldLayoutIdLst>
  <p:transition spd="med"/>
  <p:hf hdr="0" ftr="0" dt="0"/>
  <p:txStyles>
    <p:titleStyle>
      <a:lvl1pPr marL="0" marR="0" indent="0"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457199"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914399"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1371598"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1828798" algn="ctr" defTabSz="584199"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444499" marR="0" indent="-444499"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1pPr>
      <a:lvl2pPr marL="1234721"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2pPr>
      <a:lvl3pPr marL="1679220"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3pPr>
      <a:lvl4pPr marL="2123719"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4pPr>
      <a:lvl5pPr marL="2568219"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5pPr>
      <a:lvl6pPr marL="3025419"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6pPr>
      <a:lvl7pPr marL="3482618"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7pPr>
      <a:lvl8pPr marL="3939817"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8pPr>
      <a:lvl9pPr marL="4397017" marR="0" indent="-790221" algn="l" defTabSz="584199"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Helvetica Neue"/>
        </a:defRPr>
      </a:lvl9pPr>
    </p:bodyStyle>
    <p:otherStyle>
      <a:lvl1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0" algn="ctr" defTabSz="584199"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E130-ED67-E7E3-5996-010D7EB3C426}"/>
              </a:ext>
            </a:extLst>
          </p:cNvPr>
          <p:cNvSpPr>
            <a:spLocks noGrp="1"/>
          </p:cNvSpPr>
          <p:nvPr>
            <p:ph type="title"/>
          </p:nvPr>
        </p:nvSpPr>
        <p:spPr>
          <a:xfrm>
            <a:off x="1192143" y="519290"/>
            <a:ext cx="14955977" cy="188524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50A53C-73B0-78CE-E516-CF8E55406C9D}"/>
              </a:ext>
            </a:extLst>
          </p:cNvPr>
          <p:cNvSpPr>
            <a:spLocks noGrp="1"/>
          </p:cNvSpPr>
          <p:nvPr>
            <p:ph type="body" idx="1"/>
          </p:nvPr>
        </p:nvSpPr>
        <p:spPr>
          <a:xfrm>
            <a:off x="1192143" y="2596444"/>
            <a:ext cx="14955977" cy="61885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CC7572-7B15-FBF8-862F-E48FEA427684}"/>
              </a:ext>
            </a:extLst>
          </p:cNvPr>
          <p:cNvSpPr>
            <a:spLocks noGrp="1"/>
          </p:cNvSpPr>
          <p:nvPr>
            <p:ph type="dt" sz="half" idx="2"/>
          </p:nvPr>
        </p:nvSpPr>
        <p:spPr>
          <a:xfrm>
            <a:off x="1192143" y="9040143"/>
            <a:ext cx="3901559"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4EF71A4D-3CCD-462E-9AA9-01DEE751635E}" type="datetimeFigureOut">
              <a:rPr lang="en-GB" smtClean="0"/>
              <a:t>25/10/2024</a:t>
            </a:fld>
            <a:endParaRPr lang="en-GB"/>
          </a:p>
        </p:txBody>
      </p:sp>
      <p:sp>
        <p:nvSpPr>
          <p:cNvPr id="5" name="Footer Placeholder 4">
            <a:extLst>
              <a:ext uri="{FF2B5EF4-FFF2-40B4-BE49-F238E27FC236}">
                <a16:creationId xmlns:a16="http://schemas.microsoft.com/office/drawing/2014/main" id="{E00F86DB-CAEF-C23E-9E2C-DC796FA41DBD}"/>
              </a:ext>
            </a:extLst>
          </p:cNvPr>
          <p:cNvSpPr>
            <a:spLocks noGrp="1"/>
          </p:cNvSpPr>
          <p:nvPr>
            <p:ph type="ftr" sz="quarter" idx="3"/>
          </p:nvPr>
        </p:nvSpPr>
        <p:spPr>
          <a:xfrm>
            <a:off x="5743962" y="9040143"/>
            <a:ext cx="5852339"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F251FB-BC8D-B3B9-0349-19267BCBBDBD}"/>
              </a:ext>
            </a:extLst>
          </p:cNvPr>
          <p:cNvSpPr>
            <a:spLocks noGrp="1"/>
          </p:cNvSpPr>
          <p:nvPr>
            <p:ph type="sldNum" sz="quarter" idx="4"/>
          </p:nvPr>
        </p:nvSpPr>
        <p:spPr>
          <a:xfrm>
            <a:off x="12246561" y="9040143"/>
            <a:ext cx="3901559"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5028F3E2-FD6B-4785-9304-9F232F984731}" type="slidenum">
              <a:rPr lang="en-GB" smtClean="0"/>
              <a:t>‹#›</a:t>
            </a:fld>
            <a:endParaRPr lang="en-GB"/>
          </a:p>
        </p:txBody>
      </p:sp>
    </p:spTree>
    <p:extLst>
      <p:ext uri="{BB962C8B-B14F-4D97-AF65-F5344CB8AC3E}">
        <p14:creationId xmlns:p14="http://schemas.microsoft.com/office/powerpoint/2010/main" val="359617914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1300460"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45" indent="-325115" algn="l" defTabSz="1300460"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dbs-business-plan-2024-2025"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hyperlink" Target="https://www.gov.uk/government/publications/dbs-2025-strategy?utm_medium=email&amp;utm_campaign=govuk-notifications-topic&amp;utm_source=e65aab76-c7e4-46e0-9543-6b5ccbcaba65&amp;utm_content=immediatel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mailto:DBSregionaloutreach@dbs.gov.uk" TargetMode="External"/><Relationship Id="rId3" Type="http://schemas.openxmlformats.org/officeDocument/2006/relationships/image" Target="../media/image1.png"/><Relationship Id="rId7" Type="http://schemas.openxmlformats.org/officeDocument/2006/relationships/hyperlink" Target="mailto:Elizabeth.Whittington@dbs.gov.uk" TargetMode="External"/><Relationship Id="rId12" Type="http://schemas.openxmlformats.org/officeDocument/2006/relationships/hyperlink" Target="mailto:Sean.Maskey@dbs.gov.uk"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hyperlink" Target="mailto:Rebecca.Bool@dbs.gov.uk" TargetMode="External"/><Relationship Id="rId11" Type="http://schemas.openxmlformats.org/officeDocument/2006/relationships/hyperlink" Target="mailto:Mel.Berry2@dbs.gov.uk" TargetMode="External"/><Relationship Id="rId5" Type="http://schemas.openxmlformats.org/officeDocument/2006/relationships/hyperlink" Target="mailto:Julia.Mitchinson@dbs.gov.uk" TargetMode="External"/><Relationship Id="rId10" Type="http://schemas.openxmlformats.org/officeDocument/2006/relationships/hyperlink" Target="mailto:Kiranpreet.Rehal@dbs.gov.uk" TargetMode="External"/><Relationship Id="rId4" Type="http://schemas.openxmlformats.org/officeDocument/2006/relationships/hyperlink" Target="mailto:Jordan.Hayden@dbs.gov.uk" TargetMode="External"/><Relationship Id="rId9" Type="http://schemas.openxmlformats.org/officeDocument/2006/relationships/hyperlink" Target="mailto:Laura.Gaskell@dbs.gov.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www.legislation.gov.uk/ukpga/2006/47/section/40" TargetMode="External"/><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image" Target="../media/image1.png"/><Relationship Id="rId5" Type="http://schemas.openxmlformats.org/officeDocument/2006/relationships/hyperlink" Target="https://www.legislation.gov.uk/uksi/2010/2955/article/12.73/made" TargetMode="External"/><Relationship Id="rId4" Type="http://schemas.openxmlformats.org/officeDocument/2006/relationships/hyperlink" Target="https://www.legislation.gov.uk/uksi/2008/3265/contents/mad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legislation.gov.uk/ukpga/2006/47"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s://www.legislation.gov.uk/uksi/2008/3265/made"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lawful-basis-for-processing/legal-obligation/"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0.xml"/><Relationship Id="rId5" Type="http://schemas.openxmlformats.org/officeDocument/2006/relationships/hyperlink" Target="https://www.gov.uk/dbs" TargetMode="External"/><Relationship Id="rId4" Type="http://schemas.openxmlformats.org/officeDocument/2006/relationships/hyperlink" Target="https://registration.livegroup.co.uk/dbsevent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p:cNvSpPr/>
          <p:nvPr/>
        </p:nvSpPr>
        <p:spPr>
          <a:xfrm>
            <a:off x="264" y="0"/>
            <a:ext cx="4619711" cy="9753600"/>
          </a:xfrm>
          <a:prstGeom prst="rect">
            <a:avLst/>
          </a:prstGeom>
          <a:solidFill>
            <a:srgbClr val="8F23B3">
              <a:alpha val="49804"/>
            </a:srgbClr>
          </a:solidFill>
          <a:ln w="12700">
            <a:miter lim="400000"/>
          </a:ln>
        </p:spPr>
        <p:txBody>
          <a:bodyPr lIns="38100" tIns="38100" rIns="38100" bIns="38100" anchor="ctr"/>
          <a:lstStyle/>
          <a:p>
            <a:pPr>
              <a:defRPr sz="2200">
                <a:solidFill>
                  <a:srgbClr val="FFFFFF"/>
                </a:solidFill>
                <a:latin typeface="Helvetica Neue Medium"/>
                <a:ea typeface="Helvetica Neue Medium"/>
                <a:cs typeface="Helvetica Neue Medium"/>
                <a:sym typeface="Helvetica Neue Medium"/>
              </a:defRPr>
            </a:pPr>
            <a:endParaRPr sz="1650">
              <a:solidFill>
                <a:srgbClr val="8F23B3"/>
              </a:solidFill>
            </a:endParaRPr>
          </a:p>
        </p:txBody>
      </p:sp>
      <p:sp>
        <p:nvSpPr>
          <p:cNvPr id="6" name="TextBox 5">
            <a:extLst>
              <a:ext uri="{FF2B5EF4-FFF2-40B4-BE49-F238E27FC236}">
                <a16:creationId xmlns:a16="http://schemas.microsoft.com/office/drawing/2014/main" id="{E66D6AC4-CF1D-46B2-9BD6-057BC6372E5C}"/>
              </a:ext>
            </a:extLst>
          </p:cNvPr>
          <p:cNvSpPr txBox="1"/>
          <p:nvPr/>
        </p:nvSpPr>
        <p:spPr>
          <a:xfrm>
            <a:off x="6226417" y="1886668"/>
            <a:ext cx="9960495" cy="1938992"/>
          </a:xfrm>
          <a:prstGeom prst="rect">
            <a:avLst/>
          </a:prstGeom>
          <a:noFill/>
        </p:spPr>
        <p:txBody>
          <a:bodyPr wrap="square" rtlCol="0">
            <a:spAutoFit/>
          </a:bodyPr>
          <a:lstStyle/>
          <a:p>
            <a:pPr algn="l"/>
            <a:r>
              <a:rPr lang="en-GB" sz="6000" b="1" dirty="0">
                <a:latin typeface="Arial" panose="020B0604020202020204" pitchFamily="34" charset="0"/>
                <a:cs typeface="Arial" panose="020B0604020202020204" pitchFamily="34" charset="0"/>
              </a:rPr>
              <a:t>Introduction to DBS &amp; Regional Outreach </a:t>
            </a:r>
          </a:p>
        </p:txBody>
      </p:sp>
      <p:sp>
        <p:nvSpPr>
          <p:cNvPr id="12" name="TextBox 11">
            <a:extLst>
              <a:ext uri="{FF2B5EF4-FFF2-40B4-BE49-F238E27FC236}">
                <a16:creationId xmlns:a16="http://schemas.microsoft.com/office/drawing/2014/main" id="{58C5AE01-23D0-4C7A-96BA-0254F56CF81B}"/>
              </a:ext>
            </a:extLst>
          </p:cNvPr>
          <p:cNvSpPr txBox="1"/>
          <p:nvPr/>
        </p:nvSpPr>
        <p:spPr>
          <a:xfrm>
            <a:off x="7379768" y="5565872"/>
            <a:ext cx="9960495" cy="1317925"/>
          </a:xfrm>
          <a:prstGeom prst="rect">
            <a:avLst/>
          </a:prstGeom>
          <a:noFill/>
        </p:spPr>
        <p:txBody>
          <a:bodyPr wrap="square" rtlCol="0">
            <a:spAutoFit/>
          </a:bodyPr>
          <a:lstStyle/>
          <a:p>
            <a:pPr algn="l"/>
            <a:r>
              <a:rPr lang="en-GB" sz="3982" dirty="0">
                <a:latin typeface="Arial" panose="020B0604020202020204" pitchFamily="34" charset="0"/>
                <a:cs typeface="Arial" panose="020B0604020202020204" pitchFamily="34" charset="0"/>
              </a:rPr>
              <a:t>Cathy Taylor- Acting Head of Partnerships</a:t>
            </a:r>
          </a:p>
          <a:p>
            <a:pPr algn="l"/>
            <a:r>
              <a:rPr lang="en-GB" sz="3982" dirty="0">
                <a:latin typeface="Arial" panose="020B0604020202020204" pitchFamily="34" charset="0"/>
                <a:cs typeface="Arial" panose="020B0604020202020204" pitchFamily="34" charset="0"/>
              </a:rPr>
              <a:t>7</a:t>
            </a:r>
            <a:r>
              <a:rPr lang="en-GB" sz="3982" baseline="30000" dirty="0">
                <a:latin typeface="Arial" panose="020B0604020202020204" pitchFamily="34" charset="0"/>
                <a:cs typeface="Arial" panose="020B0604020202020204" pitchFamily="34" charset="0"/>
              </a:rPr>
              <a:t>th</a:t>
            </a:r>
            <a:r>
              <a:rPr lang="en-GB" sz="3982" dirty="0">
                <a:latin typeface="Arial" panose="020B0604020202020204" pitchFamily="34" charset="0"/>
                <a:cs typeface="Arial" panose="020B0604020202020204" pitchFamily="34" charset="0"/>
              </a:rPr>
              <a:t> October 2024</a:t>
            </a:r>
          </a:p>
        </p:txBody>
      </p:sp>
      <p:pic>
        <p:nvPicPr>
          <p:cNvPr id="8" name="Picture 7" descr="Graphical user interface&#10;&#10;Description automatically generated">
            <a:extLst>
              <a:ext uri="{FF2B5EF4-FFF2-40B4-BE49-F238E27FC236}">
                <a16:creationId xmlns:a16="http://schemas.microsoft.com/office/drawing/2014/main" id="{F9730689-192D-4AD6-8AFC-F2878F2563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074" y="7644023"/>
            <a:ext cx="2460092" cy="1322478"/>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extLst>
              <a:ext uri="{FF2B5EF4-FFF2-40B4-BE49-F238E27FC236}">
                <a16:creationId xmlns:a16="http://schemas.microsoft.com/office/drawing/2014/main" id="{3C79A828-796F-48A2-80D9-FB7781ACE17B}"/>
              </a:ext>
            </a:extLst>
          </p:cNvPr>
          <p:cNvSpPr txBox="1"/>
          <p:nvPr/>
        </p:nvSpPr>
        <p:spPr>
          <a:xfrm>
            <a:off x="1096687" y="2133096"/>
            <a:ext cx="9543130" cy="69335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nchor="t">
            <a:spAutoFit/>
          </a:bodyPr>
          <a:lstStyle/>
          <a:p>
            <a:pPr algn="l" defTabSz="685744" hangingPunct="1"/>
            <a:r>
              <a:rPr lang="en-GB" sz="3413" b="1" kern="1200">
                <a:solidFill>
                  <a:srgbClr val="8F23B3"/>
                </a:solidFill>
                <a:latin typeface="Arial"/>
                <a:cs typeface="Arial"/>
              </a:rPr>
              <a:t>Our Purpose:</a:t>
            </a:r>
          </a:p>
          <a:p>
            <a:pPr algn="l" defTabSz="685744" hangingPunct="1"/>
            <a:r>
              <a:rPr lang="en-GB" sz="2844" kern="1200">
                <a:solidFill>
                  <a:srgbClr val="0B0C0C"/>
                </a:solidFill>
                <a:latin typeface="Arial" panose="020B0604020202020204" pitchFamily="34" charset="0"/>
                <a:cs typeface="Arial" panose="020B0604020202020204" pitchFamily="34" charset="0"/>
              </a:rPr>
              <a:t>Protecting the public by helping employers make safer recruitment and employment decisions, and by barring individuals who pose a risk to vulnerable people.</a:t>
            </a:r>
          </a:p>
          <a:p>
            <a:pPr algn="l" defTabSz="685744" hangingPunct="1"/>
            <a:endParaRPr lang="en-US" sz="2844" kern="1200">
              <a:solidFill>
                <a:prstClr val="black"/>
              </a:solidFill>
              <a:latin typeface="Arial" panose="020B0604020202020204" pitchFamily="34" charset="0"/>
              <a:cs typeface="Arial" panose="020B0604020202020204" pitchFamily="34" charset="0"/>
            </a:endParaRPr>
          </a:p>
          <a:p>
            <a:pPr algn="l" defTabSz="685744" hangingPunct="1"/>
            <a:r>
              <a:rPr lang="en-GB" sz="3413" b="1" kern="1200">
                <a:solidFill>
                  <a:srgbClr val="8F23B3"/>
                </a:solidFill>
                <a:latin typeface="Arial"/>
                <a:cs typeface="Arial"/>
              </a:rPr>
              <a:t>Our vision:</a:t>
            </a:r>
          </a:p>
          <a:p>
            <a:pPr algn="l" defTabSz="685744" hangingPunct="1"/>
            <a:r>
              <a:rPr lang="en-GB" sz="2844" kern="1200">
                <a:solidFill>
                  <a:prstClr val="black"/>
                </a:solidFill>
                <a:latin typeface="Arial" panose="020B0604020202020204" pitchFamily="34" charset="0"/>
                <a:cs typeface="Arial" panose="020B0604020202020204" pitchFamily="34" charset="0"/>
              </a:rPr>
              <a:t>Making Recruitment and Employment Safer: </a:t>
            </a:r>
            <a:r>
              <a:rPr lang="en-GB" sz="2844" kern="1200">
                <a:solidFill>
                  <a:srgbClr val="0B0C0C"/>
                </a:solidFill>
                <a:latin typeface="Arial" panose="020B0604020202020204" pitchFamily="34" charset="0"/>
                <a:cs typeface="Arial" panose="020B0604020202020204" pitchFamily="34" charset="0"/>
              </a:rPr>
              <a:t>by being a visible, trusted, and influential organisation. We will provide an outstanding quality of service to all of our customers and partners. Our people will understand the important contributions they make to safeguarding and feel proud to work within an inclusive and increasingly diverse organisation.</a:t>
            </a:r>
          </a:p>
          <a:p>
            <a:pPr algn="l" defTabSz="685744" hangingPunct="1">
              <a:lnSpc>
                <a:spcPct val="150000"/>
              </a:lnSpc>
            </a:pPr>
            <a:r>
              <a:rPr lang="en-GB" sz="2400" u="sng">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3"/>
              </a:rPr>
              <a:t>DBS Business Plan: 2024-25 </a:t>
            </a:r>
            <a:endParaRPr lang="en-GB" sz="2400">
              <a:effectLst/>
              <a:latin typeface="Arial" panose="020B0604020202020204" pitchFamily="34" charset="0"/>
              <a:ea typeface="Calibri" panose="020F0502020204030204" pitchFamily="34" charset="0"/>
              <a:cs typeface="Arial" panose="020B0604020202020204" pitchFamily="34" charset="0"/>
            </a:endParaRPr>
          </a:p>
          <a:p>
            <a:pPr algn="l" defTabSz="685744" hangingPunct="1"/>
            <a:endParaRPr lang="en-GB" sz="2844" kern="1200">
              <a:solidFill>
                <a:prstClr val="black"/>
              </a:solidFill>
              <a:latin typeface="Arial" panose="020B0604020202020204" pitchFamily="34" charset="0"/>
              <a:cs typeface="Arial" panose="020B0604020202020204" pitchFamily="34" charset="0"/>
            </a:endParaRPr>
          </a:p>
        </p:txBody>
      </p:sp>
      <p:sp>
        <p:nvSpPr>
          <p:cNvPr id="12" name="Heading Here">
            <a:extLst>
              <a:ext uri="{FF2B5EF4-FFF2-40B4-BE49-F238E27FC236}">
                <a16:creationId xmlns:a16="http://schemas.microsoft.com/office/drawing/2014/main" id="{A285FECF-E935-48E9-8A1E-4C025E13C560}"/>
              </a:ext>
            </a:extLst>
          </p:cNvPr>
          <p:cNvSpPr txBox="1">
            <a:spLocks noGrp="1"/>
          </p:cNvSpPr>
          <p:nvPr>
            <p:ph type="ctrTitle"/>
          </p:nvPr>
        </p:nvSpPr>
        <p:spPr>
          <a:xfrm>
            <a:off x="1096687" y="854274"/>
            <a:ext cx="5180252" cy="912863"/>
          </a:xfrm>
          <a:prstGeom prst="rect">
            <a:avLst/>
          </a:prstGeom>
        </p:spPr>
        <p:txBody>
          <a:bodyPr>
            <a:noAutofit/>
          </a:bodyPr>
          <a:lstStyle>
            <a:lvl1pPr algn="l" defTabSz="577850">
              <a:defRPr sz="4000" b="1">
                <a:solidFill>
                  <a:srgbClr val="9C9A2F"/>
                </a:solidFill>
                <a:latin typeface="Arial"/>
                <a:ea typeface="Arial"/>
                <a:cs typeface="Arial"/>
                <a:sym typeface="Arial"/>
              </a:defRPr>
            </a:lvl1pPr>
          </a:lstStyle>
          <a:p>
            <a:r>
              <a:rPr lang="en-GB" sz="4400">
                <a:solidFill>
                  <a:srgbClr val="8F23B3"/>
                </a:solidFill>
              </a:rPr>
              <a:t>Introduction</a:t>
            </a:r>
            <a:endParaRPr sz="4400">
              <a:solidFill>
                <a:srgbClr val="8F23B3"/>
              </a:solidFill>
            </a:endParaRPr>
          </a:p>
        </p:txBody>
      </p:sp>
      <p:pic>
        <p:nvPicPr>
          <p:cNvPr id="13" name="Picture 12">
            <a:hlinkClick r:id="rId4"/>
            <a:extLst>
              <a:ext uri="{FF2B5EF4-FFF2-40B4-BE49-F238E27FC236}">
                <a16:creationId xmlns:a16="http://schemas.microsoft.com/office/drawing/2014/main" id="{8C1BC02D-FC38-49AB-A0D2-C3FC64F3069E}"/>
              </a:ext>
            </a:extLst>
          </p:cNvPr>
          <p:cNvPicPr>
            <a:picLocks noChangeAspect="1"/>
          </p:cNvPicPr>
          <p:nvPr/>
        </p:nvPicPr>
        <p:blipFill rotWithShape="1">
          <a:blip r:embed="rId5"/>
          <a:srcRect l="33164" t="11623" r="34031" b="6289"/>
          <a:stretch/>
        </p:blipFill>
        <p:spPr>
          <a:xfrm>
            <a:off x="11311363" y="1466652"/>
            <a:ext cx="4828543" cy="6774282"/>
          </a:xfrm>
          <a:prstGeom prst="roundRect">
            <a:avLst>
              <a:gd name="adj" fmla="val 0"/>
            </a:avLst>
          </a:prstGeom>
          <a:ln>
            <a:noFill/>
          </a:ln>
          <a:effectLst/>
        </p:spPr>
      </p:pic>
      <p:pic>
        <p:nvPicPr>
          <p:cNvPr id="15" name="Disclosure &amp; Barring Service_2592_AW (RGB).png" descr="Disclosure &amp; Barring Service_2592_AW (RGB).png">
            <a:extLst>
              <a:ext uri="{FF2B5EF4-FFF2-40B4-BE49-F238E27FC236}">
                <a16:creationId xmlns:a16="http://schemas.microsoft.com/office/drawing/2014/main" id="{88554C07-1CA4-4605-9EE3-BFC48ADF2B05}"/>
              </a:ext>
            </a:extLst>
          </p:cNvPr>
          <p:cNvPicPr>
            <a:picLocks noChangeAspect="1"/>
          </p:cNvPicPr>
          <p:nvPr/>
        </p:nvPicPr>
        <p:blipFill>
          <a:blip r:embed="rId6"/>
          <a:srcRect/>
          <a:stretch>
            <a:fillRect/>
          </a:stretch>
        </p:blipFill>
        <p:spPr>
          <a:xfrm>
            <a:off x="1123557" y="8955754"/>
            <a:ext cx="1111791" cy="597670"/>
          </a:xfrm>
          <a:prstGeom prst="rect">
            <a:avLst/>
          </a:prstGeom>
          <a:ln w="12700">
            <a:miter lim="400000"/>
          </a:ln>
        </p:spPr>
      </p:pic>
      <p:sp>
        <p:nvSpPr>
          <p:cNvPr id="16" name="Making Recruitment Safer">
            <a:extLst>
              <a:ext uri="{FF2B5EF4-FFF2-40B4-BE49-F238E27FC236}">
                <a16:creationId xmlns:a16="http://schemas.microsoft.com/office/drawing/2014/main" id="{C9125C58-53B6-46DC-BD9F-DDEEF55B7794}"/>
              </a:ext>
            </a:extLst>
          </p:cNvPr>
          <p:cNvSpPr txBox="1"/>
          <p:nvPr/>
        </p:nvSpPr>
        <p:spPr>
          <a:xfrm>
            <a:off x="14599162" y="9080617"/>
            <a:ext cx="1644413" cy="3396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17" name="Straight Connector 16">
            <a:extLst>
              <a:ext uri="{FF2B5EF4-FFF2-40B4-BE49-F238E27FC236}">
                <a16:creationId xmlns:a16="http://schemas.microsoft.com/office/drawing/2014/main" id="{2489A834-5A1B-4BA0-AB9A-B2A220F37057}"/>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18" name="Making Recruitment Safer">
            <a:extLst>
              <a:ext uri="{FF2B5EF4-FFF2-40B4-BE49-F238E27FC236}">
                <a16:creationId xmlns:a16="http://schemas.microsoft.com/office/drawing/2014/main" id="{0F8E346C-C318-477E-90CB-8A8D182CBCEA}"/>
              </a:ext>
            </a:extLst>
          </p:cNvPr>
          <p:cNvSpPr txBox="1"/>
          <p:nvPr/>
        </p:nvSpPr>
        <p:spPr>
          <a:xfrm>
            <a:off x="3576915" y="9039516"/>
            <a:ext cx="4704935" cy="3396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1123557" y="2311565"/>
            <a:ext cx="15251082" cy="555915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8100" tIns="38100" rIns="38100" bIns="38100">
            <a:normAutofit fontScale="92500" lnSpcReduction="20000"/>
          </a:bodyPr>
          <a:lstStyle/>
          <a:p>
            <a:pPr algn="l" defTabSz="438116">
              <a:spcAft>
                <a:spcPts val="1280"/>
              </a:spcAft>
              <a:defRPr/>
            </a:pPr>
            <a:r>
              <a:rPr lang="en-GB" sz="3129">
                <a:latin typeface="Arial" charset="0"/>
                <a:cs typeface="Arial" charset="0"/>
              </a:rPr>
              <a:t>The Disclosure and Barring Service, also known as DBS, is responsible for the delivery of disclosure and barring functions on behalf of government.</a:t>
            </a:r>
          </a:p>
          <a:p>
            <a:pPr lvl="4" algn="l" defTabSz="438116">
              <a:spcAft>
                <a:spcPts val="1280"/>
              </a:spcAft>
              <a:defRPr/>
            </a:pPr>
            <a:r>
              <a:rPr lang="en-GB" sz="3129">
                <a:latin typeface="Arial" charset="0"/>
                <a:cs typeface="Arial" charset="0"/>
              </a:rPr>
              <a:t>We operate </a:t>
            </a:r>
            <a:r>
              <a:rPr lang="en-GB" sz="3129" b="1">
                <a:solidFill>
                  <a:srgbClr val="8F23B3"/>
                </a:solidFill>
                <a:latin typeface="Arial" charset="0"/>
                <a:cs typeface="Arial" charset="0"/>
              </a:rPr>
              <a:t>disclosure</a:t>
            </a:r>
            <a:r>
              <a:rPr lang="en-GB" sz="3129">
                <a:latin typeface="Arial" charset="0"/>
                <a:cs typeface="Arial" charset="0"/>
              </a:rPr>
              <a:t> functions for England, Wales, Jersey, Guernsey, and the Isle of Man under Part 5 of the Police Act 1997, supported by the following:</a:t>
            </a:r>
          </a:p>
          <a:p>
            <a:pPr marL="804179" indent="-487672" algn="l" defTabSz="438116">
              <a:buClr>
                <a:srgbClr val="8F23B3"/>
              </a:buClr>
              <a:buFont typeface="Arial" panose="020B0604020202020204" pitchFamily="34" charset="0"/>
              <a:buChar char="•"/>
              <a:defRPr/>
            </a:pPr>
            <a:r>
              <a:rPr lang="en-GB" sz="3129">
                <a:latin typeface="Arial" charset="0"/>
                <a:cs typeface="Arial" charset="0"/>
              </a:rPr>
              <a:t>Rehabilitation of Offenders Act 1974 (Exceptions Order) Act 1975</a:t>
            </a:r>
          </a:p>
          <a:p>
            <a:pPr marL="804179" indent="-487672" algn="l" defTabSz="438116">
              <a:buClr>
                <a:srgbClr val="8F23B3"/>
              </a:buClr>
              <a:buFont typeface="Arial" panose="020B0604020202020204" pitchFamily="34" charset="0"/>
              <a:buChar char="•"/>
              <a:defRPr/>
            </a:pPr>
            <a:r>
              <a:rPr lang="en-GB" sz="3129">
                <a:latin typeface="Arial" charset="0"/>
                <a:cs typeface="Arial" charset="0"/>
              </a:rPr>
              <a:t>Safeguarding Vulnerable Groups Act 2006</a:t>
            </a:r>
          </a:p>
          <a:p>
            <a:pPr marL="804179" indent="-487672" algn="l" defTabSz="438116">
              <a:spcAft>
                <a:spcPts val="1707"/>
              </a:spcAft>
              <a:buClr>
                <a:srgbClr val="8F23B3"/>
              </a:buClr>
              <a:buFont typeface="Arial" panose="020B0604020202020204" pitchFamily="34" charset="0"/>
              <a:buChar char="•"/>
              <a:defRPr/>
            </a:pPr>
            <a:r>
              <a:rPr lang="en-GB" sz="3129">
                <a:latin typeface="Arial" charset="0"/>
                <a:cs typeface="Arial" charset="0"/>
              </a:rPr>
              <a:t>Protection of Freedoms Act 2012</a:t>
            </a:r>
            <a:endParaRPr lang="en-GB" sz="3129" b="1">
              <a:latin typeface="Arial" charset="0"/>
              <a:cs typeface="Arial" charset="0"/>
            </a:endParaRPr>
          </a:p>
          <a:p>
            <a:pPr lvl="1" algn="l" defTabSz="438116">
              <a:spcAft>
                <a:spcPts val="1280"/>
              </a:spcAft>
              <a:defRPr/>
            </a:pPr>
            <a:r>
              <a:rPr lang="en-GB" sz="3129">
                <a:latin typeface="Arial" charset="0"/>
                <a:cs typeface="Arial" charset="0"/>
              </a:rPr>
              <a:t>We also operate </a:t>
            </a:r>
            <a:r>
              <a:rPr lang="en-GB" sz="3129" b="1">
                <a:solidFill>
                  <a:srgbClr val="8F23B3"/>
                </a:solidFill>
                <a:latin typeface="Arial" charset="0"/>
                <a:cs typeface="Arial" charset="0"/>
              </a:rPr>
              <a:t>barring</a:t>
            </a:r>
            <a:r>
              <a:rPr lang="en-GB" sz="3129" b="1">
                <a:latin typeface="Arial" charset="0"/>
                <a:cs typeface="Arial" charset="0"/>
              </a:rPr>
              <a:t> </a:t>
            </a:r>
            <a:r>
              <a:rPr lang="en-GB" sz="3129">
                <a:latin typeface="Arial" charset="0"/>
                <a:cs typeface="Arial" charset="0"/>
              </a:rPr>
              <a:t>functions for England, Wales, and Northern Ireland under the following:</a:t>
            </a:r>
          </a:p>
          <a:p>
            <a:pPr marL="803827" lvl="1" indent="-487672" algn="l" defTabSz="438116">
              <a:buClr>
                <a:srgbClr val="8F23B3"/>
              </a:buClr>
              <a:buFont typeface="Arial" panose="020B0604020202020204" pitchFamily="34" charset="0"/>
              <a:buChar char="•"/>
              <a:defRPr/>
            </a:pPr>
            <a:r>
              <a:rPr lang="en-GB" sz="3129">
                <a:latin typeface="Arial" charset="0"/>
                <a:cs typeface="Arial" charset="0"/>
              </a:rPr>
              <a:t>Safeguarding Vulnerable Groups Act 2006</a:t>
            </a:r>
          </a:p>
          <a:p>
            <a:pPr marL="803827" lvl="1" indent="-487672" algn="l" defTabSz="438116">
              <a:buClr>
                <a:srgbClr val="8F23B3"/>
              </a:buClr>
              <a:buFont typeface="Arial" panose="020B0604020202020204" pitchFamily="34" charset="0"/>
              <a:buChar char="•"/>
              <a:defRPr/>
            </a:pPr>
            <a:r>
              <a:rPr lang="en-GB" sz="3129">
                <a:latin typeface="Arial" charset="0"/>
                <a:cs typeface="Arial" charset="0"/>
              </a:rPr>
              <a:t>Safeguarding Vulnerable Groups (Northern Ireland) Order 2007</a:t>
            </a:r>
          </a:p>
          <a:p>
            <a:pPr marL="803827" lvl="1" indent="-487672" algn="l" defTabSz="438116">
              <a:buClr>
                <a:srgbClr val="8F23B3"/>
              </a:buClr>
              <a:buFont typeface="Arial" panose="020B0604020202020204" pitchFamily="34" charset="0"/>
              <a:buChar char="•"/>
              <a:defRPr/>
            </a:pPr>
            <a:r>
              <a:rPr lang="en-GB" sz="3129">
                <a:latin typeface="Arial" charset="0"/>
                <a:cs typeface="Arial" charset="0"/>
              </a:rPr>
              <a:t>Protection of Freedoms Act 2012</a:t>
            </a:r>
          </a:p>
        </p:txBody>
      </p:sp>
      <p:sp>
        <p:nvSpPr>
          <p:cNvPr id="103" name="Heading Here"/>
          <p:cNvSpPr txBox="1">
            <a:spLocks noGrp="1"/>
          </p:cNvSpPr>
          <p:nvPr>
            <p:ph type="ctrTitle"/>
          </p:nvPr>
        </p:nvSpPr>
        <p:spPr>
          <a:xfrm>
            <a:off x="1096688" y="1034761"/>
            <a:ext cx="7783361" cy="1039890"/>
          </a:xfrm>
          <a:prstGeom prst="rect">
            <a:avLst/>
          </a:prstGeom>
        </p:spPr>
        <p:txBody>
          <a:bodyPr>
            <a:noAutofit/>
          </a:bodyPr>
          <a:lstStyle>
            <a:lvl1pPr algn="l" defTabSz="577850">
              <a:defRPr sz="4000" b="1">
                <a:solidFill>
                  <a:srgbClr val="9C9A2F"/>
                </a:solidFill>
                <a:latin typeface="Arial"/>
                <a:ea typeface="Arial"/>
                <a:cs typeface="Arial"/>
                <a:sym typeface="Arial"/>
              </a:defRPr>
            </a:lvl1pPr>
          </a:lstStyle>
          <a:p>
            <a:r>
              <a:rPr lang="en-GB">
                <a:solidFill>
                  <a:srgbClr val="8F23B3"/>
                </a:solidFill>
              </a:rPr>
              <a:t>The role of DBS</a:t>
            </a:r>
            <a:endParaRPr>
              <a:solidFill>
                <a:srgbClr val="8F23B3"/>
              </a:solidFill>
            </a:endParaRPr>
          </a:p>
        </p:txBody>
      </p:sp>
      <p:pic>
        <p:nvPicPr>
          <p:cNvPr id="8" name="Disclosure &amp; Barring Service_2592_AW (RGB).png" descr="Disclosure &amp; Barring Service_2592_AW (RGB).png">
            <a:extLst>
              <a:ext uri="{FF2B5EF4-FFF2-40B4-BE49-F238E27FC236}">
                <a16:creationId xmlns:a16="http://schemas.microsoft.com/office/drawing/2014/main" id="{8F824E95-3744-42C1-9620-90F8A3447A81}"/>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9" name="Making Recruitment Safer">
            <a:extLst>
              <a:ext uri="{FF2B5EF4-FFF2-40B4-BE49-F238E27FC236}">
                <a16:creationId xmlns:a16="http://schemas.microsoft.com/office/drawing/2014/main" id="{2D11047C-270A-48F0-86EF-59633B71DD7E}"/>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10" name="Straight Connector 9">
            <a:extLst>
              <a:ext uri="{FF2B5EF4-FFF2-40B4-BE49-F238E27FC236}">
                <a16:creationId xmlns:a16="http://schemas.microsoft.com/office/drawing/2014/main" id="{9A23110C-6796-4459-A8B5-F8E2E26E91DE}"/>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2" name="Making Recruitment Safer">
            <a:extLst>
              <a:ext uri="{FF2B5EF4-FFF2-40B4-BE49-F238E27FC236}">
                <a16:creationId xmlns:a16="http://schemas.microsoft.com/office/drawing/2014/main" id="{6A5C3B01-152C-A031-DBED-5839997CF4FB}"/>
              </a:ext>
            </a:extLst>
          </p:cNvPr>
          <p:cNvSpPr txBox="1"/>
          <p:nvPr/>
        </p:nvSpPr>
        <p:spPr>
          <a:xfrm>
            <a:off x="3576916" y="9084798"/>
            <a:ext cx="4770065"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66233" y="2794004"/>
            <a:ext cx="8069264" cy="4103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spAutoFit/>
          </a:bodyPr>
          <a:lstStyle/>
          <a:p>
            <a:pPr algn="l">
              <a:defRPr sz="2000">
                <a:latin typeface="Arial"/>
                <a:ea typeface="Arial"/>
                <a:cs typeface="Arial"/>
                <a:sym typeface="Arial"/>
              </a:defRPr>
            </a:pPr>
            <a:endParaRPr sz="2000"/>
          </a:p>
        </p:txBody>
      </p:sp>
      <p:sp>
        <p:nvSpPr>
          <p:cNvPr id="112" name="Heading Here"/>
          <p:cNvSpPr txBox="1">
            <a:spLocks noGrp="1"/>
          </p:cNvSpPr>
          <p:nvPr>
            <p:ph type="title"/>
          </p:nvPr>
        </p:nvSpPr>
        <p:spPr>
          <a:xfrm>
            <a:off x="1448399" y="660810"/>
            <a:ext cx="8915397" cy="854075"/>
          </a:xfrm>
          <a:prstGeom prst="rect">
            <a:avLst/>
          </a:prstGeom>
        </p:spPr>
        <p:txBody>
          <a:bodyPr>
            <a:normAutofit/>
          </a:bodyPr>
          <a:lstStyle>
            <a:lvl1pPr algn="l" defTabSz="577850">
              <a:defRPr sz="4000" b="1">
                <a:solidFill>
                  <a:srgbClr val="9C9A2F"/>
                </a:solidFill>
                <a:latin typeface="Arial"/>
                <a:ea typeface="Arial"/>
                <a:cs typeface="Arial"/>
                <a:sym typeface="Arial"/>
              </a:defRPr>
            </a:lvl1pPr>
          </a:lstStyle>
          <a:p>
            <a:r>
              <a:rPr lang="en-GB">
                <a:solidFill>
                  <a:srgbClr val="8F23B3"/>
                </a:solidFill>
              </a:rPr>
              <a:t>Regional Outreach Advisers</a:t>
            </a:r>
            <a:endParaRPr>
              <a:solidFill>
                <a:srgbClr val="8F23B3"/>
              </a:solidFill>
            </a:endParaRPr>
          </a:p>
        </p:txBody>
      </p:sp>
      <p:sp>
        <p:nvSpPr>
          <p:cNvPr id="114" name="Line"/>
          <p:cNvSpPr/>
          <p:nvPr/>
        </p:nvSpPr>
        <p:spPr>
          <a:xfrm flipV="1">
            <a:off x="11558428" y="1670796"/>
            <a:ext cx="10274" cy="6117015"/>
          </a:xfrm>
          <a:prstGeom prst="line">
            <a:avLst/>
          </a:prstGeom>
          <a:ln w="12700">
            <a:solidFill>
              <a:srgbClr val="000000"/>
            </a:solidFill>
            <a:prstDash val="dash"/>
          </a:ln>
        </p:spPr>
        <p:txBody>
          <a:bodyPr lIns="45719" rIns="45719"/>
          <a:lstStyle/>
          <a:p>
            <a:endParaRPr sz="1801"/>
          </a:p>
        </p:txBody>
      </p:sp>
      <p:sp>
        <p:nvSpPr>
          <p:cNvPr id="115" name="Sub-heading Here…"/>
          <p:cNvSpPr txBox="1"/>
          <p:nvPr/>
        </p:nvSpPr>
        <p:spPr>
          <a:xfrm>
            <a:off x="11761647" y="1013259"/>
            <a:ext cx="4845837" cy="818172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spAutoFit/>
          </a:bodyPr>
          <a:lstStyle/>
          <a:p>
            <a:pPr marL="23812" indent="-23812" algn="l">
              <a:defRPr sz="2000" b="1">
                <a:solidFill>
                  <a:srgbClr val="9C9A00"/>
                </a:solidFill>
                <a:latin typeface="Arial"/>
                <a:ea typeface="Arial"/>
                <a:cs typeface="Arial"/>
                <a:sym typeface="Arial"/>
              </a:defRPr>
            </a:pPr>
            <a:r>
              <a:rPr lang="en-GB" sz="2000">
                <a:solidFill>
                  <a:srgbClr val="8F23B3"/>
                </a:solidFill>
                <a:latin typeface="Arial" panose="020B0604020202020204" pitchFamily="34" charset="0"/>
                <a:cs typeface="Arial" panose="020B0604020202020204" pitchFamily="34" charset="0"/>
              </a:rPr>
              <a:t>Regions covered so far:</a:t>
            </a:r>
            <a:endParaRPr sz="2000">
              <a:solidFill>
                <a:srgbClr val="8F23B3"/>
              </a:solidFill>
              <a:latin typeface="Arial" panose="020B0604020202020204" pitchFamily="34" charset="0"/>
              <a:cs typeface="Arial" panose="020B0604020202020204" pitchFamily="34" charset="0"/>
            </a:endParaRPr>
          </a:p>
          <a:p>
            <a:pPr marL="23812" indent="-23812" algn="l">
              <a:defRPr sz="2000">
                <a:latin typeface="Arial"/>
                <a:ea typeface="Arial"/>
                <a:cs typeface="Arial"/>
                <a:sym typeface="Arial"/>
              </a:defRPr>
            </a:pPr>
            <a:endParaRPr lang="en-GB" sz="2000">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North West</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North East</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East Midlands</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Wales</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Northern Ireland</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Greater London</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East of England</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Yorkshire and The Humber</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West Midlands</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South East </a:t>
            </a:r>
          </a:p>
          <a:p>
            <a:pPr marL="23812" indent="-23812" algn="l">
              <a:defRPr sz="2000">
                <a:latin typeface="Arial"/>
                <a:ea typeface="Arial"/>
                <a:cs typeface="Arial"/>
                <a:sym typeface="Arial"/>
              </a:defRPr>
            </a:pPr>
            <a:endParaRPr lang="en-GB" sz="2000" b="1">
              <a:solidFill>
                <a:srgbClr val="8F23B3"/>
              </a:solidFill>
              <a:latin typeface="Arial" panose="020B0604020202020204" pitchFamily="34" charset="0"/>
              <a:cs typeface="Arial" panose="020B0604020202020204" pitchFamily="34" charset="0"/>
              <a:sym typeface="Helvetica Neue Medium"/>
            </a:endParaRPr>
          </a:p>
          <a:p>
            <a:pPr marL="23812" indent="-23812" algn="l">
              <a:defRPr sz="2000">
                <a:latin typeface="Arial"/>
                <a:ea typeface="Arial"/>
                <a:cs typeface="Arial"/>
                <a:sym typeface="Arial"/>
              </a:defRPr>
            </a:pPr>
            <a:r>
              <a:rPr lang="en-GB" sz="2000" b="1">
                <a:solidFill>
                  <a:srgbClr val="8F23B3"/>
                </a:solidFill>
                <a:latin typeface="Arial" panose="020B0604020202020204" pitchFamily="34" charset="0"/>
                <a:cs typeface="Arial" panose="020B0604020202020204" pitchFamily="34" charset="0"/>
                <a:sym typeface="Helvetica Neue Medium"/>
              </a:rPr>
              <a:t>South West</a:t>
            </a:r>
          </a:p>
          <a:p>
            <a:pPr marL="23812" indent="-23812" algn="l">
              <a:defRPr sz="2000">
                <a:latin typeface="Arial"/>
                <a:ea typeface="Arial"/>
                <a:cs typeface="Arial"/>
                <a:sym typeface="Arial"/>
              </a:defRPr>
            </a:pPr>
            <a:endParaRPr lang="en-GB" sz="2000">
              <a:solidFill>
                <a:srgbClr val="8F23B3"/>
              </a:solidFill>
              <a:latin typeface="Helvetica Neue Medium"/>
              <a:sym typeface="Helvetica Neue Medium"/>
            </a:endParaRPr>
          </a:p>
          <a:p>
            <a:pPr marL="23812" indent="-23812" algn="l">
              <a:defRPr sz="2000">
                <a:latin typeface="Arial"/>
                <a:ea typeface="Arial"/>
                <a:cs typeface="Arial"/>
                <a:sym typeface="Arial"/>
              </a:defRPr>
            </a:pPr>
            <a:endParaRPr sz="1500">
              <a:solidFill>
                <a:srgbClr val="8F23B3"/>
              </a:solidFill>
            </a:endParaRPr>
          </a:p>
          <a:p>
            <a:pPr marL="23812" indent="-23812">
              <a:defRPr sz="1500">
                <a:latin typeface="Arial"/>
                <a:ea typeface="Arial"/>
                <a:cs typeface="Arial"/>
                <a:sym typeface="Arial"/>
              </a:defRPr>
            </a:pPr>
            <a:endParaRPr sz="1500"/>
          </a:p>
          <a:p>
            <a:pPr marL="23812" indent="-23812">
              <a:defRPr sz="1500">
                <a:latin typeface="Arial"/>
                <a:ea typeface="Arial"/>
                <a:cs typeface="Arial"/>
                <a:sym typeface="Arial"/>
              </a:defRPr>
            </a:pPr>
            <a:endParaRPr sz="1500"/>
          </a:p>
        </p:txBody>
      </p:sp>
      <p:sp>
        <p:nvSpPr>
          <p:cNvPr id="119" name="OFFICIAL SENSITIVE"/>
          <p:cNvSpPr txBox="1"/>
          <p:nvPr/>
        </p:nvSpPr>
        <p:spPr>
          <a:xfrm>
            <a:off x="12488573" y="342901"/>
            <a:ext cx="1897955" cy="31790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a:spAutoFit/>
          </a:bodyPr>
          <a:lstStyle>
            <a:lvl1pPr>
              <a:defRPr sz="1400">
                <a:latin typeface="Arial"/>
                <a:ea typeface="Arial"/>
                <a:cs typeface="Arial"/>
                <a:sym typeface="Arial"/>
              </a:defRPr>
            </a:lvl1pPr>
          </a:lstStyle>
          <a:p>
            <a:r>
              <a:rPr sz="1399"/>
              <a:t>OFFICIAL SENSITIVE</a:t>
            </a:r>
          </a:p>
        </p:txBody>
      </p:sp>
      <p:sp>
        <p:nvSpPr>
          <p:cNvPr id="1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extLst>
              <a:ext uri="{FF2B5EF4-FFF2-40B4-BE49-F238E27FC236}">
                <a16:creationId xmlns:a16="http://schemas.microsoft.com/office/drawing/2014/main" id="{3E3F5065-D428-4269-A289-1E6838424927}"/>
              </a:ext>
            </a:extLst>
          </p:cNvPr>
          <p:cNvSpPr txBox="1"/>
          <p:nvPr/>
        </p:nvSpPr>
        <p:spPr>
          <a:xfrm>
            <a:off x="1327994" y="1951380"/>
            <a:ext cx="9895567" cy="50881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spAutoFit/>
          </a:bodyPr>
          <a:lstStyle/>
          <a:p>
            <a:pPr algn="l" defTabSz="514360">
              <a:defRPr/>
            </a:pPr>
            <a:endParaRPr lang="en-GB" sz="2399">
              <a:solidFill>
                <a:prstClr val="black"/>
              </a:solidFill>
              <a:latin typeface="Arial" panose="020B0604020202020204" pitchFamily="34" charset="0"/>
              <a:cs typeface="Arial" panose="020B0604020202020204" pitchFamily="34" charset="0"/>
            </a:endParaRPr>
          </a:p>
          <a:p>
            <a:pPr marL="160739" indent="-160739" algn="l" defTabSz="514360">
              <a:buFont typeface="Arial" panose="020B0604020202020204" pitchFamily="34" charset="0"/>
              <a:buChar char="•"/>
              <a:defRPr/>
            </a:pPr>
            <a:r>
              <a:rPr lang="en-GB" sz="2800">
                <a:solidFill>
                  <a:prstClr val="black"/>
                </a:solidFill>
                <a:latin typeface="Arial" panose="020B0604020202020204" pitchFamily="34" charset="0"/>
                <a:cs typeface="Arial" panose="020B0604020202020204" pitchFamily="34" charset="0"/>
              </a:rPr>
              <a:t>Work closely with organisations in their region to develop relationships and raise awareness of DBS as a safeguarding organisation</a:t>
            </a:r>
          </a:p>
          <a:p>
            <a:pPr algn="l" defTabSz="514360">
              <a:defRPr/>
            </a:pPr>
            <a:endParaRPr lang="en-GB" sz="2800">
              <a:solidFill>
                <a:prstClr val="black"/>
              </a:solidFill>
              <a:latin typeface="Arial" panose="020B0604020202020204" pitchFamily="34" charset="0"/>
              <a:cs typeface="Arial" panose="020B0604020202020204" pitchFamily="34" charset="0"/>
            </a:endParaRPr>
          </a:p>
          <a:p>
            <a:pPr marL="160739" indent="-160739" algn="l" defTabSz="514360">
              <a:buFont typeface="Arial" panose="020B0604020202020204" pitchFamily="34" charset="0"/>
              <a:buChar char="•"/>
              <a:defRPr/>
            </a:pPr>
            <a:r>
              <a:rPr lang="en-GB" sz="2800">
                <a:solidFill>
                  <a:prstClr val="black"/>
                </a:solidFill>
                <a:latin typeface="Arial" panose="020B0604020202020204" pitchFamily="34" charset="0"/>
                <a:cs typeface="Arial" panose="020B0604020202020204" pitchFamily="34" charset="0"/>
              </a:rPr>
              <a:t>Listen to needs, discussing any issues or barriers local organisations may have come across</a:t>
            </a:r>
          </a:p>
          <a:p>
            <a:pPr algn="l" defTabSz="514360">
              <a:defRPr/>
            </a:pPr>
            <a:endParaRPr lang="en-GB" sz="2800">
              <a:solidFill>
                <a:prstClr val="black"/>
              </a:solidFill>
              <a:latin typeface="Arial" panose="020B0604020202020204" pitchFamily="34" charset="0"/>
              <a:cs typeface="Arial" panose="020B0604020202020204" pitchFamily="34" charset="0"/>
            </a:endParaRPr>
          </a:p>
          <a:p>
            <a:pPr marL="160739" indent="-160739" algn="l" defTabSz="514360">
              <a:buFont typeface="Arial" panose="020B0604020202020204" pitchFamily="34" charset="0"/>
              <a:buChar char="•"/>
              <a:defRPr/>
            </a:pPr>
            <a:r>
              <a:rPr lang="en-GB" sz="2800">
                <a:solidFill>
                  <a:prstClr val="black"/>
                </a:solidFill>
                <a:latin typeface="Arial" panose="020B0604020202020204" pitchFamily="34" charset="0"/>
                <a:cs typeface="Arial" panose="020B0604020202020204" pitchFamily="34" charset="0"/>
              </a:rPr>
              <a:t>Developing and delivering sessions that may support organisations in safeguarding and safer recruitment</a:t>
            </a:r>
          </a:p>
          <a:p>
            <a:pPr defTabSz="685813">
              <a:defRPr/>
            </a:pPr>
            <a:endParaRPr lang="en-GB" sz="2399">
              <a:solidFill>
                <a:prstClr val="black"/>
              </a:solidFill>
              <a:latin typeface="Arial" panose="020B0604020202020204" pitchFamily="34" charset="0"/>
              <a:cs typeface="Arial" panose="020B0604020202020204" pitchFamily="34" charset="0"/>
            </a:endParaRPr>
          </a:p>
          <a:p>
            <a:pPr defTabSz="685813">
              <a:defRPr/>
            </a:pPr>
            <a:endParaRPr lang="en-GB" sz="2399" b="1">
              <a:solidFill>
                <a:srgbClr val="7030A0"/>
              </a:solidFill>
              <a:latin typeface="Arial" panose="020B0604020202020204" pitchFamily="34" charset="0"/>
              <a:cs typeface="Arial" panose="020B0604020202020204" pitchFamily="34" charset="0"/>
            </a:endParaRPr>
          </a:p>
        </p:txBody>
      </p:sp>
      <p:sp>
        <p:nvSpPr>
          <p:cNvPr id="11" name="Line">
            <a:extLst>
              <a:ext uri="{FF2B5EF4-FFF2-40B4-BE49-F238E27FC236}">
                <a16:creationId xmlns:a16="http://schemas.microsoft.com/office/drawing/2014/main" id="{145D316A-2D6A-4218-BD42-158100197633}"/>
              </a:ext>
            </a:extLst>
          </p:cNvPr>
          <p:cNvSpPr/>
          <p:nvPr/>
        </p:nvSpPr>
        <p:spPr>
          <a:xfrm>
            <a:off x="190831" y="8542215"/>
            <a:ext cx="16903369" cy="0"/>
          </a:xfrm>
          <a:prstGeom prst="line">
            <a:avLst/>
          </a:prstGeom>
          <a:ln w="25400">
            <a:solidFill>
              <a:srgbClr val="8F23B3"/>
            </a:solidFill>
          </a:ln>
        </p:spPr>
        <p:txBody>
          <a:bodyPr lIns="45719" rIns="45719"/>
          <a:lstStyle/>
          <a:p>
            <a:endParaRPr sz="3702"/>
          </a:p>
        </p:txBody>
      </p:sp>
      <p:pic>
        <p:nvPicPr>
          <p:cNvPr id="13" name="Disclosure &amp; Barring Service_2592_AW (RGB).png" descr="Disclosure &amp; Barring Service_2592_AW (RGB).png">
            <a:extLst>
              <a:ext uri="{FF2B5EF4-FFF2-40B4-BE49-F238E27FC236}">
                <a16:creationId xmlns:a16="http://schemas.microsoft.com/office/drawing/2014/main" id="{7900B095-392E-4B38-B9D6-394FCF3AB612}"/>
              </a:ext>
            </a:extLst>
          </p:cNvPr>
          <p:cNvPicPr>
            <a:picLocks noChangeAspect="1"/>
          </p:cNvPicPr>
          <p:nvPr/>
        </p:nvPicPr>
        <p:blipFill>
          <a:blip r:embed="rId3"/>
          <a:srcRect/>
          <a:stretch>
            <a:fillRect/>
          </a:stretch>
        </p:blipFill>
        <p:spPr>
          <a:xfrm>
            <a:off x="396796" y="8672695"/>
            <a:ext cx="1187438" cy="638335"/>
          </a:xfrm>
          <a:prstGeom prst="rect">
            <a:avLst/>
          </a:prstGeom>
          <a:ln w="12700">
            <a:miter lim="400000"/>
          </a:ln>
        </p:spPr>
      </p:pic>
      <p:sp>
        <p:nvSpPr>
          <p:cNvPr id="14" name="Making Recruitment Safer">
            <a:extLst>
              <a:ext uri="{FF2B5EF4-FFF2-40B4-BE49-F238E27FC236}">
                <a16:creationId xmlns:a16="http://schemas.microsoft.com/office/drawing/2014/main" id="{07FEFD6B-E544-4631-9553-15BD50C01413}"/>
              </a:ext>
            </a:extLst>
          </p:cNvPr>
          <p:cNvSpPr txBox="1"/>
          <p:nvPr/>
        </p:nvSpPr>
        <p:spPr>
          <a:xfrm>
            <a:off x="2982085" y="8978712"/>
            <a:ext cx="3565080" cy="3179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defRPr sz="1400" i="1">
                <a:latin typeface="Arial"/>
                <a:ea typeface="Arial"/>
                <a:cs typeface="Arial"/>
                <a:sym typeface="Arial"/>
              </a:defRPr>
            </a:lvl1pPr>
          </a:lstStyle>
          <a:p>
            <a:pPr defTabSz="584184"/>
            <a:r>
              <a:rPr sz="1399"/>
              <a:t>Making Recruitment</a:t>
            </a:r>
            <a:r>
              <a:rPr lang="en-GB" sz="1399"/>
              <a:t> and Employment</a:t>
            </a:r>
            <a:r>
              <a:rPr sz="1399"/>
              <a:t> Safer</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1096687" y="1904708"/>
            <a:ext cx="9380250" cy="496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171441" indent="-167871" algn="l" defTabSz="1300460" hangingPunct="1">
              <a:spcBef>
                <a:spcPts val="449"/>
              </a:spcBef>
              <a:tabLst>
                <a:tab pos="171441" algn="l"/>
                <a:tab pos="507181" algn="l"/>
                <a:tab pos="844111" algn="l"/>
                <a:tab pos="1181039" algn="l"/>
                <a:tab pos="1517970" algn="l"/>
                <a:tab pos="1854899" algn="l"/>
                <a:tab pos="2191829" algn="l"/>
                <a:tab pos="2528758" algn="l"/>
                <a:tab pos="2865689" algn="l"/>
                <a:tab pos="3202617" algn="l"/>
                <a:tab pos="3539547" algn="l"/>
                <a:tab pos="3876476" algn="l"/>
                <a:tab pos="4213407" algn="l"/>
                <a:tab pos="4550336" algn="l"/>
                <a:tab pos="4887265" algn="l"/>
                <a:tab pos="5224196" algn="l"/>
                <a:tab pos="5561125" algn="l"/>
                <a:tab pos="5898054" algn="l"/>
                <a:tab pos="6234985" algn="l"/>
                <a:tab pos="6571914" algn="l"/>
                <a:tab pos="6908843" algn="l"/>
              </a:tabLst>
            </a:pPr>
            <a:endParaRPr lang="en-GB" altLang="en-US" sz="2560" kern="1200">
              <a:latin typeface="Arial" panose="020B0604020202020204" pitchFamily="34" charset="0"/>
              <a:cs typeface="Arial" panose="020B0604020202020204" pitchFamily="34" charset="0"/>
            </a:endParaRPr>
          </a:p>
        </p:txBody>
      </p:sp>
      <p:sp>
        <p:nvSpPr>
          <p:cNvPr id="103" name="Heading Here"/>
          <p:cNvSpPr txBox="1">
            <a:spLocks noGrp="1"/>
          </p:cNvSpPr>
          <p:nvPr>
            <p:ph type="title"/>
          </p:nvPr>
        </p:nvSpPr>
        <p:spPr>
          <a:xfrm>
            <a:off x="1096687" y="416813"/>
            <a:ext cx="14798333" cy="854076"/>
          </a:xfrm>
          <a:prstGeom prst="rect">
            <a:avLst/>
          </a:prstGeom>
        </p:spPr>
        <p:txBody>
          <a:bodyPr>
            <a:noAutofit/>
          </a:bodyPr>
          <a:lstStyle>
            <a:lvl1pPr algn="l" defTabSz="577850">
              <a:defRPr sz="4000" b="1">
                <a:solidFill>
                  <a:srgbClr val="9C9A2F"/>
                </a:solidFill>
                <a:latin typeface="Arial"/>
                <a:ea typeface="Arial"/>
                <a:cs typeface="Arial"/>
                <a:sym typeface="Arial"/>
              </a:defRPr>
            </a:lvl1pPr>
          </a:lstStyle>
          <a:p>
            <a:r>
              <a:rPr sz="4551">
                <a:solidFill>
                  <a:srgbClr val="8F23B3"/>
                </a:solidFill>
              </a:rPr>
              <a:t>H</a:t>
            </a:r>
            <a:r>
              <a:rPr lang="en-GB" sz="4551">
                <a:solidFill>
                  <a:srgbClr val="8F23B3"/>
                </a:solidFill>
              </a:rPr>
              <a:t>ow to contact us – Regional Outreach Advisers</a:t>
            </a:r>
            <a:endParaRPr sz="4551">
              <a:solidFill>
                <a:srgbClr val="8F23B3"/>
              </a:solidFill>
            </a:endParaRPr>
          </a:p>
        </p:txBody>
      </p:sp>
      <p:sp>
        <p:nvSpPr>
          <p:cNvPr id="7" name="Sub-heading Here…">
            <a:extLst>
              <a:ext uri="{FF2B5EF4-FFF2-40B4-BE49-F238E27FC236}">
                <a16:creationId xmlns:a16="http://schemas.microsoft.com/office/drawing/2014/main" id="{A0BDBFAD-C3E9-4505-962E-7F0E008D82D5}"/>
              </a:ext>
            </a:extLst>
          </p:cNvPr>
          <p:cNvSpPr txBox="1"/>
          <p:nvPr/>
        </p:nvSpPr>
        <p:spPr>
          <a:xfrm>
            <a:off x="11152870" y="2178551"/>
            <a:ext cx="5090706" cy="63541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4187" tIns="54187" rIns="54187" bIns="54187">
            <a:normAutofit/>
          </a:bodyPr>
          <a:lstStyle/>
          <a:p>
            <a:pPr marL="25398" indent="-25398" algn="l" defTabSz="1300460" hangingPunct="1">
              <a:defRPr sz="2000" b="1">
                <a:solidFill>
                  <a:srgbClr val="9C9A00"/>
                </a:solidFill>
                <a:latin typeface="Arial"/>
                <a:ea typeface="Arial"/>
                <a:cs typeface="Arial"/>
                <a:sym typeface="Arial"/>
              </a:defRPr>
            </a:pPr>
            <a:endParaRPr sz="2276" b="1" kern="1200">
              <a:solidFill>
                <a:srgbClr val="9C9A00"/>
              </a:solidFill>
              <a:latin typeface="Arial" panose="020B0604020202020204" pitchFamily="34" charset="0"/>
              <a:cs typeface="Arial" panose="020B0604020202020204" pitchFamily="34" charset="0"/>
              <a:sym typeface="Arial"/>
            </a:endParaRPr>
          </a:p>
        </p:txBody>
      </p:sp>
      <p:sp>
        <p:nvSpPr>
          <p:cNvPr id="8" name="Line">
            <a:extLst>
              <a:ext uri="{FF2B5EF4-FFF2-40B4-BE49-F238E27FC236}">
                <a16:creationId xmlns:a16="http://schemas.microsoft.com/office/drawing/2014/main" id="{FE95CAF8-2B9F-4DB4-BB5B-A8189E5CD570}"/>
              </a:ext>
            </a:extLst>
          </p:cNvPr>
          <p:cNvSpPr/>
          <p:nvPr/>
        </p:nvSpPr>
        <p:spPr>
          <a:xfrm flipH="1" flipV="1">
            <a:off x="9072725" y="2178551"/>
            <a:ext cx="24506" cy="6354121"/>
          </a:xfrm>
          <a:prstGeom prst="line">
            <a:avLst/>
          </a:prstGeom>
          <a:ln w="12700">
            <a:solidFill>
              <a:srgbClr val="000000"/>
            </a:solidFill>
            <a:prstDash val="dash"/>
          </a:ln>
        </p:spPr>
        <p:txBody>
          <a:bodyPr lIns="48767" rIns="48767"/>
          <a:lstStyle/>
          <a:p>
            <a:pPr algn="l" defTabSz="1300460" hangingPunct="1"/>
            <a:endParaRPr sz="1921" kern="1200">
              <a:latin typeface="Helvetica Neue"/>
            </a:endParaRPr>
          </a:p>
        </p:txBody>
      </p:sp>
      <p:pic>
        <p:nvPicPr>
          <p:cNvPr id="9" name="Disclosure &amp; Barring Service_2592_AW (RGB).png" descr="Disclosure &amp; Barring Service_2592_AW (RGB).png">
            <a:extLst>
              <a:ext uri="{FF2B5EF4-FFF2-40B4-BE49-F238E27FC236}">
                <a16:creationId xmlns:a16="http://schemas.microsoft.com/office/drawing/2014/main" id="{CC04AAD0-4A72-4395-9EE0-6AF78D8D10D3}"/>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10" name="Making Recruitment Safer">
            <a:extLst>
              <a:ext uri="{FF2B5EF4-FFF2-40B4-BE49-F238E27FC236}">
                <a16:creationId xmlns:a16="http://schemas.microsoft.com/office/drawing/2014/main" id="{213819BB-B83C-49F6-A3A9-6670245AA7B4}"/>
              </a:ext>
            </a:extLst>
          </p:cNvPr>
          <p:cNvSpPr txBox="1"/>
          <p:nvPr/>
        </p:nvSpPr>
        <p:spPr>
          <a:xfrm>
            <a:off x="14599162" y="9080617"/>
            <a:ext cx="1644413" cy="3396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11" name="Straight Connector 10">
            <a:extLst>
              <a:ext uri="{FF2B5EF4-FFF2-40B4-BE49-F238E27FC236}">
                <a16:creationId xmlns:a16="http://schemas.microsoft.com/office/drawing/2014/main" id="{F2891A57-9D0A-4740-B207-F042F956E9DE}"/>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C61295D-8B0E-459A-8D0F-6416292EB745}"/>
              </a:ext>
            </a:extLst>
          </p:cNvPr>
          <p:cNvSpPr txBox="1"/>
          <p:nvPr/>
        </p:nvSpPr>
        <p:spPr>
          <a:xfrm>
            <a:off x="915233" y="1686354"/>
            <a:ext cx="8561680" cy="75774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defTabSz="1300460" hangingPunct="1"/>
            <a:r>
              <a:rPr lang="en-GB" sz="2560" kern="1200">
                <a:latin typeface="Arial" panose="020B0604020202020204" pitchFamily="34" charset="0"/>
                <a:cs typeface="Arial" panose="020B0604020202020204" pitchFamily="34" charset="0"/>
              </a:rPr>
              <a:t>North West:	Jordan Hayden</a:t>
            </a:r>
          </a:p>
          <a:p>
            <a:pPr algn="l" defTabSz="1300460" hangingPunct="1"/>
            <a:r>
              <a:rPr lang="en-GB" sz="2560" kern="1200">
                <a:latin typeface="Arial" panose="020B0604020202020204" pitchFamily="34" charset="0"/>
                <a:cs typeface="Arial" panose="020B0604020202020204" pitchFamily="34" charset="0"/>
              </a:rPr>
              <a:t>		</a:t>
            </a:r>
            <a:r>
              <a:rPr lang="en-GB" sz="2560" kern="1200">
                <a:latin typeface="Arial" panose="020B0604020202020204" pitchFamily="34" charset="0"/>
                <a:cs typeface="Arial" panose="020B0604020202020204" pitchFamily="34" charset="0"/>
                <a:hlinkClick r:id="rId4"/>
              </a:rPr>
              <a:t>Jordan.Hayden@dbs.gov.uk</a:t>
            </a:r>
            <a:r>
              <a:rPr lang="en-GB" sz="2560" kern="1200">
                <a:latin typeface="Arial" panose="020B0604020202020204" pitchFamily="34" charset="0"/>
                <a:cs typeface="Arial" panose="020B0604020202020204" pitchFamily="34" charset="0"/>
              </a:rPr>
              <a:t> </a:t>
            </a: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North East:	Julia Mitchinson</a:t>
            </a:r>
          </a:p>
          <a:p>
            <a:pPr algn="l" defTabSz="1300460" hangingPunct="1"/>
            <a:r>
              <a:rPr lang="en-GB" sz="2560" kern="1200">
                <a:latin typeface="Arial" panose="020B0604020202020204" pitchFamily="34" charset="0"/>
                <a:cs typeface="Arial" panose="020B0604020202020204" pitchFamily="34" charset="0"/>
              </a:rPr>
              <a:t>		</a:t>
            </a:r>
            <a:r>
              <a:rPr lang="en-GB" altLang="en-US" sz="2560" u="sng" kern="1200">
                <a:latin typeface="Arial" panose="020B0604020202020204" pitchFamily="34" charset="0"/>
                <a:cs typeface="Arial" panose="020B0604020202020204" pitchFamily="34" charset="0"/>
                <a:hlinkClick r:id="rId5"/>
              </a:rPr>
              <a:t>Julia.Mitchinson@dbs.gov.uk</a:t>
            </a:r>
            <a:endParaRPr lang="en-GB" altLang="en-US" sz="2560" u="sng" kern="1200">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Yorkshire &amp; 	Rebecca Bool </a:t>
            </a:r>
          </a:p>
          <a:p>
            <a:pPr algn="l" defTabSz="1300460" hangingPunct="1"/>
            <a:r>
              <a:rPr lang="en-GB" sz="2560" kern="1200">
                <a:latin typeface="Arial" panose="020B0604020202020204" pitchFamily="34" charset="0"/>
                <a:cs typeface="Arial" panose="020B0604020202020204" pitchFamily="34" charset="0"/>
              </a:rPr>
              <a:t>The Humber:  	</a:t>
            </a:r>
            <a:r>
              <a:rPr lang="en-GB" sz="2560" kern="1200">
                <a:latin typeface="Arial" panose="020B0604020202020204" pitchFamily="34" charset="0"/>
                <a:cs typeface="Arial" panose="020B0604020202020204" pitchFamily="34" charset="0"/>
                <a:hlinkClick r:id="rId6"/>
              </a:rPr>
              <a:t>Rebecca.Bool@dbs.gov.uk</a:t>
            </a:r>
            <a:r>
              <a:rPr lang="en-GB" sz="2560" kern="1200">
                <a:latin typeface="Arial" panose="020B0604020202020204" pitchFamily="34" charset="0"/>
                <a:cs typeface="Arial" panose="020B0604020202020204" pitchFamily="34" charset="0"/>
              </a:rPr>
              <a:t>	</a:t>
            </a:r>
          </a:p>
          <a:p>
            <a:pPr algn="l" defTabSz="1300460" hangingPunct="1"/>
            <a:r>
              <a:rPr lang="en-GB" sz="2560" kern="1200">
                <a:latin typeface="Arial" panose="020B0604020202020204" pitchFamily="34" charset="0"/>
                <a:cs typeface="Arial" panose="020B0604020202020204" pitchFamily="34" charset="0"/>
              </a:rPr>
              <a:t>		</a:t>
            </a:r>
          </a:p>
          <a:p>
            <a:pPr algn="l" defTabSz="1300460" hangingPunct="1"/>
            <a:r>
              <a:rPr lang="en-GB" sz="2560" kern="1200">
                <a:latin typeface="Arial" panose="020B0604020202020204" pitchFamily="34" charset="0"/>
                <a:cs typeface="Arial" panose="020B0604020202020204" pitchFamily="34" charset="0"/>
              </a:rPr>
              <a:t>East Midlands: 	Lizzie Whittington</a:t>
            </a:r>
          </a:p>
          <a:p>
            <a:pPr algn="l" defTabSz="1300460" hangingPunct="1"/>
            <a:r>
              <a:rPr lang="en-GB" sz="2560" kern="1200">
                <a:latin typeface="Arial" panose="020B0604020202020204" pitchFamily="34" charset="0"/>
                <a:cs typeface="Arial" panose="020B0604020202020204" pitchFamily="34" charset="0"/>
              </a:rPr>
              <a:t>		</a:t>
            </a:r>
            <a:r>
              <a:rPr lang="en-GB" sz="2560" kern="1200">
                <a:latin typeface="Arial" panose="020B0604020202020204" pitchFamily="34" charset="0"/>
                <a:cs typeface="Arial" panose="020B0604020202020204" pitchFamily="34" charset="0"/>
                <a:hlinkClick r:id="rId7"/>
              </a:rPr>
              <a:t>Elizabeth.Whittington@dbs.gov.uk</a:t>
            </a:r>
            <a:endParaRPr lang="en-GB" sz="2560" kern="1200">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West Midlands: 	</a:t>
            </a:r>
            <a:r>
              <a:rPr lang="en-GB" altLang="en-US" sz="2560" u="sng" kern="1200">
                <a:latin typeface="Arial" panose="020B0604020202020204" pitchFamily="34" charset="0"/>
                <a:cs typeface="Arial" panose="020B0604020202020204" pitchFamily="34" charset="0"/>
                <a:hlinkClick r:id="rId8"/>
              </a:rPr>
              <a:t>DBSregionaloutreach@dbs.gov.uk</a:t>
            </a:r>
            <a:endParaRPr lang="en-GB" altLang="en-US" sz="2560" u="sng"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 </a:t>
            </a:r>
          </a:p>
          <a:p>
            <a:pPr algn="l" defTabSz="1300460" hangingPunct="1"/>
            <a:r>
              <a:rPr lang="en-GB" sz="2560" kern="1200">
                <a:latin typeface="Arial" panose="020B0604020202020204" pitchFamily="34" charset="0"/>
                <a:cs typeface="Arial" panose="020B0604020202020204" pitchFamily="34" charset="0"/>
              </a:rPr>
              <a:t>National:		Laura Gaskell					</a:t>
            </a:r>
            <a:r>
              <a:rPr lang="en-GB" sz="2560" u="sng" kern="1200">
                <a:solidFill>
                  <a:srgbClr val="00A2FF"/>
                </a:solidFill>
                <a:latin typeface="Arial" panose="020B0604020202020204" pitchFamily="34" charset="0"/>
                <a:cs typeface="Arial" panose="020B0604020202020204" pitchFamily="34" charset="0"/>
                <a:hlinkClick r:id="rId9"/>
              </a:rPr>
              <a:t>Laura.Gaskell@dbs.gov.uk </a:t>
            </a:r>
            <a:endParaRPr lang="en-GB" sz="2560" u="sng" kern="1200">
              <a:solidFill>
                <a:srgbClr val="00A2FF"/>
              </a:solidFill>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5C3CEE8-45C9-433B-A3A1-6158696BA580}"/>
              </a:ext>
            </a:extLst>
          </p:cNvPr>
          <p:cNvSpPr txBox="1"/>
          <p:nvPr/>
        </p:nvSpPr>
        <p:spPr>
          <a:xfrm>
            <a:off x="9187523" y="1632666"/>
            <a:ext cx="7851045" cy="63955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defTabSz="1300460" hangingPunct="1"/>
            <a:r>
              <a:rPr lang="en-GB" sz="2560" kern="1200">
                <a:latin typeface="Arial" panose="020B0604020202020204" pitchFamily="34" charset="0"/>
                <a:cs typeface="Arial" panose="020B0604020202020204" pitchFamily="34" charset="0"/>
              </a:rPr>
              <a:t>East of England:	</a:t>
            </a:r>
            <a:r>
              <a:rPr lang="en-GB" altLang="en-US" sz="2560" u="sng" kern="1200">
                <a:latin typeface="Arial" panose="020B0604020202020204" pitchFamily="34" charset="0"/>
                <a:cs typeface="Arial" panose="020B0604020202020204" pitchFamily="34" charset="0"/>
                <a:hlinkClick r:id="rId8"/>
              </a:rPr>
              <a:t>DBSregionaloutreach@dbs.gov.uk</a:t>
            </a:r>
            <a:endParaRPr lang="en-GB" altLang="en-US" sz="2560" u="sng" kern="1200">
              <a:latin typeface="Arial" panose="020B0604020202020204" pitchFamily="34" charset="0"/>
              <a:cs typeface="Arial" panose="020B0604020202020204" pitchFamily="34" charset="0"/>
            </a:endParaRPr>
          </a:p>
          <a:p>
            <a:pPr algn="l" defTabSz="1300460" hangingPunct="1"/>
            <a:r>
              <a:rPr lang="en-GB" altLang="en-US" sz="2560" u="sng" kern="1200">
                <a:latin typeface="Arial" panose="020B0604020202020204" pitchFamily="34" charset="0"/>
                <a:cs typeface="Arial" panose="020B0604020202020204" pitchFamily="34" charset="0"/>
              </a:rPr>
              <a:t> </a:t>
            </a:r>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Greater London:	Kiranpreet Rehal </a:t>
            </a:r>
          </a:p>
          <a:p>
            <a:pPr algn="l" defTabSz="1300460" hangingPunct="1"/>
            <a:r>
              <a:rPr lang="en-GB" sz="2560" kern="1200">
                <a:latin typeface="Arial" panose="020B0604020202020204" pitchFamily="34" charset="0"/>
                <a:cs typeface="Arial" panose="020B0604020202020204" pitchFamily="34" charset="0"/>
              </a:rPr>
              <a:t>		</a:t>
            </a:r>
            <a:r>
              <a:rPr lang="en-GB" sz="2560" kern="1200">
                <a:latin typeface="Arial" panose="020B0604020202020204" pitchFamily="34" charset="0"/>
                <a:cs typeface="Arial" panose="020B0604020202020204" pitchFamily="34" charset="0"/>
                <a:hlinkClick r:id="rId10"/>
              </a:rPr>
              <a:t>Kiranpreet.Rehal@dbs.gov.uk</a:t>
            </a:r>
            <a:endParaRPr lang="en-GB" sz="2560" kern="1200">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South East: 	</a:t>
            </a:r>
            <a:r>
              <a:rPr lang="en-GB" altLang="en-US" sz="2560" u="sng" kern="1200">
                <a:latin typeface="Arial" panose="020B0604020202020204" pitchFamily="34" charset="0"/>
                <a:cs typeface="Arial" panose="020B0604020202020204" pitchFamily="34" charset="0"/>
                <a:hlinkClick r:id="rId8"/>
              </a:rPr>
              <a:t>DBSregionaloutreach@dbs.gov.uk</a:t>
            </a:r>
            <a:r>
              <a:rPr lang="en-GB" altLang="en-US" sz="2560" u="sng" kern="1200">
                <a:latin typeface="Arial" panose="020B0604020202020204" pitchFamily="34" charset="0"/>
                <a:cs typeface="Arial" panose="020B0604020202020204" pitchFamily="34" charset="0"/>
              </a:rPr>
              <a:t> </a:t>
            </a: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South West: 	Mel Berry</a:t>
            </a:r>
          </a:p>
          <a:p>
            <a:pPr algn="l" defTabSz="1300460" hangingPunct="1"/>
            <a:r>
              <a:rPr lang="en-GB" sz="2560" kern="1200">
                <a:latin typeface="Arial" panose="020B0604020202020204" pitchFamily="34" charset="0"/>
                <a:cs typeface="Arial" panose="020B0604020202020204" pitchFamily="34" charset="0"/>
              </a:rPr>
              <a:t>		</a:t>
            </a:r>
            <a:r>
              <a:rPr lang="en-GB" sz="2560" kern="1200">
                <a:latin typeface="Arial" panose="020B0604020202020204" pitchFamily="34" charset="0"/>
                <a:cs typeface="Arial" panose="020B0604020202020204" pitchFamily="34" charset="0"/>
                <a:hlinkClick r:id="rId11"/>
              </a:rPr>
              <a:t>Mel.Berry2@dbs.gov.uk</a:t>
            </a:r>
            <a:r>
              <a:rPr lang="en-GB" sz="2560" kern="1200">
                <a:latin typeface="Arial" panose="020B0604020202020204" pitchFamily="34" charset="0"/>
                <a:cs typeface="Arial" panose="020B0604020202020204" pitchFamily="34" charset="0"/>
              </a:rPr>
              <a:t> </a:t>
            </a:r>
          </a:p>
          <a:p>
            <a:pPr algn="l" defTabSz="1300460" hangingPunct="1"/>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Wales:		</a:t>
            </a:r>
            <a:r>
              <a:rPr lang="en-GB" altLang="en-US" sz="2560" u="sng" kern="1200">
                <a:latin typeface="Arial" panose="020B0604020202020204" pitchFamily="34" charset="0"/>
                <a:cs typeface="Arial" panose="020B0604020202020204" pitchFamily="34" charset="0"/>
                <a:hlinkClick r:id="rId8"/>
              </a:rPr>
              <a:t>DBSregionaloutreach@dbs.gov.uk</a:t>
            </a:r>
            <a:endParaRPr lang="en-GB" altLang="en-US" sz="2560" u="sng" kern="1200">
              <a:latin typeface="Arial" panose="020B0604020202020204" pitchFamily="34" charset="0"/>
              <a:cs typeface="Arial" panose="020B0604020202020204" pitchFamily="34" charset="0"/>
            </a:endParaRPr>
          </a:p>
          <a:p>
            <a:pPr algn="l" defTabSz="1300460" hangingPunct="1"/>
            <a:r>
              <a:rPr lang="en-GB" altLang="en-US" sz="2560" u="sng" kern="1200">
                <a:latin typeface="Arial" panose="020B0604020202020204" pitchFamily="34" charset="0"/>
                <a:cs typeface="Arial" panose="020B0604020202020204" pitchFamily="34" charset="0"/>
              </a:rPr>
              <a:t> </a:t>
            </a:r>
            <a:endParaRPr lang="en-GB" sz="2560" kern="1200">
              <a:latin typeface="Arial" panose="020B0604020202020204" pitchFamily="34" charset="0"/>
              <a:cs typeface="Arial" panose="020B0604020202020204" pitchFamily="34" charset="0"/>
            </a:endParaRPr>
          </a:p>
          <a:p>
            <a:pPr algn="l" defTabSz="1300460" hangingPunct="1"/>
            <a:r>
              <a:rPr lang="en-GB" sz="2560" kern="1200">
                <a:latin typeface="Arial" panose="020B0604020202020204" pitchFamily="34" charset="0"/>
                <a:cs typeface="Arial" panose="020B0604020202020204" pitchFamily="34" charset="0"/>
              </a:rPr>
              <a:t>Northern Ireland:	Sean Maskey</a:t>
            </a:r>
          </a:p>
          <a:p>
            <a:pPr algn="l" defTabSz="1300460" hangingPunct="1"/>
            <a:r>
              <a:rPr lang="en-GB" sz="2560" kern="1200">
                <a:latin typeface="Arial" panose="020B0604020202020204" pitchFamily="34" charset="0"/>
                <a:cs typeface="Arial" panose="020B0604020202020204" pitchFamily="34" charset="0"/>
              </a:rPr>
              <a:t>		</a:t>
            </a:r>
            <a:r>
              <a:rPr lang="en-GB" altLang="en-US" sz="2560" u="sng" kern="1200">
                <a:latin typeface="Arial" panose="020B0604020202020204" pitchFamily="34" charset="0"/>
                <a:cs typeface="Arial" panose="020B0604020202020204" pitchFamily="34" charset="0"/>
                <a:hlinkClick r:id="rId12"/>
              </a:rPr>
              <a:t>Sean.Maskey@dbs.gov.uk</a:t>
            </a:r>
            <a:endParaRPr lang="en-GB" altLang="en-US" sz="2560" u="sng" kern="1200">
              <a:latin typeface="Arial" panose="020B0604020202020204" pitchFamily="34" charset="0"/>
              <a:cs typeface="Arial" panose="020B0604020202020204" pitchFamily="34" charset="0"/>
            </a:endParaRPr>
          </a:p>
          <a:p>
            <a:pPr algn="l" defTabSz="1300460" hangingPunct="1"/>
            <a:endParaRPr lang="en-GB" altLang="en-US" sz="2560" u="sng" kern="1200">
              <a:latin typeface="Arial" panose="020B0604020202020204" pitchFamily="34" charset="0"/>
              <a:cs typeface="Arial" panose="020B0604020202020204" pitchFamily="34" charset="0"/>
            </a:endParaRPr>
          </a:p>
          <a:p>
            <a:pPr algn="l" defTabSz="1300460" hangingPunct="1"/>
            <a:endParaRPr lang="en-GB" sz="2560" kern="1200">
              <a:latin typeface="Arial" panose="020B0604020202020204" pitchFamily="34" charset="0"/>
              <a:cs typeface="Arial" panose="020B0604020202020204" pitchFamily="34" charset="0"/>
            </a:endParaRPr>
          </a:p>
        </p:txBody>
      </p:sp>
      <p:sp>
        <p:nvSpPr>
          <p:cNvPr id="2" name="Making Recruitment Safer">
            <a:extLst>
              <a:ext uri="{FF2B5EF4-FFF2-40B4-BE49-F238E27FC236}">
                <a16:creationId xmlns:a16="http://schemas.microsoft.com/office/drawing/2014/main" id="{DD82EC7C-4250-CCBD-694E-54C60090F58A}"/>
              </a:ext>
            </a:extLst>
          </p:cNvPr>
          <p:cNvSpPr txBox="1"/>
          <p:nvPr/>
        </p:nvSpPr>
        <p:spPr>
          <a:xfrm>
            <a:off x="3576917" y="9084798"/>
            <a:ext cx="5093215"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40395608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123" name="Heading Here"/>
          <p:cNvSpPr txBox="1">
            <a:spLocks noGrp="1"/>
          </p:cNvSpPr>
          <p:nvPr>
            <p:ph type="title"/>
          </p:nvPr>
        </p:nvSpPr>
        <p:spPr>
          <a:xfrm>
            <a:off x="1123558" y="510107"/>
            <a:ext cx="11851783" cy="1049307"/>
          </a:xfrm>
          <a:prstGeom prst="rect">
            <a:avLst/>
          </a:prstGeom>
        </p:spPr>
        <p:txBody>
          <a:bodyPr>
            <a:normAutofit/>
          </a:bodyPr>
          <a:lstStyle>
            <a:lvl1pPr algn="l" defTabSz="577850">
              <a:defRPr sz="4000" b="1">
                <a:solidFill>
                  <a:srgbClr val="9C9A2F"/>
                </a:solidFill>
                <a:latin typeface="Arial"/>
                <a:ea typeface="Arial"/>
                <a:cs typeface="Arial"/>
                <a:sym typeface="Arial"/>
              </a:defRPr>
            </a:lvl1pPr>
          </a:lstStyle>
          <a:p>
            <a:r>
              <a:rPr lang="en-GB">
                <a:solidFill>
                  <a:srgbClr val="8F23B3"/>
                </a:solidFill>
              </a:rPr>
              <a:t>Requesting further information</a:t>
            </a:r>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5A57D59-6A46-42C6-8578-18C6C3814812}"/>
              </a:ext>
            </a:extLst>
          </p:cNvPr>
          <p:cNvSpPr txBox="1"/>
          <p:nvPr/>
        </p:nvSpPr>
        <p:spPr>
          <a:xfrm>
            <a:off x="1123558" y="1827031"/>
            <a:ext cx="15441836" cy="7879016"/>
          </a:xfrm>
          <a:prstGeom prst="rect">
            <a:avLst/>
          </a:prstGeom>
          <a:noFill/>
        </p:spPr>
        <p:txBody>
          <a:bodyPr wrap="square" lIns="130048" tIns="65024" rIns="130048" bIns="65024" rtlCol="0" anchor="t">
            <a:spAutoFit/>
          </a:bodyPr>
          <a:lstStyle/>
          <a:p>
            <a:pPr algn="l" defTabSz="1300460" hangingPunct="1"/>
            <a:r>
              <a:rPr lang="en-GB" sz="2560" kern="1200">
                <a:solidFill>
                  <a:prstClr val="black"/>
                </a:solidFill>
                <a:latin typeface="Arial"/>
                <a:ea typeface="Times New Roman" panose="02020603050405020304" pitchFamily="18" charset="0"/>
                <a:cs typeface="Arial"/>
              </a:rPr>
              <a:t>DBS may write to those who have made the referral seeking further information</a:t>
            </a:r>
          </a:p>
          <a:p>
            <a:pPr algn="l" defTabSz="1300460" hangingPunct="1"/>
            <a:endParaRPr lang="en-GB" sz="2560" kern="1200">
              <a:solidFill>
                <a:prstClr val="black"/>
              </a:solidFill>
              <a:latin typeface="Arial"/>
              <a:ea typeface="Times New Roman" panose="02020603050405020304" pitchFamily="18" charset="0"/>
              <a:cs typeface="Arial"/>
            </a:endParaRPr>
          </a:p>
          <a:p>
            <a:pPr algn="l" defTabSz="1300460" hangingPunct="1"/>
            <a:r>
              <a:rPr lang="en-GB" sz="2560" kern="1200">
                <a:solidFill>
                  <a:prstClr val="black"/>
                </a:solidFill>
                <a:latin typeface="Arial"/>
                <a:ea typeface="Times New Roman" panose="02020603050405020304" pitchFamily="18" charset="0"/>
                <a:cs typeface="Arial"/>
              </a:rPr>
              <a:t>DBS may also write to an organisation/professional who </a:t>
            </a:r>
            <a:r>
              <a:rPr lang="en-GB" sz="2560" u="sng" kern="1200">
                <a:solidFill>
                  <a:prstClr val="black"/>
                </a:solidFill>
                <a:latin typeface="Arial"/>
                <a:ea typeface="Times New Roman" panose="02020603050405020304" pitchFamily="18" charset="0"/>
                <a:cs typeface="Arial"/>
              </a:rPr>
              <a:t>did not make</a:t>
            </a:r>
            <a:r>
              <a:rPr lang="en-GB" sz="2560" kern="1200">
                <a:solidFill>
                  <a:prstClr val="black"/>
                </a:solidFill>
                <a:latin typeface="Arial"/>
                <a:ea typeface="Times New Roman" panose="02020603050405020304" pitchFamily="18" charset="0"/>
                <a:cs typeface="Arial"/>
              </a:rPr>
              <a:t> the referral if it appears they may hold further information which could enable DBS to make an informed barring decision</a:t>
            </a:r>
            <a:endParaRPr lang="en-GB" sz="2560" kern="1200">
              <a:solidFill>
                <a:prstClr val="black"/>
              </a:solidFill>
              <a:latin typeface="Arial" panose="020B0604020202020204" pitchFamily="34" charset="0"/>
              <a:ea typeface="Times New Roman" panose="02020603050405020304" pitchFamily="18" charset="0"/>
              <a:cs typeface="Arial"/>
            </a:endParaRPr>
          </a:p>
          <a:p>
            <a:pPr algn="l" defTabSz="1300460" hangingPunct="1"/>
            <a:endParaRPr lang="en-GB" sz="2560" kern="1200">
              <a:solidFill>
                <a:prstClr val="black"/>
              </a:solidFill>
              <a:latin typeface="Arial"/>
              <a:ea typeface="Times New Roman" panose="02020603050405020304" pitchFamily="18" charset="0"/>
              <a:cs typeface="Arial"/>
            </a:endParaRPr>
          </a:p>
          <a:p>
            <a:pPr algn="l" defTabSz="1300460" hangingPunct="1"/>
            <a:r>
              <a:rPr lang="en-GB" sz="2560" kern="1200">
                <a:solidFill>
                  <a:prstClr val="black"/>
                </a:solidFill>
                <a:latin typeface="Arial"/>
                <a:ea typeface="Times New Roman" panose="02020603050405020304" pitchFamily="18" charset="0"/>
                <a:cs typeface="Arial"/>
              </a:rPr>
              <a:t>In the letter that DBS send, DBS will clearly list what information is needed.  Not providing the requested information may affect DBS’ ability to carry out our safeguarding duties, so please let DBS know if;</a:t>
            </a:r>
            <a:endParaRPr lang="en-US" sz="2560" kern="1200">
              <a:solidFill>
                <a:prstClr val="black"/>
              </a:solidFill>
              <a:latin typeface="Arial"/>
              <a:ea typeface="Times New Roman" panose="02020603050405020304" pitchFamily="18" charset="0"/>
              <a:cs typeface="Arial"/>
            </a:endParaRPr>
          </a:p>
          <a:p>
            <a:pPr marL="487672" indent="-487672" algn="l" defTabSz="1300460" hangingPunct="1">
              <a:lnSpc>
                <a:spcPct val="150000"/>
              </a:lnSpc>
              <a:buFont typeface="Symbol,Sans-Serif"/>
              <a:buChar char=""/>
            </a:pPr>
            <a:r>
              <a:rPr lang="en-GB" sz="2560" kern="1200">
                <a:solidFill>
                  <a:prstClr val="black"/>
                </a:solidFill>
                <a:latin typeface="Arial"/>
                <a:ea typeface="Times New Roman" panose="02020603050405020304" pitchFamily="18" charset="0"/>
                <a:cs typeface="Arial"/>
              </a:rPr>
              <a:t>You believe you have a reasonable reason not to disclose information; or </a:t>
            </a:r>
            <a:endParaRPr lang="en-US" sz="2560" kern="120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marL="487672" indent="-487672" algn="l" defTabSz="1300460" hangingPunct="1">
              <a:lnSpc>
                <a:spcPct val="150000"/>
              </a:lnSpc>
              <a:buFont typeface="Symbol,Sans-Serif"/>
              <a:buChar char=""/>
            </a:pPr>
            <a:r>
              <a:rPr lang="en-GB" sz="2560" kern="1200">
                <a:solidFill>
                  <a:prstClr val="black"/>
                </a:solidFill>
                <a:latin typeface="Arial"/>
                <a:ea typeface="Times New Roman" panose="02020603050405020304" pitchFamily="18" charset="0"/>
                <a:cs typeface="Arial"/>
              </a:rPr>
              <a:t>You do not hold any of the information</a:t>
            </a:r>
            <a:endParaRPr lang="en-US" sz="2560" kern="1200">
              <a:solidFill>
                <a:prstClr val="black"/>
              </a:solidFill>
              <a:latin typeface="Arial"/>
              <a:ea typeface="Times New Roman" panose="02020603050405020304" pitchFamily="18" charset="0"/>
              <a:cs typeface="Arial"/>
            </a:endParaRPr>
          </a:p>
          <a:p>
            <a:pPr algn="l" defTabSz="1300460" hangingPunct="1">
              <a:lnSpc>
                <a:spcPct val="150000"/>
              </a:lnSpc>
            </a:pPr>
            <a:endParaRPr lang="en-GB" sz="2560" kern="1200">
              <a:solidFill>
                <a:prstClr val="black"/>
              </a:solidFill>
              <a:latin typeface="Arial" panose="020B0604020202020204" pitchFamily="34" charset="0"/>
              <a:cs typeface="Arial" panose="020B0604020202020204" pitchFamily="34" charset="0"/>
            </a:endParaRPr>
          </a:p>
          <a:p>
            <a:pPr algn="l" defTabSz="1300460" hangingPunct="1">
              <a:lnSpc>
                <a:spcPct val="150000"/>
              </a:lnSpc>
            </a:pPr>
            <a:r>
              <a:rPr lang="en-GB" sz="2560" kern="1200">
                <a:solidFill>
                  <a:prstClr val="black"/>
                </a:solidFill>
                <a:latin typeface="Arial"/>
                <a:cs typeface="Arial"/>
              </a:rPr>
              <a:t>By letting us know this, we are not waiting for your reply unnecessarily. </a:t>
            </a:r>
            <a:endParaRPr lang="en-US" sz="2560" kern="1200">
              <a:solidFill>
                <a:prstClr val="black"/>
              </a:solidFill>
              <a:latin typeface="Arial"/>
              <a:cs typeface="Arial"/>
            </a:endParaRPr>
          </a:p>
          <a:p>
            <a:pPr algn="l" defTabSz="1300460" hangingPunct="1"/>
            <a:endParaRPr lang="en-GB" sz="2560" kern="1200">
              <a:solidFill>
                <a:prstClr val="black"/>
              </a:solidFill>
              <a:latin typeface="Arial"/>
              <a:cs typeface="Arial"/>
            </a:endParaRPr>
          </a:p>
          <a:p>
            <a:pPr algn="l" defTabSz="1300460" hangingPunct="1"/>
            <a:r>
              <a:rPr lang="en-GB" sz="2560" kern="1200">
                <a:solidFill>
                  <a:prstClr val="black"/>
                </a:solidFill>
                <a:latin typeface="Arial"/>
                <a:cs typeface="Arial"/>
              </a:rPr>
              <a:t>Please also let DBS know about appropriate points of contact or pathways that will streamline the IG request and response process – we want to work with you so however we can make it work for both sides is what we want. </a:t>
            </a:r>
            <a:endParaRPr lang="en-GB" sz="2560" kern="1200">
              <a:solidFill>
                <a:prstClr val="black"/>
              </a:solidFill>
              <a:latin typeface="Calibri" panose="020F0502020204030204"/>
            </a:endParaRPr>
          </a:p>
          <a:p>
            <a:pPr algn="l" defTabSz="1300460" hangingPunct="1">
              <a:lnSpc>
                <a:spcPct val="150000"/>
              </a:lnSpc>
            </a:pPr>
            <a:endParaRPr lang="en-GB" sz="2844" kern="1200">
              <a:solidFill>
                <a:prstClr val="black"/>
              </a:solidFill>
              <a:latin typeface="Garamond" panose="02020404030301010803" pitchFamily="18" charset="0"/>
              <a:ea typeface="Times New Roman" panose="02020603050405020304" pitchFamily="18" charset="0"/>
              <a:cs typeface="Times New Roman" panose="02020603050405020304" pitchFamily="18" charset="0"/>
            </a:endParaRPr>
          </a:p>
          <a:p>
            <a:pPr algn="l" defTabSz="1300460" hangingPunct="1"/>
            <a:endParaRPr lang="en-GB" sz="2560" kern="1200">
              <a:solidFill>
                <a:prstClr val="black"/>
              </a:solidFill>
              <a:latin typeface="Calibri" panose="020F0502020204030204"/>
            </a:endParaRPr>
          </a:p>
        </p:txBody>
      </p:sp>
      <p:sp>
        <p:nvSpPr>
          <p:cNvPr id="5" name="Slide Number Placeholder 4">
            <a:extLst>
              <a:ext uri="{FF2B5EF4-FFF2-40B4-BE49-F238E27FC236}">
                <a16:creationId xmlns:a16="http://schemas.microsoft.com/office/drawing/2014/main" id="{68E29C02-62A7-48C3-B16E-50BF3D6B227A}"/>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6</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236162AF-D7CE-8E43-D3EB-3297DB89612F}"/>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6" name="Making Recruitment Safer">
            <a:extLst>
              <a:ext uri="{FF2B5EF4-FFF2-40B4-BE49-F238E27FC236}">
                <a16:creationId xmlns:a16="http://schemas.microsoft.com/office/drawing/2014/main" id="{4C5C1200-348D-A8ED-5F23-5232D7C2153C}"/>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7" name="Straight Connector 6">
            <a:extLst>
              <a:ext uri="{FF2B5EF4-FFF2-40B4-BE49-F238E27FC236}">
                <a16:creationId xmlns:a16="http://schemas.microsoft.com/office/drawing/2014/main" id="{954FADB8-0236-8262-4E2C-80E23D75DD7B}"/>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8" name="Making Recruitment Safer">
            <a:extLst>
              <a:ext uri="{FF2B5EF4-FFF2-40B4-BE49-F238E27FC236}">
                <a16:creationId xmlns:a16="http://schemas.microsoft.com/office/drawing/2014/main" id="{AD896339-4AB3-F2D9-AE76-499419EEF81D}"/>
              </a:ext>
            </a:extLst>
          </p:cNvPr>
          <p:cNvSpPr txBox="1"/>
          <p:nvPr/>
        </p:nvSpPr>
        <p:spPr>
          <a:xfrm>
            <a:off x="3576916" y="9084798"/>
            <a:ext cx="4462680"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108303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799" tIns="50799" rIns="50799" bIns="50799">
            <a:spAutoFit/>
          </a:bodyPr>
          <a:lstStyle/>
          <a:p>
            <a:pPr algn="l" defTabSz="1300460" hangingPunct="1">
              <a:defRPr/>
            </a:pPr>
            <a:endParaRPr lang="en-GB" sz="3701" kern="1200">
              <a:latin typeface="Helvetica Neue"/>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123557" y="3524857"/>
            <a:ext cx="15304240" cy="3807774"/>
          </a:xfrm>
          <a:prstGeom prst="rect">
            <a:avLst/>
          </a:prstGeom>
        </p:spPr>
        <p:txBody>
          <a:bodyPr wrap="square" lIns="130048" tIns="65024" rIns="130048" bIns="65024" anchor="t">
            <a:spAutoFit/>
          </a:bodyPr>
          <a:lstStyle/>
          <a:p>
            <a:pPr algn="l" defTabSz="1300460" hangingPunct="1"/>
            <a:r>
              <a:rPr lang="en-GB" sz="3413" kern="1200">
                <a:latin typeface="Arial"/>
                <a:ea typeface="Segoe UI"/>
                <a:cs typeface="Segoe UI"/>
              </a:rPr>
              <a:t>The DBS requests for information fall under the following legislation: </a:t>
            </a:r>
            <a:r>
              <a:rPr lang="en-US" sz="3413" kern="1200">
                <a:latin typeface="Arial"/>
                <a:ea typeface="Segoe UI"/>
                <a:cs typeface="Segoe UI"/>
              </a:rPr>
              <a:t>​</a:t>
            </a:r>
          </a:p>
          <a:p>
            <a:pPr marL="487672" indent="-487672" algn="l" defTabSz="1300460" hangingPunct="1">
              <a:buFont typeface="Arial"/>
              <a:buChar char="•"/>
            </a:pPr>
            <a:endParaRPr lang="en-GB" sz="3413" kern="1200">
              <a:solidFill>
                <a:srgbClr val="0563C1"/>
              </a:solidFill>
              <a:latin typeface="Arial"/>
              <a:ea typeface="Segoe UI"/>
              <a:cs typeface="Segoe UI"/>
            </a:endParaRPr>
          </a:p>
          <a:p>
            <a:pPr marL="487672" indent="-487672" algn="l" defTabSz="1300460" hangingPunct="1">
              <a:buFont typeface="Arial"/>
              <a:buChar char="•"/>
            </a:pPr>
            <a:r>
              <a:rPr lang="en-GB" sz="3413" kern="1200">
                <a:solidFill>
                  <a:srgbClr val="0563C1"/>
                </a:solidFill>
                <a:latin typeface="Arial"/>
                <a:ea typeface="Segoe UI"/>
                <a:cs typeface="Segoe UI"/>
                <a:hlinkClick r:id="rId3"/>
              </a:rPr>
              <a:t>Section 40 of the Safeguarding Vulnerable Groups Act (SVGA) 2006 </a:t>
            </a:r>
            <a:r>
              <a:rPr lang="en-GB" sz="3413" kern="1200">
                <a:latin typeface="Arial"/>
                <a:ea typeface="Segoe UI"/>
                <a:cs typeface="Segoe UI"/>
                <a:hlinkClick r:id="rId3"/>
              </a:rPr>
              <a:t> </a:t>
            </a:r>
            <a:endParaRPr lang="en-GB" sz="3413" kern="1200">
              <a:latin typeface="Arial" panose="020B0604020202020204" pitchFamily="34" charset="0"/>
              <a:ea typeface="Segoe UI"/>
              <a:cs typeface="Segoe UI"/>
            </a:endParaRPr>
          </a:p>
          <a:p>
            <a:pPr marL="487672" indent="-487672" algn="l" defTabSz="1300460" hangingPunct="1">
              <a:buFont typeface="Arial"/>
              <a:buChar char="•"/>
            </a:pPr>
            <a:endParaRPr lang="en-GB" sz="3413" kern="1200">
              <a:solidFill>
                <a:srgbClr val="0563C1"/>
              </a:solidFill>
              <a:latin typeface="Arial"/>
              <a:ea typeface="Segoe UI"/>
              <a:cs typeface="Segoe UI"/>
            </a:endParaRPr>
          </a:p>
          <a:p>
            <a:pPr marL="487672" indent="-487672" algn="l" defTabSz="1300460" hangingPunct="1">
              <a:buFont typeface="Arial"/>
              <a:buChar char="•"/>
            </a:pPr>
            <a:r>
              <a:rPr lang="en-GB" sz="3413" kern="1200">
                <a:solidFill>
                  <a:srgbClr val="0563C1"/>
                </a:solidFill>
                <a:latin typeface="Arial"/>
                <a:ea typeface="Segoe UI"/>
                <a:cs typeface="Segoe UI"/>
                <a:hlinkClick r:id="rId4"/>
              </a:rPr>
              <a:t>Regulation 7 of the SVGA 2006 (Prescribed Information) Regulations 2008 </a:t>
            </a:r>
            <a:r>
              <a:rPr lang="en-GB" sz="3413" kern="1200">
                <a:latin typeface="Arial"/>
                <a:ea typeface="Segoe UI"/>
                <a:cs typeface="Segoe UI"/>
                <a:hlinkClick r:id="rId4"/>
              </a:rPr>
              <a:t> </a:t>
            </a:r>
            <a:endParaRPr lang="en-GB" sz="3413" kern="1200">
              <a:latin typeface="Arial" panose="020B0604020202020204" pitchFamily="34" charset="0"/>
              <a:ea typeface="Segoe UI"/>
              <a:cs typeface="Segoe UI"/>
            </a:endParaRPr>
          </a:p>
          <a:p>
            <a:pPr marL="487672" indent="-487672" algn="l" defTabSz="1300460" hangingPunct="1">
              <a:buFont typeface="Arial"/>
              <a:buChar char="•"/>
            </a:pPr>
            <a:endParaRPr lang="en-GB" sz="3413" kern="1200">
              <a:solidFill>
                <a:srgbClr val="0563C1"/>
              </a:solidFill>
              <a:latin typeface="Arial"/>
              <a:ea typeface="Segoe UI"/>
              <a:cs typeface="Segoe UI"/>
            </a:endParaRPr>
          </a:p>
          <a:p>
            <a:pPr marL="487672" indent="-487672" algn="l" defTabSz="1300460" hangingPunct="1">
              <a:buFont typeface="Arial"/>
              <a:buChar char="•"/>
            </a:pPr>
            <a:r>
              <a:rPr lang="en-GB" sz="3413" kern="1200">
                <a:solidFill>
                  <a:srgbClr val="0563C1"/>
                </a:solidFill>
                <a:latin typeface="Arial"/>
                <a:ea typeface="Segoe UI"/>
                <a:cs typeface="Segoe UI"/>
                <a:hlinkClick r:id="rId5"/>
              </a:rPr>
              <a:t>Rule 2.3(1) and 12.73 The Family Procedure Rules 2010</a:t>
            </a:r>
            <a:r>
              <a:rPr lang="en-GB" sz="3413" kern="1200">
                <a:latin typeface="Arial"/>
                <a:ea typeface="Segoe UI"/>
                <a:cs typeface="Segoe UI"/>
                <a:hlinkClick r:id="rId5"/>
              </a:rPr>
              <a:t> </a:t>
            </a:r>
            <a:r>
              <a:rPr lang="en-GB" sz="3413" kern="1200">
                <a:latin typeface="Arial"/>
                <a:ea typeface="Segoe UI"/>
                <a:cs typeface="Segoe UI"/>
              </a:rPr>
              <a:t>(viii) </a:t>
            </a:r>
            <a:endParaRPr lang="en-GB" sz="3413" kern="1200">
              <a:latin typeface="Arial" panose="020B0604020202020204" pitchFamily="34" charset="0"/>
              <a:cs typeface="Segoe UI"/>
            </a:endParaRPr>
          </a:p>
        </p:txBody>
      </p:sp>
      <p:sp>
        <p:nvSpPr>
          <p:cNvPr id="5" name="Heading Here">
            <a:extLst>
              <a:ext uri="{FF2B5EF4-FFF2-40B4-BE49-F238E27FC236}">
                <a16:creationId xmlns:a16="http://schemas.microsoft.com/office/drawing/2014/main" id="{9B92985E-1354-C427-7AA9-DF91906D57E0}"/>
              </a:ext>
            </a:extLst>
          </p:cNvPr>
          <p:cNvSpPr txBox="1">
            <a:spLocks/>
          </p:cNvSpPr>
          <p:nvPr/>
        </p:nvSpPr>
        <p:spPr>
          <a:xfrm>
            <a:off x="1123557" y="1034761"/>
            <a:ext cx="15304240" cy="266488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2249" tIns="72249" rIns="72249" bIns="72249" anchor="ctr">
            <a:normAutofit fontScale="97500" lnSpcReduction="10000"/>
          </a:bodyPr>
          <a:lstStyle>
            <a:lvl1pPr marL="0" marR="0" indent="0" algn="l" defTabSz="577850" rtl="0" latinLnBrk="0">
              <a:lnSpc>
                <a:spcPct val="100000"/>
              </a:lnSpc>
              <a:spcBef>
                <a:spcPts val="0"/>
              </a:spcBef>
              <a:spcAft>
                <a:spcPts val="0"/>
              </a:spcAft>
              <a:buClrTx/>
              <a:buSzTx/>
              <a:buFontTx/>
              <a:buNone/>
              <a:tabLst/>
              <a:defRPr sz="4000" b="1" i="0" u="none" strike="noStrike" cap="none" spc="0" baseline="0">
                <a:solidFill>
                  <a:srgbClr val="9C9A2F"/>
                </a:solidFill>
                <a:uFillTx/>
                <a:latin typeface="Arial"/>
                <a:ea typeface="Arial"/>
                <a:cs typeface="Arial"/>
                <a:sym typeface="Arial"/>
              </a:defRPr>
            </a:lvl1pPr>
            <a:lvl2pPr marL="0" marR="0" indent="0"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321473"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642947"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964420"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1285894" algn="ctr" defTabSz="410771" rtl="0" latinLnBrk="0">
              <a:lnSpc>
                <a:spcPct val="100000"/>
              </a:lnSpc>
              <a:spcBef>
                <a:spcPts val="0"/>
              </a:spcBef>
              <a:spcAft>
                <a:spcPts val="0"/>
              </a:spcAft>
              <a:buClrTx/>
              <a:buSzTx/>
              <a:buFontTx/>
              <a:buNone/>
              <a:tabLst/>
              <a:defRPr sz="5625" b="0" i="0" u="none" strike="noStrike" cap="none" spc="0" baseline="0">
                <a:solidFill>
                  <a:srgbClr val="000000"/>
                </a:solidFill>
                <a:uFillTx/>
                <a:latin typeface="Helvetica Neue Medium"/>
                <a:ea typeface="Helvetica Neue Medium"/>
                <a:cs typeface="Helvetica Neue Medium"/>
                <a:sym typeface="Helvetica Neue Medium"/>
              </a:defRPr>
            </a:lvl9pPr>
          </a:lstStyle>
          <a:p>
            <a:pPr defTabSz="821818" hangingPunct="1"/>
            <a:r>
              <a:rPr lang="en-GB" sz="6258">
                <a:solidFill>
                  <a:srgbClr val="8F23B3"/>
                </a:solidFill>
              </a:rPr>
              <a:t>Information Gathering Legislation – Local Authorities </a:t>
            </a:r>
            <a:br>
              <a:rPr lang="en-GB" sz="5689">
                <a:latin typeface="Arial" panose="020B0604020202020204" pitchFamily="34" charset="0"/>
                <a:cs typeface="Arial" panose="020B0604020202020204" pitchFamily="34" charset="0"/>
              </a:rPr>
            </a:br>
            <a:endParaRPr lang="en-GB" sz="5689"/>
          </a:p>
        </p:txBody>
      </p:sp>
      <p:sp>
        <p:nvSpPr>
          <p:cNvPr id="4" name="Slide Number Placeholder 3">
            <a:extLst>
              <a:ext uri="{FF2B5EF4-FFF2-40B4-BE49-F238E27FC236}">
                <a16:creationId xmlns:a16="http://schemas.microsoft.com/office/drawing/2014/main" id="{DE517EB0-7335-4621-A5E1-24B302ECF7A1}"/>
              </a:ext>
            </a:extLst>
          </p:cNvPr>
          <p:cNvSpPr>
            <a:spLocks noGrp="1"/>
          </p:cNvSpPr>
          <p:nvPr>
            <p:ph type="sldNum" sz="quarter" idx="2"/>
          </p:nvPr>
        </p:nvSpPr>
        <p:spPr>
          <a:xfrm>
            <a:off x="12095976" y="13221554"/>
            <a:ext cx="330219" cy="348813"/>
          </a:xfrm>
        </p:spPr>
        <p:txBody>
          <a:bodyPr/>
          <a:lstStyle/>
          <a:p>
            <a:pPr algn="l" defTabSz="1300460" hangingPunct="1"/>
            <a:fld id="{86CB4B4D-7CA3-9044-876B-883B54F8677D}" type="slidenum">
              <a:rPr lang="en-GB" kern="1200"/>
              <a:pPr algn="l" defTabSz="1300460" hangingPunct="1"/>
              <a:t>7</a:t>
            </a:fld>
            <a:endParaRPr lang="en-GB" kern="1200"/>
          </a:p>
        </p:txBody>
      </p:sp>
      <p:pic>
        <p:nvPicPr>
          <p:cNvPr id="3" name="Disclosure &amp; Barring Service_2592_AW (RGB).png" descr="Disclosure &amp; Barring Service_2592_AW (RGB).png">
            <a:extLst>
              <a:ext uri="{FF2B5EF4-FFF2-40B4-BE49-F238E27FC236}">
                <a16:creationId xmlns:a16="http://schemas.microsoft.com/office/drawing/2014/main" id="{B560D645-C4F9-3FDC-7568-8CF70D9BF1BC}"/>
              </a:ext>
            </a:extLst>
          </p:cNvPr>
          <p:cNvPicPr>
            <a:picLocks noChangeAspect="1"/>
          </p:cNvPicPr>
          <p:nvPr/>
        </p:nvPicPr>
        <p:blipFill>
          <a:blip r:embed="rId6"/>
          <a:srcRect/>
          <a:stretch>
            <a:fillRect/>
          </a:stretch>
        </p:blipFill>
        <p:spPr>
          <a:xfrm>
            <a:off x="1123557" y="8955754"/>
            <a:ext cx="1111791" cy="597670"/>
          </a:xfrm>
          <a:prstGeom prst="rect">
            <a:avLst/>
          </a:prstGeom>
          <a:ln w="12700">
            <a:miter lim="400000"/>
          </a:ln>
        </p:spPr>
      </p:pic>
      <p:sp>
        <p:nvSpPr>
          <p:cNvPr id="6" name="Making Recruitment Safer">
            <a:extLst>
              <a:ext uri="{FF2B5EF4-FFF2-40B4-BE49-F238E27FC236}">
                <a16:creationId xmlns:a16="http://schemas.microsoft.com/office/drawing/2014/main" id="{D5304DD0-0AD9-3635-8431-F9AD13BD3125}"/>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7" name="Straight Connector 6">
            <a:extLst>
              <a:ext uri="{FF2B5EF4-FFF2-40B4-BE49-F238E27FC236}">
                <a16:creationId xmlns:a16="http://schemas.microsoft.com/office/drawing/2014/main" id="{0FA5F36F-3B46-CEB3-DCE1-AA601BC4F5B2}"/>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8" name="Making Recruitment Safer">
            <a:extLst>
              <a:ext uri="{FF2B5EF4-FFF2-40B4-BE49-F238E27FC236}">
                <a16:creationId xmlns:a16="http://schemas.microsoft.com/office/drawing/2014/main" id="{44030C0E-859E-DF77-6B81-71B17ABEEE53}"/>
              </a:ext>
            </a:extLst>
          </p:cNvPr>
          <p:cNvSpPr txBox="1"/>
          <p:nvPr/>
        </p:nvSpPr>
        <p:spPr>
          <a:xfrm>
            <a:off x="3576917" y="9056103"/>
            <a:ext cx="5093215"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347195406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9" name="Heading Here">
            <a:extLst>
              <a:ext uri="{FF2B5EF4-FFF2-40B4-BE49-F238E27FC236}">
                <a16:creationId xmlns:a16="http://schemas.microsoft.com/office/drawing/2014/main" id="{A8308CC1-3B47-4F42-AC93-5CD7D91947B2}"/>
              </a:ext>
            </a:extLst>
          </p:cNvPr>
          <p:cNvSpPr txBox="1">
            <a:spLocks/>
          </p:cNvSpPr>
          <p:nvPr/>
        </p:nvSpPr>
        <p:spPr>
          <a:xfrm>
            <a:off x="1109756" y="477173"/>
            <a:ext cx="12841526" cy="1381181"/>
          </a:xfrm>
          <a:prstGeom prst="rect">
            <a:avLst/>
          </a:prstGeom>
        </p:spPr>
        <p:txBody>
          <a:bodyPr vert="horz" lIns="130048" tIns="65024" rIns="130048" bIns="65024" rtlCol="0" anchor="b">
            <a:noAutofit/>
          </a:bodyPr>
          <a:lstStyle>
            <a:lvl1pPr algn="l" defTabSz="577850" rtl="0" eaLnBrk="1" latinLnBrk="0" hangingPunct="1">
              <a:lnSpc>
                <a:spcPct val="90000"/>
              </a:lnSpc>
              <a:spcBef>
                <a:spcPct val="0"/>
              </a:spcBef>
              <a:buNone/>
              <a:defRPr sz="4000" b="1" kern="1200">
                <a:solidFill>
                  <a:srgbClr val="9C9A2F"/>
                </a:solidFill>
                <a:latin typeface="Arial"/>
                <a:ea typeface="Arial"/>
                <a:cs typeface="Arial"/>
                <a:sym typeface="Arial"/>
              </a:defRPr>
            </a:lvl1pPr>
          </a:lstStyle>
          <a:p>
            <a:pPr defTabSz="821818"/>
            <a:r>
              <a:rPr lang="en-GB" sz="5689">
                <a:solidFill>
                  <a:srgbClr val="8F23B3"/>
                </a:solidFill>
                <a:latin typeface="Arial" panose="020B0604020202020204" pitchFamily="34" charset="0"/>
                <a:cs typeface="Arial" panose="020B0604020202020204" pitchFamily="34" charset="0"/>
              </a:rPr>
              <a:t>Duty to give information</a:t>
            </a:r>
            <a:endParaRPr lang="en-GB" sz="5689"/>
          </a:p>
        </p:txBody>
      </p:sp>
      <p:sp>
        <p:nvSpPr>
          <p:cNvPr id="4" name="TextBox 3">
            <a:extLst>
              <a:ext uri="{FF2B5EF4-FFF2-40B4-BE49-F238E27FC236}">
                <a16:creationId xmlns:a16="http://schemas.microsoft.com/office/drawing/2014/main" id="{4AB60E8D-674C-46C9-88A6-336B7A1A5590}"/>
              </a:ext>
            </a:extLst>
          </p:cNvPr>
          <p:cNvSpPr txBox="1"/>
          <p:nvPr/>
        </p:nvSpPr>
        <p:spPr>
          <a:xfrm>
            <a:off x="1109756" y="2075328"/>
            <a:ext cx="14237185" cy="7484228"/>
          </a:xfrm>
          <a:prstGeom prst="rect">
            <a:avLst/>
          </a:prstGeom>
          <a:noFill/>
        </p:spPr>
        <p:txBody>
          <a:bodyPr wrap="square" lIns="130048" tIns="65024" rIns="130048" bIns="65024" rtlCol="0" anchor="t">
            <a:spAutoFit/>
          </a:bodyPr>
          <a:lstStyle/>
          <a:p>
            <a:pPr algn="l" defTabSz="1300460" hangingPunct="1"/>
            <a:r>
              <a:rPr lang="en-GB" sz="3413" kern="1200">
                <a:solidFill>
                  <a:prstClr val="black"/>
                </a:solidFill>
                <a:latin typeface="Arial"/>
                <a:cs typeface="Arial"/>
              </a:rPr>
              <a:t>The duty to provide information on request from DBS applies when DBS is considering whether to include a person in a barred list(s)</a:t>
            </a:r>
          </a:p>
          <a:p>
            <a:pPr algn="l" defTabSz="1300460" hangingPunct="1"/>
            <a:endParaRPr lang="en-GB" sz="3413" kern="1200">
              <a:solidFill>
                <a:prstClr val="black"/>
              </a:solidFill>
              <a:latin typeface="Arial" panose="020B0604020202020204" pitchFamily="34" charset="0"/>
              <a:cs typeface="Arial" panose="020B0604020202020204" pitchFamily="34" charset="0"/>
            </a:endParaRPr>
          </a:p>
          <a:p>
            <a:pPr algn="l" defTabSz="1300460" hangingPunct="1"/>
            <a:r>
              <a:rPr lang="en-GB" sz="3413" kern="1200">
                <a:solidFill>
                  <a:prstClr val="black"/>
                </a:solidFill>
                <a:latin typeface="Arial"/>
                <a:cs typeface="Arial"/>
              </a:rPr>
              <a:t>Because there is a duty to provide information, the prescribed information requested is exempt from the non-disclosure provisions of the GDPR/DPA as the disclosure is required by law</a:t>
            </a:r>
          </a:p>
          <a:p>
            <a:pPr algn="l" defTabSz="1300460" hangingPunct="1"/>
            <a:endParaRPr lang="en-GB" sz="3413" kern="1200">
              <a:solidFill>
                <a:prstClr val="black"/>
              </a:solidFill>
              <a:latin typeface="Arial" panose="020B0604020202020204" pitchFamily="34" charset="0"/>
              <a:cs typeface="Arial" panose="020B0604020202020204" pitchFamily="34" charset="0"/>
            </a:endParaRPr>
          </a:p>
          <a:p>
            <a:pPr algn="l" defTabSz="1300460" hangingPunct="1"/>
            <a:r>
              <a:rPr lang="en-GB" sz="3413" kern="1200">
                <a:solidFill>
                  <a:prstClr val="black"/>
                </a:solidFill>
                <a:latin typeface="Arial"/>
                <a:cs typeface="Arial"/>
              </a:rPr>
              <a:t>Regulated Activity Providers and Personnel Suppliers have a duty to provide sensitive personal information, including details of any child or vulnerable adult who has been harmed or put at risk of harm</a:t>
            </a:r>
          </a:p>
          <a:p>
            <a:pPr algn="l" defTabSz="1300460" hangingPunct="1"/>
            <a:endParaRPr lang="en-GB" sz="3413" kern="1200">
              <a:solidFill>
                <a:prstClr val="black"/>
              </a:solidFill>
              <a:latin typeface="Arial" panose="020B0604020202020204" pitchFamily="34" charset="0"/>
              <a:cs typeface="Arial" panose="020B0604020202020204" pitchFamily="34" charset="0"/>
            </a:endParaRPr>
          </a:p>
          <a:p>
            <a:pPr algn="l" defTabSz="1300460" hangingPunct="1"/>
            <a:r>
              <a:rPr lang="en-GB" sz="3413" kern="1200">
                <a:solidFill>
                  <a:prstClr val="black"/>
                </a:solidFill>
                <a:latin typeface="Calibri" panose="020F0502020204030204"/>
                <a:ea typeface="+mn-lt"/>
                <a:cs typeface="Calibri" panose="020F0502020204030204"/>
                <a:hlinkClick r:id="rId3"/>
              </a:rPr>
              <a:t>Safeguarding Vulnerable Groups Act 2006 (legislation.gov.uk)</a:t>
            </a:r>
            <a:endParaRPr lang="en-GB" sz="2560" kern="1200">
              <a:solidFill>
                <a:prstClr val="black"/>
              </a:solidFill>
              <a:latin typeface="Calibri" panose="020F0502020204030204"/>
            </a:endParaRPr>
          </a:p>
          <a:p>
            <a:pPr algn="l" defTabSz="1300460" hangingPunct="1"/>
            <a:endParaRPr lang="en-GB" sz="3413" kern="1200">
              <a:solidFill>
                <a:prstClr val="black"/>
              </a:solidFill>
              <a:latin typeface="Arial" panose="020B0604020202020204" pitchFamily="34" charset="0"/>
              <a:cs typeface="Arial" panose="020B0604020202020204" pitchFamily="34" charset="0"/>
            </a:endParaRPr>
          </a:p>
          <a:p>
            <a:pPr algn="l" defTabSz="1300460" hangingPunct="1"/>
            <a:endParaRPr lang="en-GB" sz="3413" kern="1200">
              <a:solidFill>
                <a:prstClr val="black"/>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CEB8723-1B11-4677-AB41-DF4792829236}"/>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8</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CE4C246D-71BE-3DB8-3712-96A624B97D69}"/>
              </a:ext>
            </a:extLst>
          </p:cNvPr>
          <p:cNvPicPr>
            <a:picLocks noChangeAspect="1"/>
          </p:cNvPicPr>
          <p:nvPr/>
        </p:nvPicPr>
        <p:blipFill>
          <a:blip r:embed="rId4"/>
          <a:srcRect/>
          <a:stretch>
            <a:fillRect/>
          </a:stretch>
        </p:blipFill>
        <p:spPr>
          <a:xfrm>
            <a:off x="1123557" y="8955754"/>
            <a:ext cx="1111791" cy="597670"/>
          </a:xfrm>
          <a:prstGeom prst="rect">
            <a:avLst/>
          </a:prstGeom>
          <a:ln w="12700">
            <a:miter lim="400000"/>
          </a:ln>
        </p:spPr>
      </p:pic>
      <p:sp>
        <p:nvSpPr>
          <p:cNvPr id="6" name="Making Recruitment Safer">
            <a:extLst>
              <a:ext uri="{FF2B5EF4-FFF2-40B4-BE49-F238E27FC236}">
                <a16:creationId xmlns:a16="http://schemas.microsoft.com/office/drawing/2014/main" id="{17DF4810-C3C4-F645-E265-73F1D6AD8AE4}"/>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7" name="Straight Connector 6">
            <a:extLst>
              <a:ext uri="{FF2B5EF4-FFF2-40B4-BE49-F238E27FC236}">
                <a16:creationId xmlns:a16="http://schemas.microsoft.com/office/drawing/2014/main" id="{1EB2B5F4-5C6B-2BA3-FAF0-57EDB34B36AC}"/>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8" name="Making Recruitment Safer">
            <a:extLst>
              <a:ext uri="{FF2B5EF4-FFF2-40B4-BE49-F238E27FC236}">
                <a16:creationId xmlns:a16="http://schemas.microsoft.com/office/drawing/2014/main" id="{6CE5B94C-1459-3A3D-B200-E0723C01F9F3}"/>
              </a:ext>
            </a:extLst>
          </p:cNvPr>
          <p:cNvSpPr txBox="1"/>
          <p:nvPr/>
        </p:nvSpPr>
        <p:spPr>
          <a:xfrm>
            <a:off x="3576916" y="9084798"/>
            <a:ext cx="4273519"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52514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123" name="Heading Here"/>
          <p:cNvSpPr txBox="1">
            <a:spLocks noGrp="1"/>
          </p:cNvSpPr>
          <p:nvPr>
            <p:ph type="title"/>
          </p:nvPr>
        </p:nvSpPr>
        <p:spPr>
          <a:xfrm>
            <a:off x="1123556" y="583535"/>
            <a:ext cx="12060885" cy="1049307"/>
          </a:xfrm>
          <a:prstGeom prst="rect">
            <a:avLst/>
          </a:prstGeom>
        </p:spPr>
        <p:txBody>
          <a:bodyPr>
            <a:normAutofit/>
          </a:bodyPr>
          <a:lstStyle>
            <a:lvl1pPr algn="l" defTabSz="577850">
              <a:defRPr sz="4000" b="1">
                <a:solidFill>
                  <a:srgbClr val="9C9A2F"/>
                </a:solidFill>
                <a:latin typeface="Arial"/>
                <a:ea typeface="Arial"/>
                <a:cs typeface="Arial"/>
                <a:sym typeface="Arial"/>
              </a:defRPr>
            </a:lvl1pPr>
          </a:lstStyle>
          <a:p>
            <a:r>
              <a:rPr lang="en-GB">
                <a:solidFill>
                  <a:srgbClr val="8F23B3"/>
                </a:solidFill>
                <a:latin typeface="Arial" panose="020B0604020202020204" pitchFamily="34" charset="0"/>
                <a:cs typeface="Arial" panose="020B0604020202020204" pitchFamily="34" charset="0"/>
              </a:rPr>
              <a:t>Prescribed Information</a:t>
            </a:r>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621D075-3BAB-4741-BE04-136B32478CB5}"/>
              </a:ext>
            </a:extLst>
          </p:cNvPr>
          <p:cNvSpPr txBox="1"/>
          <p:nvPr/>
        </p:nvSpPr>
        <p:spPr>
          <a:xfrm>
            <a:off x="1096689" y="2225375"/>
            <a:ext cx="15024334" cy="5908605"/>
          </a:xfrm>
          <a:prstGeom prst="rect">
            <a:avLst/>
          </a:prstGeom>
          <a:noFill/>
        </p:spPr>
        <p:txBody>
          <a:bodyPr wrap="square" lIns="130048" tIns="65024" rIns="130048" bIns="65024" rtlCol="0" anchor="t">
            <a:spAutoFit/>
          </a:bodyPr>
          <a:lstStyle/>
          <a:p>
            <a:pPr algn="l" defTabSz="1300460" hangingPunct="1"/>
            <a:r>
              <a:rPr lang="en-GB" sz="3413" b="1" kern="1200">
                <a:solidFill>
                  <a:prstClr val="black"/>
                </a:solidFill>
                <a:latin typeface="Arial"/>
                <a:ea typeface="Times New Roman" panose="02020603050405020304" pitchFamily="18" charset="0"/>
                <a:cs typeface="Times New Roman"/>
              </a:rPr>
              <a:t>Q: </a:t>
            </a:r>
            <a:r>
              <a:rPr lang="en-GB" sz="3413" kern="1200">
                <a:solidFill>
                  <a:prstClr val="black"/>
                </a:solidFill>
                <a:latin typeface="Arial"/>
                <a:ea typeface="Times New Roman" panose="02020603050405020304" pitchFamily="18" charset="0"/>
                <a:cs typeface="Arial"/>
              </a:rPr>
              <a:t>What is ‘Prescribed Information’ and what does it actually mean?</a:t>
            </a:r>
          </a:p>
          <a:p>
            <a:pPr algn="l" defTabSz="1300460" hangingPunct="1"/>
            <a:endPar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algn="l" defTabSz="1300460" hangingPunct="1"/>
            <a:endPar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algn="l" defTabSz="1300460" hangingPunct="1"/>
            <a:r>
              <a:rPr lang="en-GB" sz="3413" b="1" kern="1200">
                <a:solidFill>
                  <a:prstClr val="black"/>
                </a:solidFill>
                <a:latin typeface="Arial"/>
                <a:ea typeface="Times New Roman" panose="02020603050405020304" pitchFamily="18" charset="0"/>
                <a:cs typeface="Times New Roman"/>
              </a:rPr>
              <a:t>A: </a:t>
            </a:r>
            <a:r>
              <a:rPr lang="en-GB" sz="3413" kern="1200">
                <a:solidFill>
                  <a:prstClr val="black"/>
                </a:solidFill>
                <a:latin typeface="Arial"/>
                <a:ea typeface="Times New Roman" panose="02020603050405020304" pitchFamily="18" charset="0"/>
                <a:cs typeface="Times New Roman"/>
              </a:rPr>
              <a:t>‘Prescribed’ means essentially that is has been specifically listed and officially set down in the regulations. </a:t>
            </a:r>
          </a:p>
          <a:p>
            <a:pPr algn="l" defTabSz="1300460" hangingPunct="1"/>
            <a:endParaRPr lang="en-GB" sz="3413" kern="1200">
              <a:solidFill>
                <a:prstClr val="black"/>
              </a:solidFill>
              <a:latin typeface="Arial"/>
              <a:ea typeface="Times New Roman" panose="02020603050405020304" pitchFamily="18" charset="0"/>
              <a:cs typeface="Times New Roman"/>
            </a:endParaRPr>
          </a:p>
          <a:p>
            <a:pPr algn="l" defTabSz="1300460" hangingPunct="1"/>
            <a:r>
              <a:rPr lang="en-GB" sz="3413" kern="1200">
                <a:solidFill>
                  <a:prstClr val="black"/>
                </a:solidFill>
                <a:latin typeface="Arial"/>
                <a:ea typeface="Times New Roman" panose="02020603050405020304" pitchFamily="18" charset="0"/>
                <a:cs typeface="Times New Roman"/>
              </a:rPr>
              <a:t>Prescribed Information is a specific set of information that there is a duty to provide by a Regulated Activity Provider or Personnel Supplier.</a:t>
            </a:r>
            <a:endParaRPr lang="en-GB" sz="2560" kern="1200">
              <a:solidFill>
                <a:prstClr val="black"/>
              </a:solidFill>
              <a:latin typeface="Calibri" panose="020F0502020204030204"/>
            </a:endParaRPr>
          </a:p>
          <a:p>
            <a:pPr algn="l" defTabSz="1300460" hangingPunct="1"/>
            <a:endParaRPr lang="en-GB" sz="3413" kern="1200">
              <a:solidFill>
                <a:prstClr val="black"/>
              </a:solidFill>
              <a:latin typeface="Garamond" panose="02020404030301010803" pitchFamily="18" charset="0"/>
              <a:ea typeface="Times New Roman" panose="02020603050405020304" pitchFamily="18" charset="0"/>
              <a:cs typeface="Times New Roman" panose="02020603050405020304" pitchFamily="18" charset="0"/>
            </a:endParaRPr>
          </a:p>
          <a:p>
            <a:pPr algn="l" defTabSz="1300460" hangingPunct="1"/>
            <a:r>
              <a:rPr lang="en-GB" sz="3413" kern="1200">
                <a:solidFill>
                  <a:prstClr val="black"/>
                </a:solidFill>
                <a:latin typeface="Arial"/>
                <a:ea typeface="Times New Roman" panose="02020603050405020304" pitchFamily="18" charset="0"/>
                <a:cs typeface="Arial"/>
              </a:rPr>
              <a:t>The regulations can be viewed here: </a:t>
            </a:r>
            <a:r>
              <a:rPr lang="en-GB" sz="3413" u="sng" kern="1200">
                <a:solidFill>
                  <a:srgbClr val="0000FF"/>
                </a:solidFill>
                <a:latin typeface="Arial"/>
                <a:ea typeface="Times New Roman" panose="02020603050405020304" pitchFamily="18" charset="0"/>
                <a:cs typeface="Arial"/>
                <a:hlinkClick r:id="rId3"/>
              </a:rPr>
              <a:t>The Safeguarding Vulnerable Groups Act 2006 (Prescribed Information) Regulations 2008 (legislation.gov.uk)</a:t>
            </a:r>
            <a:endParaRPr lang="en-GB" sz="3413" kern="1200">
              <a:solidFill>
                <a:prstClr val="black"/>
              </a:solidFill>
              <a:latin typeface="Arial"/>
              <a:cs typeface="Arial"/>
            </a:endParaRPr>
          </a:p>
        </p:txBody>
      </p:sp>
      <p:sp>
        <p:nvSpPr>
          <p:cNvPr id="4" name="Slide Number Placeholder 3">
            <a:extLst>
              <a:ext uri="{FF2B5EF4-FFF2-40B4-BE49-F238E27FC236}">
                <a16:creationId xmlns:a16="http://schemas.microsoft.com/office/drawing/2014/main" id="{198BE17A-E2F9-4814-B708-3D0246687A32}"/>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9</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AF421737-9207-D0CF-6311-5EF9FE105824}"/>
              </a:ext>
            </a:extLst>
          </p:cNvPr>
          <p:cNvPicPr>
            <a:picLocks noChangeAspect="1"/>
          </p:cNvPicPr>
          <p:nvPr/>
        </p:nvPicPr>
        <p:blipFill>
          <a:blip r:embed="rId4"/>
          <a:srcRect/>
          <a:stretch>
            <a:fillRect/>
          </a:stretch>
        </p:blipFill>
        <p:spPr>
          <a:xfrm>
            <a:off x="1123557" y="8955754"/>
            <a:ext cx="1111791" cy="597670"/>
          </a:xfrm>
          <a:prstGeom prst="rect">
            <a:avLst/>
          </a:prstGeom>
          <a:ln w="12700">
            <a:miter lim="400000"/>
          </a:ln>
        </p:spPr>
      </p:pic>
      <p:sp>
        <p:nvSpPr>
          <p:cNvPr id="5" name="Making Recruitment Safer">
            <a:extLst>
              <a:ext uri="{FF2B5EF4-FFF2-40B4-BE49-F238E27FC236}">
                <a16:creationId xmlns:a16="http://schemas.microsoft.com/office/drawing/2014/main" id="{8088AD3F-E7EC-30B1-7A9A-F9C75B469243}"/>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7" name="Straight Connector 6">
            <a:extLst>
              <a:ext uri="{FF2B5EF4-FFF2-40B4-BE49-F238E27FC236}">
                <a16:creationId xmlns:a16="http://schemas.microsoft.com/office/drawing/2014/main" id="{97BDDA40-2914-F87A-8FEF-09BD627694AF}"/>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8" name="Making Recruitment Safer">
            <a:extLst>
              <a:ext uri="{FF2B5EF4-FFF2-40B4-BE49-F238E27FC236}">
                <a16:creationId xmlns:a16="http://schemas.microsoft.com/office/drawing/2014/main" id="{71CC6253-6E41-3079-3C9C-4F5A0FA316C8}"/>
              </a:ext>
            </a:extLst>
          </p:cNvPr>
          <p:cNvSpPr txBox="1"/>
          <p:nvPr/>
        </p:nvSpPr>
        <p:spPr>
          <a:xfrm>
            <a:off x="3576916" y="9084798"/>
            <a:ext cx="4439034"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1243058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123" name="Heading Here"/>
          <p:cNvSpPr txBox="1">
            <a:spLocks noGrp="1"/>
          </p:cNvSpPr>
          <p:nvPr>
            <p:ph type="title"/>
          </p:nvPr>
        </p:nvSpPr>
        <p:spPr>
          <a:xfrm>
            <a:off x="1001219" y="460988"/>
            <a:ext cx="14002756" cy="1222909"/>
          </a:xfrm>
          <a:prstGeom prst="rect">
            <a:avLst/>
          </a:prstGeom>
        </p:spPr>
        <p:txBody>
          <a:bodyPr>
            <a:normAutofit fontScale="90000"/>
          </a:bodyPr>
          <a:lstStyle>
            <a:lvl1pPr algn="l" defTabSz="577850">
              <a:defRPr sz="4000" b="1">
                <a:solidFill>
                  <a:srgbClr val="9C9A2F"/>
                </a:solidFill>
                <a:latin typeface="Arial"/>
                <a:ea typeface="Arial"/>
                <a:cs typeface="Arial"/>
                <a:sym typeface="Arial"/>
              </a:defRPr>
            </a:lvl1pPr>
          </a:lstStyle>
          <a:p>
            <a:r>
              <a:rPr lang="en-GB" sz="6258">
                <a:solidFill>
                  <a:srgbClr val="8F23B3"/>
                </a:solidFill>
              </a:rPr>
              <a:t>Examples of Prescribed Information</a:t>
            </a:r>
            <a:br>
              <a:rPr lang="en-GB">
                <a:solidFill>
                  <a:srgbClr val="8F23B3"/>
                </a:solidFill>
              </a:rPr>
            </a:br>
            <a:r>
              <a:rPr lang="en-GB" sz="2844" b="0">
                <a:solidFill>
                  <a:schemeClr val="tx1"/>
                </a:solidFill>
              </a:rPr>
              <a:t>*This is not the full list of Prescribed Information</a:t>
            </a:r>
            <a:endParaRPr lang="en-GB" sz="3129">
              <a:solidFill>
                <a:schemeClr val="tx1"/>
              </a:solidFill>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5C2D481-B409-485F-B3E5-E6381AC47536}"/>
              </a:ext>
            </a:extLst>
          </p:cNvPr>
          <p:cNvSpPr txBox="1"/>
          <p:nvPr/>
        </p:nvSpPr>
        <p:spPr>
          <a:xfrm>
            <a:off x="806816" y="2360903"/>
            <a:ext cx="8078943" cy="6326347"/>
          </a:xfrm>
          <a:prstGeom prst="rect">
            <a:avLst/>
          </a:prstGeom>
          <a:noFill/>
        </p:spPr>
        <p:txBody>
          <a:bodyPr wrap="square" lIns="130048" tIns="65024" rIns="130048" bIns="65024" rtlCol="0" anchor="t">
            <a:spAutoFit/>
          </a:bodyPr>
          <a:lstStyle/>
          <a:p>
            <a:pPr marL="487672" indent="-487672" algn="l" defTabSz="1300460" hangingPunct="1">
              <a:spcAft>
                <a:spcPts val="1707"/>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Referred person’s full name/title/DOB/gender and last known address</a:t>
            </a:r>
          </a:p>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Information relating to conduct, including copies of relevant documents, summary of conduct, including details of the setting and location occurred</a:t>
            </a:r>
            <a:r>
              <a:rPr lang="en-GB" sz="2560" kern="1200">
                <a:solidFill>
                  <a:prstClr val="black"/>
                </a:solidFill>
                <a:latin typeface="Garamond"/>
                <a:ea typeface="Times New Roman" panose="02020603050405020304" pitchFamily="18" charset="0"/>
                <a:cs typeface="Arial"/>
              </a:rPr>
              <a:t> </a:t>
            </a:r>
            <a:endParaRPr lang="en-GB" sz="2560" kern="1200">
              <a:solidFill>
                <a:prstClr val="black"/>
              </a:solidFill>
              <a:latin typeface="Garamond" panose="02020404030301010803" pitchFamily="18" charset="0"/>
              <a:ea typeface="Times New Roman" panose="02020603050405020304" pitchFamily="18" charset="0"/>
              <a:cs typeface="Arial" panose="020B0604020202020204" pitchFamily="34" charset="0"/>
            </a:endParaRPr>
          </a:p>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Details of any harm suffered or any risk of harm that a child or vulnerable adult may have been exposed to</a:t>
            </a:r>
            <a:r>
              <a:rPr lang="en-GB" sz="2560" kern="1200">
                <a:solidFill>
                  <a:prstClr val="black"/>
                </a:solidFill>
                <a:latin typeface="Garamond"/>
                <a:ea typeface="Times New Roman" panose="02020603050405020304" pitchFamily="18" charset="0"/>
                <a:cs typeface="Arial"/>
              </a:rPr>
              <a:t> </a:t>
            </a:r>
            <a:endParaRPr lang="en-GB" sz="2560" kern="1200">
              <a:solidFill>
                <a:prstClr val="black"/>
              </a:solidFill>
              <a:latin typeface="Garamond" panose="02020404030301010803" pitchFamily="18" charset="0"/>
              <a:ea typeface="Times New Roman" panose="02020603050405020304" pitchFamily="18" charset="0"/>
              <a:cs typeface="Arial" panose="020B0604020202020204" pitchFamily="34" charset="0"/>
            </a:endParaRPr>
          </a:p>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cs typeface="Arial"/>
              </a:rPr>
              <a:t>Details of the relationship between child/vulnerable adult and referred person</a:t>
            </a:r>
            <a:endParaRPr lang="en-GB" sz="2560" kern="1200">
              <a:solidFill>
                <a:prstClr val="black"/>
              </a:solidFill>
              <a:latin typeface="Arial" panose="020B0604020202020204" pitchFamily="34" charset="0"/>
              <a:cs typeface="Arial" panose="020B0604020202020204" pitchFamily="34" charset="0"/>
            </a:endParaRPr>
          </a:p>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Has the referred person accepted responsibility for or admitted the conduct or any part of it</a:t>
            </a:r>
            <a:endParaRPr lang="en-GB" sz="2560" kern="1200">
              <a:solidFill>
                <a:prstClr val="black"/>
              </a:solidFill>
              <a:latin typeface="Arial"/>
              <a:cs typeface="Arial"/>
            </a:endParaRPr>
          </a:p>
          <a:p>
            <a:pPr marL="487672" indent="-487672" algn="l" defTabSz="1300460" hangingPunct="1">
              <a:spcAft>
                <a:spcPts val="853"/>
              </a:spcAft>
              <a:buFont typeface="Symbol" panose="05050102010706020507" pitchFamily="18" charset="2"/>
              <a:buChar char=""/>
            </a:pPr>
            <a:endParaRPr lang="en-GB" sz="2560" kern="1200">
              <a:solidFill>
                <a:prstClr val="black"/>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DF2EC79-E0D9-432B-8C40-1097DFCE2F8D}"/>
              </a:ext>
            </a:extLst>
          </p:cNvPr>
          <p:cNvSpPr txBox="1"/>
          <p:nvPr/>
        </p:nvSpPr>
        <p:spPr>
          <a:xfrm>
            <a:off x="8885759" y="1569617"/>
            <a:ext cx="7190539" cy="7957050"/>
          </a:xfrm>
          <a:prstGeom prst="rect">
            <a:avLst/>
          </a:prstGeom>
          <a:noFill/>
        </p:spPr>
        <p:txBody>
          <a:bodyPr wrap="square" lIns="130048" tIns="65024" rIns="130048" bIns="65024" rtlCol="0" anchor="t">
            <a:spAutoFit/>
          </a:bodyPr>
          <a:lstStyle/>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Any information which is likely to, or may, be relevant in considering whether they should be included in a barred list including information relating to any previous offences, allegations, incidents, behaviour or other acts or omissions.</a:t>
            </a:r>
          </a:p>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Details of any other proceedings before any court, tribunal or any other person taken or to be taken in relation to the referred person’s conduct including the outcome of any such proceedings.</a:t>
            </a:r>
          </a:p>
          <a:p>
            <a:pPr marL="487672" indent="-487672" algn="l" defTabSz="1300460" hangingPunct="1">
              <a:spcAft>
                <a:spcPts val="853"/>
              </a:spcAft>
              <a:buFont typeface="Symbol" panose="05050102010706020507" pitchFamily="18" charset="2"/>
              <a:buChar char=""/>
            </a:pPr>
            <a:r>
              <a:rPr lang="en-GB" sz="2560" kern="1200">
                <a:solidFill>
                  <a:prstClr val="black"/>
                </a:solidFill>
                <a:latin typeface="Arial"/>
                <a:ea typeface="Times New Roman" panose="02020603050405020304" pitchFamily="18" charset="0"/>
                <a:cs typeface="Arial"/>
              </a:rPr>
              <a:t>Details of any action taken, or to be taken, by the person referring or providing information under the Act to the DBS in relation to the referred person’s conduct including whether or not the matter has been referred to the police or to any other person</a:t>
            </a:r>
            <a:r>
              <a:rPr lang="en-GB" sz="2560" kern="1200">
                <a:solidFill>
                  <a:prstClr val="black"/>
                </a:solidFill>
                <a:latin typeface="Times New Roman"/>
                <a:ea typeface="Times New Roman" panose="02020603050405020304" pitchFamily="18" charset="0"/>
                <a:cs typeface="Arial"/>
              </a:rPr>
              <a:t> </a:t>
            </a:r>
            <a:endParaRPr lang="en-GB" sz="2560" kern="1200">
              <a:solidFill>
                <a:prstClr val="black"/>
              </a:solidFill>
              <a:latin typeface="Times New Roman" panose="02020603050405020304" pitchFamily="18" charset="0"/>
              <a:ea typeface="Times New Roman" panose="02020603050405020304" pitchFamily="18" charset="0"/>
              <a:cs typeface="Arial" panose="020B0604020202020204" pitchFamily="34" charset="0"/>
            </a:endParaRPr>
          </a:p>
          <a:p>
            <a:pPr algn="l" defTabSz="1300460" hangingPunct="1">
              <a:lnSpc>
                <a:spcPts val="2560"/>
              </a:lnSpc>
              <a:spcAft>
                <a:spcPts val="853"/>
              </a:spcAft>
            </a:pPr>
            <a:endParaRPr lang="en-GB" sz="2560" kern="1200">
              <a:solidFill>
                <a:prstClr val="black"/>
              </a:solidFill>
              <a:latin typeface="Times New Roman" panose="02020603050405020304" pitchFamily="18" charset="0"/>
              <a:cs typeface="Arial" panose="020B0604020202020204" pitchFamily="34" charset="0"/>
            </a:endParaRPr>
          </a:p>
          <a:p>
            <a:pPr marL="650230" lvl="1" algn="l" defTabSz="1300460" hangingPunct="1">
              <a:lnSpc>
                <a:spcPts val="2560"/>
              </a:lnSpc>
              <a:spcAft>
                <a:spcPts val="853"/>
              </a:spcAft>
            </a:pPr>
            <a:endParaRPr lang="en-GB" sz="2276" u="sng" kern="1200">
              <a:solidFill>
                <a:prstClr val="black"/>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6CF65688-B0FB-42AA-9CF3-43528EC7EA29}"/>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10</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0E708787-FE33-B73D-5337-F34832C4ADBB}"/>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7" name="Making Recruitment Safer">
            <a:extLst>
              <a:ext uri="{FF2B5EF4-FFF2-40B4-BE49-F238E27FC236}">
                <a16:creationId xmlns:a16="http://schemas.microsoft.com/office/drawing/2014/main" id="{BE2CE71D-5995-CE47-43B9-D4F7EA7AA223}"/>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8" name="Straight Connector 7">
            <a:extLst>
              <a:ext uri="{FF2B5EF4-FFF2-40B4-BE49-F238E27FC236}">
                <a16:creationId xmlns:a16="http://schemas.microsoft.com/office/drawing/2014/main" id="{C9FB0B46-BFD1-02C3-90EA-AFBAC1916D25}"/>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9" name="Making Recruitment Safer">
            <a:extLst>
              <a:ext uri="{FF2B5EF4-FFF2-40B4-BE49-F238E27FC236}">
                <a16:creationId xmlns:a16="http://schemas.microsoft.com/office/drawing/2014/main" id="{6231258F-8CC4-FAA6-004A-56EF321B8A79}"/>
              </a:ext>
            </a:extLst>
          </p:cNvPr>
          <p:cNvSpPr txBox="1"/>
          <p:nvPr/>
        </p:nvSpPr>
        <p:spPr>
          <a:xfrm>
            <a:off x="3576916" y="9084798"/>
            <a:ext cx="4439034"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965539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123" name="Heading Here"/>
          <p:cNvSpPr txBox="1">
            <a:spLocks noGrp="1"/>
          </p:cNvSpPr>
          <p:nvPr>
            <p:ph type="title"/>
          </p:nvPr>
        </p:nvSpPr>
        <p:spPr>
          <a:xfrm>
            <a:off x="1096690" y="675634"/>
            <a:ext cx="15763364" cy="1500863"/>
          </a:xfrm>
          <a:prstGeom prst="rect">
            <a:avLst/>
          </a:prstGeom>
        </p:spPr>
        <p:txBody>
          <a:bodyPr>
            <a:normAutofit/>
          </a:bodyPr>
          <a:lstStyle>
            <a:lvl1pPr algn="l" defTabSz="577850">
              <a:defRPr sz="4000" b="1">
                <a:solidFill>
                  <a:srgbClr val="9C9A2F"/>
                </a:solidFill>
                <a:latin typeface="Arial"/>
                <a:ea typeface="Arial"/>
                <a:cs typeface="Arial"/>
                <a:sym typeface="Arial"/>
              </a:defRPr>
            </a:lvl1pPr>
          </a:lstStyle>
          <a:p>
            <a:r>
              <a:rPr lang="en-GB">
                <a:solidFill>
                  <a:srgbClr val="8F23B3"/>
                </a:solidFill>
              </a:rPr>
              <a:t>What does the Data Protection Act &amp; GDPR 2018 say? </a:t>
            </a:r>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088AF30-5FCC-44D5-85D2-3AC76446BDA8}"/>
              </a:ext>
            </a:extLst>
          </p:cNvPr>
          <p:cNvSpPr txBox="1"/>
          <p:nvPr/>
        </p:nvSpPr>
        <p:spPr>
          <a:xfrm>
            <a:off x="1096689" y="2457526"/>
            <a:ext cx="15024334" cy="5383397"/>
          </a:xfrm>
          <a:prstGeom prst="rect">
            <a:avLst/>
          </a:prstGeom>
          <a:noFill/>
        </p:spPr>
        <p:txBody>
          <a:bodyPr wrap="square" lIns="130048" tIns="65024" rIns="130048" bIns="65024" rtlCol="0" anchor="t">
            <a:spAutoFit/>
          </a:bodyPr>
          <a:lstStyle/>
          <a:p>
            <a:pPr algn="l" defTabSz="1300460" hangingPunct="1"/>
            <a:r>
              <a:rPr lang="en-GB" sz="3413" kern="1200">
                <a:solidFill>
                  <a:prstClr val="black"/>
                </a:solidFill>
                <a:latin typeface="Arial"/>
                <a:ea typeface="Times New Roman" panose="02020603050405020304" pitchFamily="18" charset="0"/>
                <a:cs typeface="Arial"/>
              </a:rPr>
              <a:t>Data Protection Act 2018 does allow for the sharing of a person(s) information without their consent in certain circumstances, such as for the purposes of safeguarding and for DBS barring purposes (Article 6 1(c) processing is necessary for compliance with a legal obligation)</a:t>
            </a:r>
          </a:p>
          <a:p>
            <a:pPr algn="l" defTabSz="1300460" hangingPunct="1"/>
            <a:endParaRPr lang="en-GB" sz="3413" kern="120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algn="l" defTabSz="1300460" hangingPunct="1"/>
            <a:r>
              <a:rPr lang="en-GB" sz="3413" kern="1200">
                <a:solidFill>
                  <a:prstClr val="black"/>
                </a:solidFill>
                <a:latin typeface="Arial"/>
                <a:cs typeface="Arial"/>
              </a:rPr>
              <a:t>When sharing information on the basis of a legal obligation, the referred individual has no right to object (including no ‘right to erasure’)</a:t>
            </a:r>
          </a:p>
          <a:p>
            <a:pPr algn="l" defTabSz="1300460" hangingPunct="1"/>
            <a:endParaRPr lang="en-GB" sz="3413" kern="1200">
              <a:solidFill>
                <a:prstClr val="black"/>
              </a:solidFill>
              <a:latin typeface="Arial" panose="020B0604020202020204" pitchFamily="34" charset="0"/>
              <a:cs typeface="Arial" panose="020B0604020202020204" pitchFamily="34" charset="0"/>
            </a:endParaRPr>
          </a:p>
          <a:p>
            <a:pPr algn="l" defTabSz="1300460" hangingPunct="1"/>
            <a:r>
              <a:rPr lang="en-GB" sz="3413" kern="1200">
                <a:solidFill>
                  <a:prstClr val="black"/>
                </a:solidFill>
                <a:latin typeface="Arial"/>
                <a:cs typeface="Arial"/>
              </a:rPr>
              <a:t>Full information from the Information Commissioners Office can be found here: </a:t>
            </a:r>
            <a:r>
              <a:rPr lang="en-GB" sz="3413" kern="1200">
                <a:solidFill>
                  <a:prstClr val="black"/>
                </a:solidFill>
                <a:latin typeface="Arial"/>
                <a:cs typeface="Arial"/>
                <a:hlinkClick r:id="rId3"/>
              </a:rPr>
              <a:t>Legal obligation | ICO</a:t>
            </a:r>
            <a:endParaRPr lang="en-GB" sz="3413" kern="1200">
              <a:solidFill>
                <a:prstClr val="black"/>
              </a:solidFill>
              <a:latin typeface="Arial"/>
              <a:cs typeface="Arial"/>
            </a:endParaRPr>
          </a:p>
        </p:txBody>
      </p:sp>
      <p:sp>
        <p:nvSpPr>
          <p:cNvPr id="5" name="Slide Number Placeholder 4">
            <a:extLst>
              <a:ext uri="{FF2B5EF4-FFF2-40B4-BE49-F238E27FC236}">
                <a16:creationId xmlns:a16="http://schemas.microsoft.com/office/drawing/2014/main" id="{22629BC9-612C-4D4E-B208-BA17ED4CEF35}"/>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11</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739670DD-CACC-7E52-6FC9-5D72BA748469}"/>
              </a:ext>
            </a:extLst>
          </p:cNvPr>
          <p:cNvPicPr>
            <a:picLocks noChangeAspect="1"/>
          </p:cNvPicPr>
          <p:nvPr/>
        </p:nvPicPr>
        <p:blipFill>
          <a:blip r:embed="rId4"/>
          <a:srcRect/>
          <a:stretch>
            <a:fillRect/>
          </a:stretch>
        </p:blipFill>
        <p:spPr>
          <a:xfrm>
            <a:off x="1123557" y="8955754"/>
            <a:ext cx="1111791" cy="597670"/>
          </a:xfrm>
          <a:prstGeom prst="rect">
            <a:avLst/>
          </a:prstGeom>
          <a:ln w="12700">
            <a:miter lim="400000"/>
          </a:ln>
        </p:spPr>
      </p:pic>
      <p:sp>
        <p:nvSpPr>
          <p:cNvPr id="6" name="Making Recruitment Safer">
            <a:extLst>
              <a:ext uri="{FF2B5EF4-FFF2-40B4-BE49-F238E27FC236}">
                <a16:creationId xmlns:a16="http://schemas.microsoft.com/office/drawing/2014/main" id="{18BE14FE-BDD8-E733-385C-512AB89C6814}"/>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7" name="Straight Connector 6">
            <a:extLst>
              <a:ext uri="{FF2B5EF4-FFF2-40B4-BE49-F238E27FC236}">
                <a16:creationId xmlns:a16="http://schemas.microsoft.com/office/drawing/2014/main" id="{D2BA4CA8-FF55-784F-7FA4-C55A314AC007}"/>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8" name="Making Recruitment Safer">
            <a:extLst>
              <a:ext uri="{FF2B5EF4-FFF2-40B4-BE49-F238E27FC236}">
                <a16:creationId xmlns:a16="http://schemas.microsoft.com/office/drawing/2014/main" id="{F21F9A9A-CC10-7392-AACE-9EFC402FD7A7}"/>
              </a:ext>
            </a:extLst>
          </p:cNvPr>
          <p:cNvSpPr txBox="1"/>
          <p:nvPr/>
        </p:nvSpPr>
        <p:spPr>
          <a:xfrm>
            <a:off x="3576916" y="9084798"/>
            <a:ext cx="4391744"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1380608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123" name="Heading Here"/>
          <p:cNvSpPr txBox="1">
            <a:spLocks noGrp="1"/>
          </p:cNvSpPr>
          <p:nvPr>
            <p:ph type="title"/>
          </p:nvPr>
        </p:nvSpPr>
        <p:spPr>
          <a:xfrm>
            <a:off x="1123556" y="595826"/>
            <a:ext cx="8114664" cy="1049307"/>
          </a:xfrm>
          <a:prstGeom prst="rect">
            <a:avLst/>
          </a:prstGeom>
        </p:spPr>
        <p:txBody>
          <a:bodyPr>
            <a:normAutofit/>
          </a:bodyPr>
          <a:lstStyle>
            <a:lvl1pPr algn="l" defTabSz="577850">
              <a:defRPr sz="4000" b="1">
                <a:solidFill>
                  <a:srgbClr val="9C9A2F"/>
                </a:solidFill>
                <a:latin typeface="Arial"/>
                <a:ea typeface="Arial"/>
                <a:cs typeface="Arial"/>
                <a:sym typeface="Arial"/>
              </a:defRPr>
            </a:lvl1pPr>
          </a:lstStyle>
          <a:p>
            <a:r>
              <a:rPr lang="en-GB">
                <a:solidFill>
                  <a:srgbClr val="8F23B3"/>
                </a:solidFill>
                <a:latin typeface="Arial" panose="020B0604020202020204" pitchFamily="34" charset="0"/>
                <a:cs typeface="Arial" panose="020B0604020202020204" pitchFamily="34" charset="0"/>
              </a:rPr>
              <a:t>Permission to share</a:t>
            </a:r>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6E800FD-52B5-4F40-BAF3-C13D96F542B6}"/>
              </a:ext>
            </a:extLst>
          </p:cNvPr>
          <p:cNvSpPr txBox="1"/>
          <p:nvPr/>
        </p:nvSpPr>
        <p:spPr>
          <a:xfrm>
            <a:off x="1096689" y="2264020"/>
            <a:ext cx="14237185" cy="6394828"/>
          </a:xfrm>
          <a:prstGeom prst="rect">
            <a:avLst/>
          </a:prstGeom>
          <a:noFill/>
        </p:spPr>
        <p:txBody>
          <a:bodyPr wrap="square" rtlCol="0">
            <a:spAutoFit/>
          </a:bodyPr>
          <a:lstStyle/>
          <a:p>
            <a:pPr marL="406394" indent="-406394" algn="l" defTabSz="1300460" hangingPunct="1">
              <a:buFont typeface="Wingdings" panose="05000000000000000000" pitchFamily="2" charset="2"/>
              <a:buChar char="ü"/>
            </a:pPr>
            <a:r>
              <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rPr>
              <a:t>For England and Wales Section 40 of the Safeguarding Vulnerable Groups Act (SGVA) 2006, places a duty on Local Authorities to provide information to DBS on request. </a:t>
            </a:r>
          </a:p>
          <a:p>
            <a:pPr algn="l" defTabSz="1300460" hangingPunct="1"/>
            <a:r>
              <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p>
          <a:p>
            <a:pPr marL="406394" indent="-406394" algn="l" defTabSz="1300460" hangingPunct="1">
              <a:buFont typeface="Wingdings" panose="05000000000000000000" pitchFamily="2" charset="2"/>
              <a:buChar char="ü"/>
            </a:pPr>
            <a:r>
              <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rPr>
              <a:t>For Northern Ireland, the request falls under Article 42 of the Safeguarding Vulnerable Groups Order 2007. </a:t>
            </a:r>
          </a:p>
          <a:p>
            <a:pPr marL="406394" indent="-406394" algn="l" defTabSz="1300460" hangingPunct="1">
              <a:buFont typeface="Wingdings" panose="05000000000000000000" pitchFamily="2" charset="2"/>
              <a:buChar char="ü"/>
            </a:pPr>
            <a:endPar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406394" indent="-406394" algn="l" defTabSz="1300460" hangingPunct="1">
              <a:buFont typeface="Wingdings" panose="05000000000000000000" pitchFamily="2" charset="2"/>
              <a:buChar char="ü"/>
            </a:pPr>
            <a:r>
              <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rPr>
              <a:t>For Scotland the request falls under The Protection of Vulnerable Groups (Scotland) 2007 (PVG) and the PVG (Consequential Provisions) Order 2010, specifically Part 6.</a:t>
            </a:r>
            <a:endParaRPr lang="en-GB" sz="3413" kern="1200">
              <a:solidFill>
                <a:prstClr val="black"/>
              </a:solidFill>
              <a:latin typeface="Garamond" panose="02020404030301010803" pitchFamily="18" charset="0"/>
              <a:ea typeface="Times New Roman" panose="02020603050405020304" pitchFamily="18" charset="0"/>
              <a:cs typeface="Times New Roman" panose="02020603050405020304" pitchFamily="18" charset="0"/>
            </a:endParaRPr>
          </a:p>
          <a:p>
            <a:pPr algn="l" defTabSz="1300460" hangingPunct="1"/>
            <a:r>
              <a:rPr lang="en-GB" sz="3413" kern="1200">
                <a:solidFill>
                  <a:prstClr val="black"/>
                </a:solidFill>
                <a:latin typeface="Arial" panose="020B0604020202020204" pitchFamily="34" charset="0"/>
                <a:ea typeface="Times New Roman" panose="02020603050405020304" pitchFamily="18" charset="0"/>
                <a:cs typeface="Times New Roman" panose="02020603050405020304" pitchFamily="18" charset="0"/>
              </a:rPr>
              <a:t> </a:t>
            </a:r>
            <a:endParaRPr lang="en-GB" sz="3413" kern="1200">
              <a:solidFill>
                <a:prstClr val="black"/>
              </a:solidFill>
              <a:latin typeface="Garamond" panose="02020404030301010803" pitchFamily="18" charset="0"/>
              <a:ea typeface="Times New Roman" panose="02020603050405020304" pitchFamily="18" charset="0"/>
              <a:cs typeface="Times New Roman" panose="02020603050405020304" pitchFamily="18" charset="0"/>
            </a:endParaRPr>
          </a:p>
          <a:p>
            <a:pPr algn="l" defTabSz="1300460" hangingPunct="1"/>
            <a:endParaRPr lang="en-GB" sz="3413" kern="1200">
              <a:solidFill>
                <a:prstClr val="black"/>
              </a:solidFill>
              <a:latin typeface="Calibri" panose="020F0502020204030204"/>
            </a:endParaRPr>
          </a:p>
        </p:txBody>
      </p:sp>
      <p:sp>
        <p:nvSpPr>
          <p:cNvPr id="5" name="Slide Number Placeholder 4">
            <a:extLst>
              <a:ext uri="{FF2B5EF4-FFF2-40B4-BE49-F238E27FC236}">
                <a16:creationId xmlns:a16="http://schemas.microsoft.com/office/drawing/2014/main" id="{D4C74730-18A7-4AFF-A340-B3A17DEA116B}"/>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12</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981190F9-934E-8DB4-E009-C3020704F06A}"/>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6" name="Making Recruitment Safer">
            <a:extLst>
              <a:ext uri="{FF2B5EF4-FFF2-40B4-BE49-F238E27FC236}">
                <a16:creationId xmlns:a16="http://schemas.microsoft.com/office/drawing/2014/main" id="{0A611ADE-7872-829F-6EB5-AE7EB507D26A}"/>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7" name="Straight Connector 6">
            <a:extLst>
              <a:ext uri="{FF2B5EF4-FFF2-40B4-BE49-F238E27FC236}">
                <a16:creationId xmlns:a16="http://schemas.microsoft.com/office/drawing/2014/main" id="{F644F964-6178-ECD1-9CD9-0F06EAFF9003}"/>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8" name="Making Recruitment Safer">
            <a:extLst>
              <a:ext uri="{FF2B5EF4-FFF2-40B4-BE49-F238E27FC236}">
                <a16:creationId xmlns:a16="http://schemas.microsoft.com/office/drawing/2014/main" id="{321A94F4-EDB7-BD20-BC2C-1B21DD82B00A}"/>
              </a:ext>
            </a:extLst>
          </p:cNvPr>
          <p:cNvSpPr txBox="1"/>
          <p:nvPr/>
        </p:nvSpPr>
        <p:spPr>
          <a:xfrm>
            <a:off x="3576916" y="9040143"/>
            <a:ext cx="4415390"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3112976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13" name="Heading Here">
            <a:extLst>
              <a:ext uri="{FF2B5EF4-FFF2-40B4-BE49-F238E27FC236}">
                <a16:creationId xmlns:a16="http://schemas.microsoft.com/office/drawing/2014/main" id="{AC7EAE97-F4CD-4564-AAB8-3AD423A02233}"/>
              </a:ext>
            </a:extLst>
          </p:cNvPr>
          <p:cNvSpPr txBox="1">
            <a:spLocks/>
          </p:cNvSpPr>
          <p:nvPr/>
        </p:nvSpPr>
        <p:spPr>
          <a:xfrm>
            <a:off x="1096688" y="307942"/>
            <a:ext cx="12110999" cy="1300868"/>
          </a:xfrm>
          <a:prstGeom prst="rect">
            <a:avLst/>
          </a:prstGeom>
        </p:spPr>
        <p:txBody>
          <a:bodyPr vert="horz" lIns="130048" tIns="65024" rIns="130048" bIns="65024" rtlCol="0" anchor="b">
            <a:normAutofit/>
          </a:bodyPr>
          <a:lstStyle>
            <a:lvl1pPr algn="l" defTabSz="577850" rtl="0" eaLnBrk="1" latinLnBrk="0" hangingPunct="1">
              <a:lnSpc>
                <a:spcPct val="90000"/>
              </a:lnSpc>
              <a:spcBef>
                <a:spcPct val="0"/>
              </a:spcBef>
              <a:buNone/>
              <a:defRPr sz="4000" b="1" kern="1200">
                <a:solidFill>
                  <a:srgbClr val="9C9A2F"/>
                </a:solidFill>
                <a:latin typeface="Arial"/>
                <a:ea typeface="Arial"/>
                <a:cs typeface="Arial"/>
                <a:sym typeface="Arial"/>
              </a:defRPr>
            </a:lvl1pPr>
          </a:lstStyle>
          <a:p>
            <a:pPr defTabSz="821818"/>
            <a:r>
              <a:rPr lang="en-GB" sz="5689">
                <a:solidFill>
                  <a:srgbClr val="8F23B3"/>
                </a:solidFill>
                <a:latin typeface="Arial" panose="020B0604020202020204" pitchFamily="34" charset="0"/>
                <a:cs typeface="Arial" panose="020B0604020202020204" pitchFamily="34" charset="0"/>
              </a:rPr>
              <a:t>Permission to share continued</a:t>
            </a:r>
            <a:endParaRPr lang="en-GB" sz="5689"/>
          </a:p>
        </p:txBody>
      </p:sp>
      <p:sp>
        <p:nvSpPr>
          <p:cNvPr id="8" name="TextBox 7">
            <a:extLst>
              <a:ext uri="{FF2B5EF4-FFF2-40B4-BE49-F238E27FC236}">
                <a16:creationId xmlns:a16="http://schemas.microsoft.com/office/drawing/2014/main" id="{6FAF4048-1BA8-439B-899B-8074E42F9B9E}"/>
              </a:ext>
            </a:extLst>
          </p:cNvPr>
          <p:cNvSpPr txBox="1"/>
          <p:nvPr/>
        </p:nvSpPr>
        <p:spPr>
          <a:xfrm>
            <a:off x="1123558" y="1873538"/>
            <a:ext cx="15146887" cy="6485302"/>
          </a:xfrm>
          <a:prstGeom prst="rect">
            <a:avLst/>
          </a:prstGeom>
          <a:noFill/>
        </p:spPr>
        <p:txBody>
          <a:bodyPr wrap="square" lIns="130048" tIns="65024" rIns="130048" bIns="65024" rtlCol="0" anchor="t">
            <a:spAutoFit/>
          </a:bodyPr>
          <a:lstStyle/>
          <a:p>
            <a:pPr algn="l" defTabSz="1300460" hangingPunct="1">
              <a:lnSpc>
                <a:spcPct val="150000"/>
              </a:lnSpc>
            </a:pPr>
            <a:r>
              <a:rPr lang="en-GB" sz="3129" kern="1200">
                <a:solidFill>
                  <a:prstClr val="black"/>
                </a:solidFill>
                <a:latin typeface="Arial"/>
                <a:ea typeface="Times New Roman" panose="02020603050405020304" pitchFamily="18" charset="0"/>
                <a:cs typeface="Times New Roman"/>
              </a:rPr>
              <a:t>Alongside the prescribed information…</a:t>
            </a:r>
          </a:p>
          <a:p>
            <a:pPr algn="l" defTabSz="1300460" hangingPunct="1">
              <a:lnSpc>
                <a:spcPct val="150000"/>
              </a:lnSpc>
            </a:pPr>
            <a:endParaRPr lang="en-GB" sz="3129" b="1" kern="1200">
              <a:solidFill>
                <a:prstClr val="black"/>
              </a:solidFill>
              <a:latin typeface="Arial"/>
              <a:ea typeface="Times New Roman" panose="02020603050405020304" pitchFamily="18" charset="0"/>
              <a:cs typeface="Times New Roman"/>
            </a:endParaRPr>
          </a:p>
          <a:p>
            <a:pPr marL="487672" indent="-487672" algn="l" defTabSz="1300460" hangingPunct="1">
              <a:lnSpc>
                <a:spcPct val="150000"/>
              </a:lnSpc>
              <a:buFont typeface="Arial" panose="020B0604020202020204" pitchFamily="34" charset="0"/>
              <a:buChar char="•"/>
            </a:pPr>
            <a:r>
              <a:rPr lang="en-GB" sz="3129" b="1" kern="1200">
                <a:solidFill>
                  <a:prstClr val="black"/>
                </a:solidFill>
                <a:latin typeface="Arial"/>
                <a:ea typeface="Times New Roman" panose="02020603050405020304" pitchFamily="18" charset="0"/>
                <a:cs typeface="Arial"/>
              </a:rPr>
              <a:t> SVGA 2006 (Prescribed Information) Regulations 2008 also states that local authorities have a duty to provide on request; </a:t>
            </a:r>
            <a:r>
              <a:rPr lang="en-GB" sz="3129" i="1" kern="1200">
                <a:solidFill>
                  <a:prstClr val="black"/>
                </a:solidFill>
                <a:latin typeface="Arial"/>
                <a:ea typeface="Times New Roman" panose="02020603050405020304" pitchFamily="18" charset="0"/>
                <a:cs typeface="Times New Roman"/>
              </a:rPr>
              <a:t>Any information which is likely to, or may, be relevant in considering whether a referred person should be included in a barred list, including information contained in reports of and minutes of meetings arising from investigations relating to the protection of children or vulnerable adults</a:t>
            </a:r>
            <a:endParaRPr lang="en-GB" sz="3129" b="1" i="1" kern="1200">
              <a:solidFill>
                <a:prstClr val="black"/>
              </a:solidFill>
              <a:highlight>
                <a:srgbClr val="FFFF00"/>
              </a:highlight>
              <a:latin typeface="Arial"/>
              <a:ea typeface="Times New Roman" panose="02020603050405020304" pitchFamily="18" charset="0"/>
              <a:cs typeface="Times New Roman" panose="02020603050405020304" pitchFamily="18" charset="0"/>
            </a:endParaRPr>
          </a:p>
          <a:p>
            <a:pPr algn="l" defTabSz="1300460" hangingPunct="1">
              <a:lnSpc>
                <a:spcPct val="150000"/>
              </a:lnSpc>
            </a:pPr>
            <a:endParaRPr lang="en-GB" sz="2844" kern="1200">
              <a:solidFill>
                <a:prstClr val="black"/>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D5687C0-5535-4CAA-89FF-C9FC424EDEBD}"/>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13</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0F150BFC-FD8F-7817-2664-4566E15B63DE}"/>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5" name="Making Recruitment Safer">
            <a:extLst>
              <a:ext uri="{FF2B5EF4-FFF2-40B4-BE49-F238E27FC236}">
                <a16:creationId xmlns:a16="http://schemas.microsoft.com/office/drawing/2014/main" id="{0519C303-089C-7F09-476F-749A0338BDD7}"/>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6" name="Straight Connector 5">
            <a:extLst>
              <a:ext uri="{FF2B5EF4-FFF2-40B4-BE49-F238E27FC236}">
                <a16:creationId xmlns:a16="http://schemas.microsoft.com/office/drawing/2014/main" id="{9CDB9060-3865-12C0-2D70-9B22D42DA56D}"/>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7" name="Making Recruitment Safer">
            <a:extLst>
              <a:ext uri="{FF2B5EF4-FFF2-40B4-BE49-F238E27FC236}">
                <a16:creationId xmlns:a16="http://schemas.microsoft.com/office/drawing/2014/main" id="{B85CD4FD-0A36-8215-A319-8E6F86873AD9}"/>
              </a:ext>
            </a:extLst>
          </p:cNvPr>
          <p:cNvSpPr txBox="1"/>
          <p:nvPr/>
        </p:nvSpPr>
        <p:spPr>
          <a:xfrm>
            <a:off x="3576916" y="9089343"/>
            <a:ext cx="4746421"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421677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13" name="Heading Here">
            <a:extLst>
              <a:ext uri="{FF2B5EF4-FFF2-40B4-BE49-F238E27FC236}">
                <a16:creationId xmlns:a16="http://schemas.microsoft.com/office/drawing/2014/main" id="{AC7EAE97-F4CD-4564-AAB8-3AD423A02233}"/>
              </a:ext>
            </a:extLst>
          </p:cNvPr>
          <p:cNvSpPr txBox="1">
            <a:spLocks/>
          </p:cNvSpPr>
          <p:nvPr/>
        </p:nvSpPr>
        <p:spPr>
          <a:xfrm>
            <a:off x="1096688" y="307942"/>
            <a:ext cx="12110999" cy="1300868"/>
          </a:xfrm>
          <a:prstGeom prst="rect">
            <a:avLst/>
          </a:prstGeom>
        </p:spPr>
        <p:txBody>
          <a:bodyPr vert="horz" lIns="130048" tIns="65024" rIns="130048" bIns="65024" rtlCol="0" anchor="b">
            <a:normAutofit/>
          </a:bodyPr>
          <a:lstStyle>
            <a:lvl1pPr algn="l" defTabSz="577850" rtl="0" eaLnBrk="1" latinLnBrk="0" hangingPunct="1">
              <a:lnSpc>
                <a:spcPct val="90000"/>
              </a:lnSpc>
              <a:spcBef>
                <a:spcPct val="0"/>
              </a:spcBef>
              <a:buNone/>
              <a:defRPr sz="4000" b="1" kern="1200">
                <a:solidFill>
                  <a:srgbClr val="9C9A2F"/>
                </a:solidFill>
                <a:latin typeface="Arial"/>
                <a:ea typeface="Arial"/>
                <a:cs typeface="Arial"/>
                <a:sym typeface="Arial"/>
              </a:defRPr>
            </a:lvl1pPr>
          </a:lstStyle>
          <a:p>
            <a:pPr defTabSz="821818"/>
            <a:r>
              <a:rPr lang="en-GB" sz="5689">
                <a:solidFill>
                  <a:srgbClr val="8F23B3"/>
                </a:solidFill>
                <a:latin typeface="Arial" panose="020B0604020202020204" pitchFamily="34" charset="0"/>
                <a:cs typeface="Arial" panose="020B0604020202020204" pitchFamily="34" charset="0"/>
              </a:rPr>
              <a:t>Permission to share continued</a:t>
            </a:r>
            <a:endParaRPr lang="en-GB" sz="5689"/>
          </a:p>
        </p:txBody>
      </p:sp>
      <p:sp>
        <p:nvSpPr>
          <p:cNvPr id="8" name="TextBox 7">
            <a:extLst>
              <a:ext uri="{FF2B5EF4-FFF2-40B4-BE49-F238E27FC236}">
                <a16:creationId xmlns:a16="http://schemas.microsoft.com/office/drawing/2014/main" id="{6FAF4048-1BA8-439B-899B-8074E42F9B9E}"/>
              </a:ext>
            </a:extLst>
          </p:cNvPr>
          <p:cNvSpPr txBox="1"/>
          <p:nvPr/>
        </p:nvSpPr>
        <p:spPr>
          <a:xfrm>
            <a:off x="1123558" y="1873537"/>
            <a:ext cx="15146887" cy="6550191"/>
          </a:xfrm>
          <a:prstGeom prst="rect">
            <a:avLst/>
          </a:prstGeom>
          <a:noFill/>
        </p:spPr>
        <p:txBody>
          <a:bodyPr wrap="square" lIns="130048" tIns="65024" rIns="130048" bIns="65024" rtlCol="0" anchor="t">
            <a:spAutoFit/>
          </a:bodyPr>
          <a:lstStyle/>
          <a:p>
            <a:pPr algn="l" defTabSz="1300460" hangingPunct="1">
              <a:lnSpc>
                <a:spcPct val="150000"/>
              </a:lnSpc>
            </a:pPr>
            <a:r>
              <a:rPr lang="en-GB" sz="3129" kern="1200">
                <a:solidFill>
                  <a:prstClr val="black"/>
                </a:solidFill>
                <a:latin typeface="Arial"/>
                <a:ea typeface="Times New Roman" panose="02020603050405020304" pitchFamily="18" charset="0"/>
                <a:cs typeface="Times New Roman"/>
              </a:rPr>
              <a:t>Alongside the prescribed information…</a:t>
            </a:r>
          </a:p>
          <a:p>
            <a:pPr algn="l" defTabSz="1300460" hangingPunct="1">
              <a:lnSpc>
                <a:spcPct val="150000"/>
              </a:lnSpc>
            </a:pPr>
            <a:endParaRPr lang="en-GB" sz="3129" b="1" kern="1200">
              <a:solidFill>
                <a:prstClr val="black"/>
              </a:solidFill>
              <a:latin typeface="Arial"/>
              <a:ea typeface="Times New Roman" panose="02020603050405020304" pitchFamily="18" charset="0"/>
              <a:cs typeface="Times New Roman"/>
            </a:endParaRPr>
          </a:p>
          <a:p>
            <a:pPr marL="487672" indent="-487672" algn="l" defTabSz="1300460" hangingPunct="1">
              <a:buFont typeface="Arial" panose="020B0604020202020204" pitchFamily="34" charset="0"/>
              <a:buChar char="•"/>
            </a:pPr>
            <a:r>
              <a:rPr lang="en-GB" sz="3129" b="1" kern="1200">
                <a:solidFill>
                  <a:prstClr val="black"/>
                </a:solidFill>
                <a:latin typeface="Arial"/>
                <a:ea typeface="Times New Roman" panose="02020603050405020304" pitchFamily="18" charset="0"/>
                <a:cs typeface="Arial"/>
              </a:rPr>
              <a:t> </a:t>
            </a:r>
            <a:r>
              <a:rPr lang="en-GB" sz="3413" b="1" kern="1200">
                <a:solidFill>
                  <a:prstClr val="black"/>
                </a:solidFill>
                <a:latin typeface="Arial" panose="020B0604020202020204" pitchFamily="34" charset="0"/>
                <a:ea typeface="Times New Roman" panose="02020603050405020304" pitchFamily="18" charset="0"/>
                <a:cs typeface="Arial" panose="020B0604020202020204" pitchFamily="34" charset="0"/>
              </a:rPr>
              <a:t>Family Procedure Rules 2010 12.73, part 8; </a:t>
            </a:r>
            <a:r>
              <a:rPr lang="en-GB" sz="3413" kern="1200">
                <a:solidFill>
                  <a:prstClr val="black"/>
                </a:solidFill>
                <a:latin typeface="Arial" panose="020B0604020202020204" pitchFamily="34" charset="0"/>
                <a:ea typeface="+mn-lt"/>
                <a:cs typeface="Arial" panose="020B0604020202020204" pitchFamily="34" charset="0"/>
              </a:rPr>
              <a:t>(viii) </a:t>
            </a:r>
            <a:r>
              <a:rPr lang="en-GB" sz="3413" i="1" kern="1200">
                <a:solidFill>
                  <a:prstClr val="black"/>
                </a:solidFill>
                <a:latin typeface="Arial" panose="020B0604020202020204" pitchFamily="34" charset="0"/>
                <a:ea typeface="+mn-lt"/>
                <a:cs typeface="Arial" panose="020B0604020202020204" pitchFamily="34" charset="0"/>
              </a:rPr>
              <a:t>a professional acting in furtherance of the protection of children; </a:t>
            </a:r>
            <a:r>
              <a:rPr lang="en-GB" sz="3413" kern="1200">
                <a:solidFill>
                  <a:prstClr val="black"/>
                </a:solidFill>
                <a:latin typeface="Arial" panose="020B0604020202020204" pitchFamily="34" charset="0"/>
                <a:cs typeface="Arial" panose="020B0604020202020204" pitchFamily="34" charset="0"/>
              </a:rPr>
              <a:t>this provides a list of persons to whom information relating to proceedings in private may be disclosed without a court order. </a:t>
            </a:r>
          </a:p>
          <a:p>
            <a:pPr marL="487672" indent="-487672" algn="l" defTabSz="1300460" hangingPunct="1">
              <a:buFont typeface="Arial" panose="020B0604020202020204" pitchFamily="34" charset="0"/>
              <a:buChar char="•"/>
            </a:pPr>
            <a:r>
              <a:rPr lang="en-GB" sz="3413" kern="1200">
                <a:solidFill>
                  <a:prstClr val="black"/>
                </a:solidFill>
                <a:latin typeface="Arial" panose="020B0604020202020204" pitchFamily="34" charset="0"/>
                <a:cs typeface="Arial" panose="020B0604020202020204" pitchFamily="34" charset="0"/>
              </a:rPr>
              <a:t>Rule 12.73 (viii) read in conjunction with rule 2.3(1) expressly provides for the disclosure of information to the Disclosure and Barring Service in the absence of an order</a:t>
            </a:r>
            <a:endParaRPr lang="en-GB" sz="3413" i="1" kern="1200">
              <a:solidFill>
                <a:prstClr val="black"/>
              </a:solidFill>
              <a:latin typeface="Arial" panose="020B0604020202020204" pitchFamily="34" charset="0"/>
              <a:ea typeface="+mn-lt"/>
              <a:cs typeface="Arial" panose="020B0604020202020204" pitchFamily="34" charset="0"/>
            </a:endParaRPr>
          </a:p>
          <a:p>
            <a:pPr marL="487672" indent="-487672" algn="l" defTabSz="1300460" hangingPunct="1">
              <a:lnSpc>
                <a:spcPct val="150000"/>
              </a:lnSpc>
              <a:buFont typeface="Arial" panose="020B0604020202020204" pitchFamily="34" charset="0"/>
              <a:buChar char="•"/>
            </a:pPr>
            <a:endParaRPr lang="en-GB" sz="3129" b="1" i="1" kern="1200">
              <a:solidFill>
                <a:prstClr val="black"/>
              </a:solidFill>
              <a:highlight>
                <a:srgbClr val="FFFF00"/>
              </a:highlight>
              <a:latin typeface="Arial"/>
              <a:ea typeface="Times New Roman" panose="02020603050405020304" pitchFamily="18" charset="0"/>
              <a:cs typeface="Times New Roman" panose="02020603050405020304" pitchFamily="18" charset="0"/>
            </a:endParaRPr>
          </a:p>
          <a:p>
            <a:pPr algn="l" defTabSz="1300460" hangingPunct="1">
              <a:lnSpc>
                <a:spcPct val="150000"/>
              </a:lnSpc>
            </a:pPr>
            <a:endParaRPr lang="en-GB" sz="2844" kern="1200">
              <a:solidFill>
                <a:prstClr val="black"/>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D5687C0-5535-4CAA-89FF-C9FC424EDEBD}"/>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14</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0F150BFC-FD8F-7817-2664-4566E15B63DE}"/>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5" name="Making Recruitment Safer">
            <a:extLst>
              <a:ext uri="{FF2B5EF4-FFF2-40B4-BE49-F238E27FC236}">
                <a16:creationId xmlns:a16="http://schemas.microsoft.com/office/drawing/2014/main" id="{0519C303-089C-7F09-476F-749A0338BDD7}"/>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6" name="Straight Connector 5">
            <a:extLst>
              <a:ext uri="{FF2B5EF4-FFF2-40B4-BE49-F238E27FC236}">
                <a16:creationId xmlns:a16="http://schemas.microsoft.com/office/drawing/2014/main" id="{9CDB9060-3865-12C0-2D70-9B22D42DA56D}"/>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7" name="Making Recruitment Safer">
            <a:extLst>
              <a:ext uri="{FF2B5EF4-FFF2-40B4-BE49-F238E27FC236}">
                <a16:creationId xmlns:a16="http://schemas.microsoft.com/office/drawing/2014/main" id="{B85CD4FD-0A36-8215-A319-8E6F86873AD9}"/>
              </a:ext>
            </a:extLst>
          </p:cNvPr>
          <p:cNvSpPr txBox="1"/>
          <p:nvPr/>
        </p:nvSpPr>
        <p:spPr>
          <a:xfrm>
            <a:off x="3576917" y="9084798"/>
            <a:ext cx="4580905"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82330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13" name="Heading Here">
            <a:extLst>
              <a:ext uri="{FF2B5EF4-FFF2-40B4-BE49-F238E27FC236}">
                <a16:creationId xmlns:a16="http://schemas.microsoft.com/office/drawing/2014/main" id="{AC7EAE97-F4CD-4564-AAB8-3AD423A02233}"/>
              </a:ext>
            </a:extLst>
          </p:cNvPr>
          <p:cNvSpPr txBox="1">
            <a:spLocks/>
          </p:cNvSpPr>
          <p:nvPr/>
        </p:nvSpPr>
        <p:spPr>
          <a:xfrm>
            <a:off x="1123557" y="835356"/>
            <a:ext cx="14146136" cy="1300868"/>
          </a:xfrm>
          <a:prstGeom prst="rect">
            <a:avLst/>
          </a:prstGeom>
        </p:spPr>
        <p:txBody>
          <a:bodyPr vert="horz" lIns="130048" tIns="65024" rIns="130048" bIns="65024" rtlCol="0" anchor="b">
            <a:noAutofit/>
          </a:bodyPr>
          <a:lstStyle>
            <a:lvl1pPr algn="l" defTabSz="577850" rtl="0" eaLnBrk="1" latinLnBrk="0" hangingPunct="1">
              <a:lnSpc>
                <a:spcPct val="90000"/>
              </a:lnSpc>
              <a:spcBef>
                <a:spcPct val="0"/>
              </a:spcBef>
              <a:buNone/>
              <a:defRPr sz="4000" b="1" kern="1200">
                <a:solidFill>
                  <a:srgbClr val="9C9A2F"/>
                </a:solidFill>
                <a:latin typeface="Arial"/>
                <a:ea typeface="Arial"/>
                <a:cs typeface="Arial"/>
                <a:sym typeface="Arial"/>
              </a:defRPr>
            </a:lvl1pPr>
          </a:lstStyle>
          <a:p>
            <a:pPr defTabSz="821818"/>
            <a:r>
              <a:rPr lang="en-GB" sz="5689">
                <a:solidFill>
                  <a:srgbClr val="8F23B3"/>
                </a:solidFill>
                <a:latin typeface="Arial" panose="020B0604020202020204" pitchFamily="34" charset="0"/>
                <a:cs typeface="Arial" panose="020B0604020202020204" pitchFamily="34" charset="0"/>
              </a:rPr>
              <a:t>What do we do with the information?</a:t>
            </a:r>
            <a:endParaRPr lang="en-GB" sz="5689"/>
          </a:p>
        </p:txBody>
      </p:sp>
      <p:sp>
        <p:nvSpPr>
          <p:cNvPr id="8" name="TextBox 7">
            <a:extLst>
              <a:ext uri="{FF2B5EF4-FFF2-40B4-BE49-F238E27FC236}">
                <a16:creationId xmlns:a16="http://schemas.microsoft.com/office/drawing/2014/main" id="{6FAF4048-1BA8-439B-899B-8074E42F9B9E}"/>
              </a:ext>
            </a:extLst>
          </p:cNvPr>
          <p:cNvSpPr txBox="1"/>
          <p:nvPr/>
        </p:nvSpPr>
        <p:spPr>
          <a:xfrm>
            <a:off x="1096689" y="2393323"/>
            <a:ext cx="15051203" cy="5959004"/>
          </a:xfrm>
          <a:prstGeom prst="rect">
            <a:avLst/>
          </a:prstGeom>
          <a:noFill/>
        </p:spPr>
        <p:txBody>
          <a:bodyPr wrap="square" lIns="130048" tIns="65024" rIns="130048" bIns="65024" rtlCol="0" anchor="t">
            <a:spAutoFit/>
          </a:bodyPr>
          <a:lstStyle/>
          <a:p>
            <a:pPr algn="l" defTabSz="1300460" hangingPunct="1">
              <a:lnSpc>
                <a:spcPct val="150000"/>
              </a:lnSpc>
            </a:pPr>
            <a:r>
              <a:rPr lang="en-GB" sz="2844" kern="1200">
                <a:solidFill>
                  <a:prstClr val="black"/>
                </a:solidFill>
                <a:latin typeface="Arial"/>
                <a:cs typeface="Arial"/>
              </a:rPr>
              <a:t>We will use the information we receive to:</a:t>
            </a:r>
          </a:p>
          <a:p>
            <a:pPr marL="406394" indent="-406394" algn="l" defTabSz="1300460" hangingPunct="1">
              <a:buFont typeface="Arial" panose="020B0604020202020204" pitchFamily="34" charset="0"/>
              <a:buChar char="•"/>
            </a:pPr>
            <a:r>
              <a:rPr lang="en-GB" sz="2844" kern="1200">
                <a:solidFill>
                  <a:prstClr val="black"/>
                </a:solidFill>
                <a:latin typeface="Arial"/>
                <a:cs typeface="Arial"/>
              </a:rPr>
              <a:t>Make informed decisions about including a person in a barred list(s) ensuring it is appropriate and proportionate to do so. </a:t>
            </a:r>
          </a:p>
          <a:p>
            <a:pPr marL="406394" indent="-406394" algn="l" defTabSz="1300460" hangingPunct="1">
              <a:buFont typeface="Arial" panose="020B0604020202020204" pitchFamily="34" charset="0"/>
              <a:buChar char="•"/>
            </a:pPr>
            <a:r>
              <a:rPr lang="en-GB" sz="2844" kern="1200">
                <a:solidFill>
                  <a:prstClr val="black"/>
                </a:solidFill>
                <a:latin typeface="Arial"/>
                <a:cs typeface="Arial"/>
              </a:rPr>
              <a:t>There may be times where it is necessary for DBS to disclose information to another party, such as;</a:t>
            </a:r>
            <a:endParaRPr lang="en-GB" sz="2844" kern="1200">
              <a:solidFill>
                <a:prstClr val="black"/>
              </a:solidFill>
              <a:latin typeface="Calibri" panose="020F0502020204030204"/>
            </a:endParaRPr>
          </a:p>
          <a:p>
            <a:pPr marL="1706853" lvl="2" indent="-406394" algn="l" defTabSz="1300460" hangingPunct="1">
              <a:buFont typeface="Courier New" panose="02070309020205020404" pitchFamily="49" charset="0"/>
              <a:buChar char="o"/>
            </a:pPr>
            <a:r>
              <a:rPr lang="en-GB" sz="2844" kern="1200">
                <a:solidFill>
                  <a:prstClr val="black"/>
                </a:solidFill>
                <a:latin typeface="Arial"/>
                <a:cs typeface="Arial"/>
              </a:rPr>
              <a:t>The police</a:t>
            </a:r>
          </a:p>
          <a:p>
            <a:pPr marL="1706853" lvl="2" indent="-406394" algn="l" defTabSz="1300460" hangingPunct="1">
              <a:buFont typeface="Courier New" panose="02070309020205020404" pitchFamily="49" charset="0"/>
              <a:buChar char="o"/>
            </a:pPr>
            <a:r>
              <a:rPr lang="en-GB" sz="2844" kern="1200">
                <a:solidFill>
                  <a:prstClr val="black"/>
                </a:solidFill>
                <a:latin typeface="Arial"/>
                <a:cs typeface="Arial"/>
              </a:rPr>
              <a:t>Probation/prison service</a:t>
            </a:r>
          </a:p>
          <a:p>
            <a:pPr marL="1706853" lvl="2" indent="-406394" algn="l" defTabSz="1300460" hangingPunct="1">
              <a:buFont typeface="Courier New" panose="02070309020205020404" pitchFamily="49" charset="0"/>
              <a:buChar char="o"/>
            </a:pPr>
            <a:r>
              <a:rPr lang="en-GB" sz="2844" kern="1200">
                <a:solidFill>
                  <a:prstClr val="black"/>
                </a:solidFill>
                <a:latin typeface="Arial"/>
                <a:cs typeface="Arial"/>
              </a:rPr>
              <a:t>The individual themselves</a:t>
            </a:r>
          </a:p>
          <a:p>
            <a:pPr marL="1706853" lvl="2" indent="-406394" algn="l" defTabSz="1300460" hangingPunct="1">
              <a:buFont typeface="Courier New" panose="02070309020205020404" pitchFamily="49" charset="0"/>
              <a:buChar char="o"/>
            </a:pPr>
            <a:r>
              <a:rPr lang="en-GB" sz="2844" kern="1200">
                <a:solidFill>
                  <a:prstClr val="black"/>
                </a:solidFill>
                <a:latin typeface="Arial"/>
                <a:cs typeface="Arial"/>
              </a:rPr>
              <a:t>A supervisory authority e.g. National College for Teaching &amp; Leadership</a:t>
            </a:r>
          </a:p>
          <a:p>
            <a:pPr marL="1706853" lvl="2" indent="-406394" algn="l" defTabSz="1300460" hangingPunct="1">
              <a:buFont typeface="Courier New" panose="02070309020205020404" pitchFamily="49" charset="0"/>
              <a:buChar char="o"/>
            </a:pPr>
            <a:r>
              <a:rPr lang="en-GB" sz="2844" kern="1200">
                <a:solidFill>
                  <a:prstClr val="black"/>
                </a:solidFill>
                <a:latin typeface="Arial"/>
                <a:cs typeface="Arial"/>
              </a:rPr>
              <a:t>A keeper of register e.g. General Medical Council</a:t>
            </a:r>
          </a:p>
          <a:p>
            <a:pPr marL="1300460" lvl="2" algn="l" defTabSz="1300460" hangingPunct="1">
              <a:lnSpc>
                <a:spcPct val="150000"/>
              </a:lnSpc>
            </a:pPr>
            <a:endParaRPr lang="en-GB" sz="2844" kern="1200">
              <a:solidFill>
                <a:prstClr val="black"/>
              </a:solidFill>
              <a:latin typeface="Arial"/>
              <a:cs typeface="Arial"/>
            </a:endParaRPr>
          </a:p>
          <a:p>
            <a:pPr algn="l" defTabSz="1300460" hangingPunct="1">
              <a:lnSpc>
                <a:spcPct val="150000"/>
              </a:lnSpc>
            </a:pPr>
            <a:r>
              <a:rPr lang="en-GB" sz="2844" kern="1200">
                <a:solidFill>
                  <a:prstClr val="black"/>
                </a:solidFill>
                <a:latin typeface="Arial"/>
                <a:cs typeface="Arial"/>
              </a:rPr>
              <a:t>The DBS will only disclose information to another party where there is a legal duty to do so.</a:t>
            </a:r>
            <a:endParaRPr lang="en-GB" sz="2844" kern="1200">
              <a:solidFill>
                <a:prstClr val="black"/>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A659E92-98A1-48F6-ACDE-A141314CACFD}"/>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15</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603235F1-277E-8283-E8AF-4CEAAFCC509B}"/>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5" name="Making Recruitment Safer">
            <a:extLst>
              <a:ext uri="{FF2B5EF4-FFF2-40B4-BE49-F238E27FC236}">
                <a16:creationId xmlns:a16="http://schemas.microsoft.com/office/drawing/2014/main" id="{A06F803A-3D73-11AE-F540-8BED7448396A}"/>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6" name="Straight Connector 5">
            <a:extLst>
              <a:ext uri="{FF2B5EF4-FFF2-40B4-BE49-F238E27FC236}">
                <a16:creationId xmlns:a16="http://schemas.microsoft.com/office/drawing/2014/main" id="{57961DF9-8848-3645-C7E6-AF9909FB69F0}"/>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7" name="Making Recruitment Safer">
            <a:extLst>
              <a:ext uri="{FF2B5EF4-FFF2-40B4-BE49-F238E27FC236}">
                <a16:creationId xmlns:a16="http://schemas.microsoft.com/office/drawing/2014/main" id="{04B9D882-74B0-5288-764E-EE250CECB76C}"/>
              </a:ext>
            </a:extLst>
          </p:cNvPr>
          <p:cNvSpPr txBox="1"/>
          <p:nvPr/>
        </p:nvSpPr>
        <p:spPr>
          <a:xfrm>
            <a:off x="3576916" y="9084798"/>
            <a:ext cx="4486325"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2034962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p:cNvSpPr txBox="1"/>
          <p:nvPr/>
        </p:nvSpPr>
        <p:spPr>
          <a:xfrm>
            <a:off x="2898161" y="2457526"/>
            <a:ext cx="8069016" cy="672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799" tIns="50799" rIns="50799" bIns="50799">
            <a:spAutoFit/>
          </a:bodyPr>
          <a:lstStyle/>
          <a:p>
            <a:pPr algn="l" defTabSz="1300460" hangingPunct="1">
              <a:defRPr/>
            </a:pPr>
            <a:endParaRPr lang="en-GB" sz="3701" kern="1200">
              <a:solidFill>
                <a:prstClr val="black"/>
              </a:solidFill>
              <a:latin typeface="Calibri" panose="020F0502020204030204"/>
            </a:endParaRPr>
          </a:p>
        </p:txBody>
      </p:sp>
      <p:sp>
        <p:nvSpPr>
          <p:cNvPr id="2" name="Rectangle 1">
            <a:extLst>
              <a:ext uri="{FF2B5EF4-FFF2-40B4-BE49-F238E27FC236}">
                <a16:creationId xmlns:a16="http://schemas.microsoft.com/office/drawing/2014/main" id="{2FD09F4B-7D5D-42FB-A8D2-DE29A52D8C88}"/>
              </a:ext>
            </a:extLst>
          </p:cNvPr>
          <p:cNvSpPr/>
          <p:nvPr/>
        </p:nvSpPr>
        <p:spPr>
          <a:xfrm>
            <a:off x="1693306" y="2933595"/>
            <a:ext cx="8018219" cy="1262012"/>
          </a:xfrm>
          <a:prstGeom prst="rect">
            <a:avLst/>
          </a:prstGeom>
        </p:spPr>
        <p:txBody>
          <a:bodyPr wrap="square">
            <a:spAutoFit/>
          </a:bodyPr>
          <a:lstStyle/>
          <a:p>
            <a:pPr algn="l" defTabSz="1300460" hangingPunct="1">
              <a:defRPr/>
            </a:pPr>
            <a:endParaRPr lang="en-GB" sz="3600" b="1" kern="1200">
              <a:solidFill>
                <a:prstClr val="black"/>
              </a:solidFill>
              <a:latin typeface="Arial" charset="0"/>
              <a:cs typeface="Arial" charset="0"/>
            </a:endParaRPr>
          </a:p>
          <a:p>
            <a:pPr algn="l" defTabSz="1300460" hangingPunct="1">
              <a:defRPr/>
            </a:pPr>
            <a:endParaRPr lang="en-GB" altLang="en-US" sz="4001" kern="1200">
              <a:solidFill>
                <a:prstClr val="black"/>
              </a:solidFill>
              <a:latin typeface="Arial" panose="020B0604020202020204" pitchFamily="34" charset="0"/>
              <a:cs typeface="Arial" panose="020B0604020202020204" pitchFamily="34" charset="0"/>
            </a:endParaRPr>
          </a:p>
        </p:txBody>
      </p:sp>
      <p:sp>
        <p:nvSpPr>
          <p:cNvPr id="13" name="Heading Here">
            <a:extLst>
              <a:ext uri="{FF2B5EF4-FFF2-40B4-BE49-F238E27FC236}">
                <a16:creationId xmlns:a16="http://schemas.microsoft.com/office/drawing/2014/main" id="{AC7EAE97-F4CD-4564-AAB8-3AD423A02233}"/>
              </a:ext>
            </a:extLst>
          </p:cNvPr>
          <p:cNvSpPr txBox="1">
            <a:spLocks/>
          </p:cNvSpPr>
          <p:nvPr/>
        </p:nvSpPr>
        <p:spPr>
          <a:xfrm>
            <a:off x="1123557" y="835356"/>
            <a:ext cx="14146136" cy="1300868"/>
          </a:xfrm>
          <a:prstGeom prst="rect">
            <a:avLst/>
          </a:prstGeom>
        </p:spPr>
        <p:txBody>
          <a:bodyPr vert="horz" lIns="130048" tIns="65024" rIns="130048" bIns="65024" rtlCol="0" anchor="b">
            <a:noAutofit/>
          </a:bodyPr>
          <a:lstStyle>
            <a:lvl1pPr algn="l" defTabSz="577850" rtl="0" eaLnBrk="1" latinLnBrk="0" hangingPunct="1">
              <a:lnSpc>
                <a:spcPct val="90000"/>
              </a:lnSpc>
              <a:spcBef>
                <a:spcPct val="0"/>
              </a:spcBef>
              <a:buNone/>
              <a:defRPr sz="4000" b="1" kern="1200">
                <a:solidFill>
                  <a:srgbClr val="9C9A2F"/>
                </a:solidFill>
                <a:latin typeface="Arial"/>
                <a:ea typeface="Arial"/>
                <a:cs typeface="Arial"/>
                <a:sym typeface="Arial"/>
              </a:defRPr>
            </a:lvl1pPr>
          </a:lstStyle>
          <a:p>
            <a:pPr defTabSz="821818"/>
            <a:r>
              <a:rPr lang="en-GB" sz="5689" dirty="0">
                <a:solidFill>
                  <a:srgbClr val="8F23B3"/>
                </a:solidFill>
                <a:latin typeface="Arial" panose="020B0604020202020204" pitchFamily="34" charset="0"/>
                <a:cs typeface="Arial" panose="020B0604020202020204" pitchFamily="34" charset="0"/>
              </a:rPr>
              <a:t>Can we tell you the results of a barring decision?</a:t>
            </a:r>
            <a:endParaRPr lang="en-GB" sz="5689" dirty="0"/>
          </a:p>
        </p:txBody>
      </p:sp>
      <p:sp>
        <p:nvSpPr>
          <p:cNvPr id="8" name="TextBox 7">
            <a:extLst>
              <a:ext uri="{FF2B5EF4-FFF2-40B4-BE49-F238E27FC236}">
                <a16:creationId xmlns:a16="http://schemas.microsoft.com/office/drawing/2014/main" id="{6FAF4048-1BA8-439B-899B-8074E42F9B9E}"/>
              </a:ext>
            </a:extLst>
          </p:cNvPr>
          <p:cNvSpPr txBox="1"/>
          <p:nvPr/>
        </p:nvSpPr>
        <p:spPr>
          <a:xfrm>
            <a:off x="1020489" y="1668944"/>
            <a:ext cx="15051203" cy="7293215"/>
          </a:xfrm>
          <a:prstGeom prst="rect">
            <a:avLst/>
          </a:prstGeom>
          <a:noFill/>
        </p:spPr>
        <p:txBody>
          <a:bodyPr wrap="square" lIns="130048" tIns="65024" rIns="130048" bIns="65024" rtlCol="0" anchor="t">
            <a:spAutoFit/>
          </a:bodyPr>
          <a:lstStyle/>
          <a:p>
            <a:r>
              <a:rPr lang="en-GB" sz="4400" b="1" dirty="0">
                <a:solidFill>
                  <a:srgbClr val="8F23B3"/>
                </a:solidFill>
                <a:effectLst/>
                <a:latin typeface="Arial" panose="020B0604020202020204" pitchFamily="34" charset="0"/>
                <a:ea typeface="Times New Roman" panose="02020603050405020304" pitchFamily="18" charset="0"/>
              </a:rPr>
              <a:t>Legitimate Interest</a:t>
            </a:r>
            <a:endParaRPr lang="en-GB" sz="4400" dirty="0">
              <a:effectLst/>
              <a:latin typeface="Times New Roman" panose="02020603050405020304" pitchFamily="18" charset="0"/>
              <a:ea typeface="Times New Roman" panose="02020603050405020304" pitchFamily="18" charset="0"/>
            </a:endParaRPr>
          </a:p>
          <a:p>
            <a:r>
              <a:rPr lang="en-GB" sz="3200" b="1" dirty="0">
                <a:solidFill>
                  <a:srgbClr val="8F23B3"/>
                </a:solidFill>
                <a:effectLst/>
                <a:latin typeface="Arial" panose="020B0604020202020204" pitchFamily="34" charset="0"/>
                <a:ea typeface="Times New Roman" panose="02020603050405020304" pitchFamily="18" charset="0"/>
              </a:rPr>
              <a:t> </a:t>
            </a:r>
            <a:endParaRPr lang="en-GB" sz="4400" dirty="0">
              <a:effectLst/>
              <a:latin typeface="Times New Roman" panose="02020603050405020304" pitchFamily="18" charset="0"/>
              <a:ea typeface="Times New Roman" panose="02020603050405020304" pitchFamily="18" charset="0"/>
            </a:endParaRPr>
          </a:p>
          <a:p>
            <a:r>
              <a:rPr lang="en-GB"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LADOs can make information requests to DBS either under legitimate interest or under Schedule 2 Part 1 (5)(3) of the Data Protection Act 2018 if they are involved in an on-going child or vulnerable adult protection case and the information would be required in order to prevent harm.</a:t>
            </a: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3200" dirty="0">
                <a:effectLst/>
                <a:latin typeface="Arial" panose="020B0604020202020204" pitchFamily="34" charset="0"/>
                <a:ea typeface="Times New Roman" panose="02020603050405020304" pitchFamily="18" charset="0"/>
              </a:rPr>
              <a:t> </a:t>
            </a:r>
            <a:endParaRPr lang="en-GB" sz="4400" dirty="0">
              <a:effectLst/>
              <a:latin typeface="Times New Roman" panose="02020603050405020304" pitchFamily="18" charset="0"/>
              <a:ea typeface="Times New Roman" panose="02020603050405020304" pitchFamily="18" charset="0"/>
            </a:endParaRPr>
          </a:p>
          <a:p>
            <a:r>
              <a:rPr lang="en-GB" sz="3200" dirty="0">
                <a:solidFill>
                  <a:srgbClr val="000000"/>
                </a:solidFill>
                <a:effectLst/>
                <a:latin typeface="Arial" panose="020B0604020202020204" pitchFamily="34" charset="0"/>
                <a:ea typeface="Times New Roman" panose="02020603050405020304" pitchFamily="18" charset="0"/>
                <a:cs typeface="Frutiger LT Std 45 Light"/>
              </a:rPr>
              <a:t>Under the Safeguarding Vulnerable Groups (Miscellaneous Amendments) Order 2012 and the Safeguarding Vulnerable Groups (Miscellaneous Amendments) Order (Northern Ireland) 2012, the DBS may at the request of person with a legitimate interest in knowing if an individual is barred, inform that person if the individual is included in the DBS barred lists. Further information around why a barring decision was made will not be supplied.</a:t>
            </a:r>
            <a:endParaRPr lang="en-GB" sz="4400" dirty="0">
              <a:solidFill>
                <a:srgbClr val="000000"/>
              </a:solidFill>
              <a:effectLst/>
              <a:latin typeface="Frutiger LT Std 45 Light"/>
              <a:ea typeface="Times New Roman" panose="02020603050405020304" pitchFamily="18" charset="0"/>
              <a:cs typeface="Frutiger LT Std 45 Light"/>
            </a:endParaRPr>
          </a:p>
          <a:p>
            <a:pPr algn="l" defTabSz="1300460" hangingPunct="1">
              <a:lnSpc>
                <a:spcPct val="150000"/>
              </a:lnSpc>
            </a:pPr>
            <a:endParaRPr lang="en-GB" sz="2844" kern="1200" dirty="0">
              <a:solidFill>
                <a:prstClr val="black"/>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A659E92-98A1-48F6-ACDE-A141314CACFD}"/>
              </a:ext>
            </a:extLst>
          </p:cNvPr>
          <p:cNvSpPr>
            <a:spLocks noGrp="1"/>
          </p:cNvSpPr>
          <p:nvPr>
            <p:ph type="sldNum" sz="quarter" idx="12"/>
          </p:nvPr>
        </p:nvSpPr>
        <p:spPr/>
        <p:txBody>
          <a:bodyPr/>
          <a:lstStyle/>
          <a:p>
            <a:pPr defTabSz="1300460" hangingPunct="1"/>
            <a:fld id="{8C0DCB78-1475-4EAB-9840-67C89864C6DA}" type="slidenum">
              <a:rPr lang="en-GB" kern="1200">
                <a:solidFill>
                  <a:prstClr val="black">
                    <a:tint val="75000"/>
                  </a:prstClr>
                </a:solidFill>
                <a:latin typeface="Calibri" panose="020F0502020204030204"/>
              </a:rPr>
              <a:pPr defTabSz="1300460" hangingPunct="1"/>
              <a:t>16</a:t>
            </a:fld>
            <a:endParaRPr lang="en-GB" kern="1200">
              <a:solidFill>
                <a:prstClr val="black">
                  <a:tint val="75000"/>
                </a:prstClr>
              </a:solidFill>
              <a:latin typeface="Calibri" panose="020F0502020204030204"/>
            </a:endParaRPr>
          </a:p>
        </p:txBody>
      </p:sp>
      <p:pic>
        <p:nvPicPr>
          <p:cNvPr id="3" name="Disclosure &amp; Barring Service_2592_AW (RGB).png" descr="Disclosure &amp; Barring Service_2592_AW (RGB).png">
            <a:extLst>
              <a:ext uri="{FF2B5EF4-FFF2-40B4-BE49-F238E27FC236}">
                <a16:creationId xmlns:a16="http://schemas.microsoft.com/office/drawing/2014/main" id="{603235F1-277E-8283-E8AF-4CEAAFCC509B}"/>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5" name="Making Recruitment Safer">
            <a:extLst>
              <a:ext uri="{FF2B5EF4-FFF2-40B4-BE49-F238E27FC236}">
                <a16:creationId xmlns:a16="http://schemas.microsoft.com/office/drawing/2014/main" id="{A06F803A-3D73-11AE-F540-8BED7448396A}"/>
              </a:ext>
            </a:extLst>
          </p:cNvPr>
          <p:cNvSpPr txBox="1"/>
          <p:nvPr/>
        </p:nvSpPr>
        <p:spPr>
          <a:xfrm>
            <a:off x="14599162" y="9080617"/>
            <a:ext cx="1644413" cy="339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6" name="Straight Connector 5">
            <a:extLst>
              <a:ext uri="{FF2B5EF4-FFF2-40B4-BE49-F238E27FC236}">
                <a16:creationId xmlns:a16="http://schemas.microsoft.com/office/drawing/2014/main" id="{57961DF9-8848-3645-C7E6-AF9909FB69F0}"/>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7" name="Making Recruitment Safer">
            <a:extLst>
              <a:ext uri="{FF2B5EF4-FFF2-40B4-BE49-F238E27FC236}">
                <a16:creationId xmlns:a16="http://schemas.microsoft.com/office/drawing/2014/main" id="{04B9D882-74B0-5288-764E-EE250CECB76C}"/>
              </a:ext>
            </a:extLst>
          </p:cNvPr>
          <p:cNvSpPr txBox="1"/>
          <p:nvPr/>
        </p:nvSpPr>
        <p:spPr>
          <a:xfrm>
            <a:off x="3576916" y="9084798"/>
            <a:ext cx="4486325" cy="339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2627977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Disclosure &amp; Barring Service_2592_AW (RGB).png" descr="Disclosure &amp; Barring Service_2592_AW (RGB).png">
            <a:extLst>
              <a:ext uri="{FF2B5EF4-FFF2-40B4-BE49-F238E27FC236}">
                <a16:creationId xmlns:a16="http://schemas.microsoft.com/office/drawing/2014/main" id="{0D25E77B-07F3-4A75-93E3-2925BF94F643}"/>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14" name="Making Recruitment Safer">
            <a:extLst>
              <a:ext uri="{FF2B5EF4-FFF2-40B4-BE49-F238E27FC236}">
                <a16:creationId xmlns:a16="http://schemas.microsoft.com/office/drawing/2014/main" id="{99291AD3-8D39-4108-9704-8D50A87F4F92}"/>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5" name="Straight Connector 4">
            <a:extLst>
              <a:ext uri="{FF2B5EF4-FFF2-40B4-BE49-F238E27FC236}">
                <a16:creationId xmlns:a16="http://schemas.microsoft.com/office/drawing/2014/main" id="{B05EC103-E3BE-46B4-A109-53C33469A108}"/>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15" name="Making Recruitment Safer">
            <a:extLst>
              <a:ext uri="{FF2B5EF4-FFF2-40B4-BE49-F238E27FC236}">
                <a16:creationId xmlns:a16="http://schemas.microsoft.com/office/drawing/2014/main" id="{289CD890-ADF8-477F-A8D7-C5AD37F6CF23}"/>
              </a:ext>
            </a:extLst>
          </p:cNvPr>
          <p:cNvSpPr txBox="1"/>
          <p:nvPr/>
        </p:nvSpPr>
        <p:spPr>
          <a:xfrm>
            <a:off x="3576916" y="8955783"/>
            <a:ext cx="4485262"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nchor="t">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
        <p:nvSpPr>
          <p:cNvPr id="9" name="TextBox 8">
            <a:extLst>
              <a:ext uri="{FF2B5EF4-FFF2-40B4-BE49-F238E27FC236}">
                <a16:creationId xmlns:a16="http://schemas.microsoft.com/office/drawing/2014/main" id="{32CDEC71-2B48-E01C-8426-6A0E63F4D844}"/>
              </a:ext>
            </a:extLst>
          </p:cNvPr>
          <p:cNvSpPr txBox="1"/>
          <p:nvPr/>
        </p:nvSpPr>
        <p:spPr>
          <a:xfrm>
            <a:off x="666437" y="1204104"/>
            <a:ext cx="16007388" cy="7577459"/>
          </a:xfrm>
          <a:prstGeom prst="rect">
            <a:avLst/>
          </a:prstGeom>
          <a:noFill/>
        </p:spPr>
        <p:txBody>
          <a:bodyPr wrap="square">
            <a:spAutoFit/>
          </a:bodyPr>
          <a:lstStyle/>
          <a:p>
            <a:pPr algn="l" defTabSz="1300460" hangingPunct="1"/>
            <a:r>
              <a:rPr lang="en-GB" sz="2560" b="1" kern="1200">
                <a:solidFill>
                  <a:prstClr val="black"/>
                </a:solidFill>
                <a:latin typeface="Arial" panose="020B0604020202020204" pitchFamily="34" charset="0"/>
                <a:ea typeface="Calibri" panose="020F0502020204030204" pitchFamily="34" charset="0"/>
              </a:rPr>
              <a:t>Register to attend on the following link:</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Calibri" panose="020F0502020204030204" pitchFamily="34" charset="0"/>
              </a:rPr>
              <a:t> </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u="sng" kern="1200">
                <a:solidFill>
                  <a:srgbClr val="0563C1"/>
                </a:solidFill>
                <a:latin typeface="Arial" panose="020B0604020202020204" pitchFamily="34" charset="0"/>
                <a:ea typeface="Calibri" panose="020F0502020204030204" pitchFamily="34" charset="0"/>
                <a:hlinkClick r:id="rId4"/>
              </a:rPr>
              <a:t>DBS Events - DBS Virtual Conference 2024 (livegroup.co.uk)</a:t>
            </a:r>
            <a:endParaRPr lang="en-GB" sz="2560" u="sng" kern="1200">
              <a:solidFill>
                <a:srgbClr val="0563C1"/>
              </a:solidFill>
              <a:latin typeface="Arial" panose="020B0604020202020204" pitchFamily="34" charset="0"/>
              <a:ea typeface="Calibri" panose="020F0502020204030204" pitchFamily="34" charset="0"/>
            </a:endParaRPr>
          </a:p>
          <a:p>
            <a:pPr algn="l" defTabSz="1300460" hangingPunct="1"/>
            <a:endParaRPr lang="en-GB" sz="2560" u="sng" kern="1200">
              <a:solidFill>
                <a:srgbClr val="0563C1"/>
              </a:solidFill>
              <a:latin typeface="Arial" panose="020B060402020202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Calibri" panose="020F0502020204030204" pitchFamily="34" charset="0"/>
              </a:rPr>
              <a:t>Taking place on 15-17 October 2024, this year’s DBS Conference will take on a new format. The DBS Conference 2024 event will run online, over the course of 3 days, (from 10:00 – 15:00) and will include an exciting variety of keynote speakers, workshops, panel and round table discussions, providing essential insight into the current and future safeguarding landscape.</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Calibri" panose="020F0502020204030204" pitchFamily="34" charset="0"/>
              </a:rPr>
              <a:t> </a:t>
            </a:r>
            <a:endParaRPr lang="en-GB" sz="2560" kern="1200">
              <a:solidFill>
                <a:prstClr val="black"/>
              </a:solidFill>
              <a:latin typeface="Calibri" panose="020F0502020204030204" pitchFamily="34" charset="0"/>
              <a:ea typeface="Calibri" panose="020F0502020204030204" pitchFamily="34" charset="0"/>
            </a:endParaRPr>
          </a:p>
          <a:p>
            <a:pPr marL="487672" indent="-487672" algn="l" defTabSz="1300460" hangingPunct="1">
              <a:buFont typeface="Symbol" panose="05050102010706020507" pitchFamily="18" charset="2"/>
              <a:buChar char=""/>
            </a:pPr>
            <a:r>
              <a:rPr lang="en-GB" sz="2560" kern="1200">
                <a:solidFill>
                  <a:prstClr val="black"/>
                </a:solidFill>
                <a:latin typeface="Arial" panose="020B0604020202020204" pitchFamily="34" charset="0"/>
                <a:ea typeface="Times New Roman" panose="02020603050405020304" pitchFamily="18" charset="0"/>
              </a:rPr>
              <a:t>Day 1 theme: Technology and Innovation and the future of safeguarding.</a:t>
            </a:r>
            <a:endParaRPr lang="en-GB" sz="2560" kern="1200">
              <a:solidFill>
                <a:prstClr val="black"/>
              </a:solidFill>
              <a:latin typeface="Calibri" panose="020F0502020204030204" pitchFamily="34" charset="0"/>
              <a:ea typeface="Calibri" panose="020F0502020204030204" pitchFamily="34" charset="0"/>
            </a:endParaRPr>
          </a:p>
          <a:p>
            <a:pPr marL="487672" indent="-487672" algn="l" defTabSz="1300460" hangingPunct="1">
              <a:buFont typeface="Symbol" panose="05050102010706020507" pitchFamily="18" charset="2"/>
              <a:buChar char=""/>
            </a:pPr>
            <a:r>
              <a:rPr lang="en-GB" sz="2560" kern="1200">
                <a:solidFill>
                  <a:prstClr val="black"/>
                </a:solidFill>
                <a:latin typeface="Arial" panose="020B0604020202020204" pitchFamily="34" charset="0"/>
                <a:ea typeface="Times New Roman" panose="02020603050405020304" pitchFamily="18" charset="0"/>
              </a:rPr>
              <a:t>Day 2 theme: Information Sharing and the importance in safeguarding.</a:t>
            </a:r>
            <a:endParaRPr lang="en-GB" sz="2560" kern="1200">
              <a:solidFill>
                <a:prstClr val="black"/>
              </a:solidFill>
              <a:latin typeface="Calibri" panose="020F0502020204030204" pitchFamily="34" charset="0"/>
              <a:ea typeface="Calibri" panose="020F0502020204030204" pitchFamily="34" charset="0"/>
            </a:endParaRPr>
          </a:p>
          <a:p>
            <a:pPr marL="487672" indent="-487672" algn="l" defTabSz="1300460" hangingPunct="1">
              <a:buFont typeface="Symbol" panose="05050102010706020507" pitchFamily="18" charset="2"/>
              <a:buChar char=""/>
            </a:pPr>
            <a:r>
              <a:rPr lang="en-GB" sz="2560" kern="1200">
                <a:solidFill>
                  <a:prstClr val="black"/>
                </a:solidFill>
                <a:latin typeface="Arial" panose="020B0604020202020204" pitchFamily="34" charset="0"/>
                <a:ea typeface="Times New Roman" panose="02020603050405020304" pitchFamily="18" charset="0"/>
              </a:rPr>
              <a:t>Day 3 theme: ROA - Rehabilitation of Offenders - </a:t>
            </a:r>
            <a:r>
              <a:rPr lang="en-GB" sz="2560" kern="1200">
                <a:solidFill>
                  <a:srgbClr val="2E2E38"/>
                </a:solidFill>
                <a:latin typeface="Arial" panose="020B0604020202020204" pitchFamily="34" charset="0"/>
                <a:ea typeface="Times New Roman" panose="02020603050405020304" pitchFamily="18" charset="0"/>
              </a:rPr>
              <a:t>balancing safeguarding with individuals rights to rehabilitation.   </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b="1" kern="1200">
                <a:solidFill>
                  <a:prstClr val="black"/>
                </a:solidFill>
                <a:latin typeface="Arial" panose="020B0604020202020204" pitchFamily="34" charset="0"/>
                <a:ea typeface="Calibri" panose="020F0502020204030204" pitchFamily="34" charset="0"/>
              </a:rPr>
              <a:t> </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Calibri" panose="020F0502020204030204" pitchFamily="34" charset="0"/>
              </a:rPr>
              <a:t>Please register and re-visit our website and social media channels, as further details are announced:</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Calibri" panose="020F0502020204030204" pitchFamily="34" charset="0"/>
              </a:rPr>
              <a:t> </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Yu Mincho" panose="02020400000000000000" pitchFamily="18" charset="-128"/>
              </a:rPr>
              <a:t>Follow DBS on social media:</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r>
              <a:rPr lang="en-GB" sz="2560" kern="1200">
                <a:solidFill>
                  <a:prstClr val="black"/>
                </a:solidFill>
                <a:latin typeface="Arial" panose="020B0604020202020204" pitchFamily="34" charset="0"/>
                <a:ea typeface="Yu Mincho" panose="02020400000000000000" pitchFamily="18" charset="-128"/>
              </a:rPr>
              <a:t>Twitter/X, Facebook and LinkedIn: </a:t>
            </a:r>
            <a:r>
              <a:rPr lang="en-GB" sz="2560" u="sng" kern="1200">
                <a:solidFill>
                  <a:srgbClr val="0563C1"/>
                </a:solidFill>
                <a:latin typeface="Arial" panose="020B0604020202020204" pitchFamily="34" charset="0"/>
                <a:ea typeface="Calibri" panose="020F0502020204030204" pitchFamily="34" charset="0"/>
                <a:hlinkClick r:id="rId5"/>
              </a:rPr>
              <a:t>https://www.gov.uk/dbs</a:t>
            </a:r>
            <a:endParaRPr lang="en-GB" sz="2560" kern="1200">
              <a:solidFill>
                <a:prstClr val="black"/>
              </a:solidFill>
              <a:latin typeface="Calibri" panose="020F0502020204030204" pitchFamily="34" charset="0"/>
              <a:ea typeface="Calibri" panose="020F0502020204030204" pitchFamily="34" charset="0"/>
            </a:endParaRPr>
          </a:p>
          <a:p>
            <a:pPr algn="l" defTabSz="1300460" hangingPunct="1"/>
            <a:endParaRPr lang="en-GB" sz="2560" kern="1200">
              <a:solidFill>
                <a:prstClr val="black"/>
              </a:solidFill>
              <a:latin typeface="Calibri" panose="020F0502020204030204" pitchFamily="34" charset="0"/>
              <a:ea typeface="Calibri" panose="020F0502020204030204" pitchFamily="34" charset="0"/>
            </a:endParaRPr>
          </a:p>
        </p:txBody>
      </p:sp>
      <p:sp>
        <p:nvSpPr>
          <p:cNvPr id="11" name="TextBox 10">
            <a:extLst>
              <a:ext uri="{FF2B5EF4-FFF2-40B4-BE49-F238E27FC236}">
                <a16:creationId xmlns:a16="http://schemas.microsoft.com/office/drawing/2014/main" id="{D1FAC6A5-DC37-23B5-7C47-3467453BAD3D}"/>
              </a:ext>
            </a:extLst>
          </p:cNvPr>
          <p:cNvSpPr txBox="1"/>
          <p:nvPr/>
        </p:nvSpPr>
        <p:spPr>
          <a:xfrm>
            <a:off x="666436" y="248284"/>
            <a:ext cx="15858725" cy="705129"/>
          </a:xfrm>
          <a:prstGeom prst="rect">
            <a:avLst/>
          </a:prstGeom>
          <a:noFill/>
        </p:spPr>
        <p:txBody>
          <a:bodyPr wrap="square" rtlCol="0">
            <a:spAutoFit/>
          </a:bodyPr>
          <a:lstStyle/>
          <a:p>
            <a:pPr algn="l" defTabSz="1300460" hangingPunct="1"/>
            <a:r>
              <a:rPr lang="en-GB" sz="3982" b="1" kern="1200">
                <a:solidFill>
                  <a:srgbClr val="7030A0"/>
                </a:solidFill>
                <a:latin typeface="Arial" panose="020B0604020202020204" pitchFamily="34" charset="0"/>
                <a:ea typeface="Calibri" panose="020F0502020204030204" pitchFamily="34" charset="0"/>
              </a:rPr>
              <a:t>Registration open for the DBS Virtual Conference 2024</a:t>
            </a:r>
            <a:endParaRPr lang="en-GB" sz="3982" kern="1200">
              <a:solidFill>
                <a:srgbClr val="7030A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72652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2113A6A-2E1B-48CE-8428-A065C717124F}"/>
              </a:ext>
            </a:extLst>
          </p:cNvPr>
          <p:cNvSpPr/>
          <p:nvPr/>
        </p:nvSpPr>
        <p:spPr>
          <a:xfrm>
            <a:off x="1172968" y="538390"/>
            <a:ext cx="14892248" cy="7581336"/>
          </a:xfrm>
          <a:prstGeom prst="rect">
            <a:avLst/>
          </a:prstGeom>
          <a:solidFill>
            <a:srgbClr val="8F23B3"/>
          </a:solidFill>
          <a:ln w="25400" cap="flat">
            <a:solidFill>
              <a:srgbClr val="8F23B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2249" tIns="72249" rIns="72249" bIns="72249" numCol="1" spcCol="38100" rtlCol="0" anchor="ctr">
            <a:spAutoFit/>
          </a:bodyPr>
          <a:lstStyle/>
          <a:p>
            <a:pPr defTabSz="830849"/>
            <a:endParaRPr lang="en-GB" sz="5262"/>
          </a:p>
        </p:txBody>
      </p:sp>
      <p:sp>
        <p:nvSpPr>
          <p:cNvPr id="16" name="Content Placeholder 2">
            <a:extLst>
              <a:ext uri="{FF2B5EF4-FFF2-40B4-BE49-F238E27FC236}">
                <a16:creationId xmlns:a16="http://schemas.microsoft.com/office/drawing/2014/main" id="{34DC66F9-39B7-4383-B7A6-EF6669724AB5}"/>
              </a:ext>
            </a:extLst>
          </p:cNvPr>
          <p:cNvSpPr>
            <a:spLocks noGrp="1"/>
          </p:cNvSpPr>
          <p:nvPr>
            <p:ph idx="1"/>
          </p:nvPr>
        </p:nvSpPr>
        <p:spPr>
          <a:xfrm>
            <a:off x="3265714" y="1959429"/>
            <a:ext cx="10263483" cy="4624252"/>
          </a:xfrm>
          <a:noFill/>
        </p:spPr>
        <p:txBody>
          <a:bodyPr anchor="ctr">
            <a:noAutofit/>
          </a:bodyPr>
          <a:lstStyle/>
          <a:p>
            <a:pPr marL="0" indent="0" algn="ctr">
              <a:buNone/>
            </a:pPr>
            <a:endParaRPr lang="en-GB" sz="3982" b="1">
              <a:solidFill>
                <a:schemeClr val="bg1"/>
              </a:solidFill>
              <a:latin typeface="Arial" panose="020B0604020202020204" pitchFamily="34" charset="0"/>
              <a:cs typeface="Arial" panose="020B0604020202020204" pitchFamily="34" charset="0"/>
            </a:endParaRPr>
          </a:p>
          <a:p>
            <a:pPr marL="0" indent="0" algn="ctr">
              <a:buNone/>
            </a:pPr>
            <a:r>
              <a:rPr lang="en-GB" sz="3600">
                <a:solidFill>
                  <a:schemeClr val="bg1"/>
                </a:solidFill>
                <a:latin typeface="Arial" panose="020B0604020202020204" pitchFamily="34" charset="0"/>
                <a:cs typeface="Arial" panose="020B0604020202020204" pitchFamily="34" charset="0"/>
              </a:rPr>
              <a:t>Thank you for listening.</a:t>
            </a:r>
          </a:p>
          <a:p>
            <a:pPr marL="0" indent="0" algn="ctr">
              <a:buNone/>
            </a:pPr>
            <a:r>
              <a:rPr lang="en-GB" sz="3600">
                <a:solidFill>
                  <a:schemeClr val="bg1"/>
                </a:solidFill>
                <a:latin typeface="Arial" panose="020B0604020202020204" pitchFamily="34" charset="0"/>
                <a:cs typeface="Arial" panose="020B0604020202020204" pitchFamily="34" charset="0"/>
              </a:rPr>
              <a:t> Any questions?</a:t>
            </a:r>
          </a:p>
          <a:p>
            <a:pPr marL="0" indent="0" algn="ctr">
              <a:buNone/>
            </a:pPr>
            <a:endParaRPr lang="en-GB" sz="3982">
              <a:solidFill>
                <a:schemeClr val="bg1"/>
              </a:solidFill>
              <a:latin typeface="Arial" panose="020B0604020202020204" pitchFamily="34" charset="0"/>
              <a:cs typeface="Arial" panose="020B0604020202020204" pitchFamily="34" charset="0"/>
            </a:endParaRPr>
          </a:p>
        </p:txBody>
      </p:sp>
      <p:pic>
        <p:nvPicPr>
          <p:cNvPr id="17" name="Disclosure &amp; Barring Service_2592_AW (RGB).png" descr="Disclosure &amp; Barring Service_2592_AW (RGB).png">
            <a:extLst>
              <a:ext uri="{FF2B5EF4-FFF2-40B4-BE49-F238E27FC236}">
                <a16:creationId xmlns:a16="http://schemas.microsoft.com/office/drawing/2014/main" id="{A659E8A9-7D1B-4355-9F31-1FA45BB9215B}"/>
              </a:ext>
            </a:extLst>
          </p:cNvPr>
          <p:cNvPicPr>
            <a:picLocks noChangeAspect="1"/>
          </p:cNvPicPr>
          <p:nvPr/>
        </p:nvPicPr>
        <p:blipFill>
          <a:blip r:embed="rId3"/>
          <a:srcRect/>
          <a:stretch>
            <a:fillRect/>
          </a:stretch>
        </p:blipFill>
        <p:spPr>
          <a:xfrm>
            <a:off x="1123557" y="8955754"/>
            <a:ext cx="1111791" cy="597670"/>
          </a:xfrm>
          <a:prstGeom prst="rect">
            <a:avLst/>
          </a:prstGeom>
          <a:ln w="12700">
            <a:miter lim="400000"/>
          </a:ln>
        </p:spPr>
      </p:pic>
      <p:sp>
        <p:nvSpPr>
          <p:cNvPr id="18" name="Making Recruitment Safer">
            <a:extLst>
              <a:ext uri="{FF2B5EF4-FFF2-40B4-BE49-F238E27FC236}">
                <a16:creationId xmlns:a16="http://schemas.microsoft.com/office/drawing/2014/main" id="{507B187B-49BA-4423-8219-2F57388818AD}"/>
              </a:ext>
            </a:extLst>
          </p:cNvPr>
          <p:cNvSpPr txBox="1"/>
          <p:nvPr/>
        </p:nvSpPr>
        <p:spPr>
          <a:xfrm>
            <a:off x="14599162" y="9080617"/>
            <a:ext cx="1644413"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i="0"/>
              <a:t>DBS Workshop</a:t>
            </a:r>
            <a:endParaRPr sz="1707" i="0"/>
          </a:p>
        </p:txBody>
      </p:sp>
      <p:cxnSp>
        <p:nvCxnSpPr>
          <p:cNvPr id="19" name="Straight Connector 18">
            <a:extLst>
              <a:ext uri="{FF2B5EF4-FFF2-40B4-BE49-F238E27FC236}">
                <a16:creationId xmlns:a16="http://schemas.microsoft.com/office/drawing/2014/main" id="{FC9846B1-E6C7-4930-8DFD-1207B06DFDAD}"/>
              </a:ext>
            </a:extLst>
          </p:cNvPr>
          <p:cNvCxnSpPr>
            <a:cxnSpLocks/>
          </p:cNvCxnSpPr>
          <p:nvPr/>
        </p:nvCxnSpPr>
        <p:spPr>
          <a:xfrm>
            <a:off x="1096689" y="8718838"/>
            <a:ext cx="15146887" cy="0"/>
          </a:xfrm>
          <a:prstGeom prst="line">
            <a:avLst/>
          </a:prstGeom>
          <a:ln w="19050">
            <a:solidFill>
              <a:srgbClr val="8F23B3"/>
            </a:solidFill>
          </a:ln>
        </p:spPr>
        <p:style>
          <a:lnRef idx="1">
            <a:schemeClr val="accent1"/>
          </a:lnRef>
          <a:fillRef idx="0">
            <a:schemeClr val="accent1"/>
          </a:fillRef>
          <a:effectRef idx="0">
            <a:schemeClr val="accent1"/>
          </a:effectRef>
          <a:fontRef idx="minor">
            <a:schemeClr val="tx1"/>
          </a:fontRef>
        </p:style>
      </p:cxnSp>
      <p:sp>
        <p:nvSpPr>
          <p:cNvPr id="20" name="Making Recruitment Safer">
            <a:extLst>
              <a:ext uri="{FF2B5EF4-FFF2-40B4-BE49-F238E27FC236}">
                <a16:creationId xmlns:a16="http://schemas.microsoft.com/office/drawing/2014/main" id="{05BA2E72-E071-42FF-98DD-9F380D228236}"/>
              </a:ext>
            </a:extLst>
          </p:cNvPr>
          <p:cNvSpPr txBox="1"/>
          <p:nvPr/>
        </p:nvSpPr>
        <p:spPr>
          <a:xfrm>
            <a:off x="3576915" y="8955754"/>
            <a:ext cx="4704935" cy="339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a:spAutoFit/>
          </a:bodyPr>
          <a:lstStyle>
            <a:lvl1pPr>
              <a:defRPr sz="1400" i="1">
                <a:latin typeface="Arial"/>
                <a:ea typeface="Arial"/>
                <a:cs typeface="Arial"/>
                <a:sym typeface="Arial"/>
              </a:defRPr>
            </a:lvl1pPr>
          </a:lstStyle>
          <a:p>
            <a:pPr defTabSz="438116"/>
            <a:r>
              <a:rPr lang="en-GB" sz="1707"/>
              <a:t>Making Recruitment  and Employment Safer</a:t>
            </a:r>
            <a:endParaRPr sz="1707"/>
          </a:p>
        </p:txBody>
      </p:sp>
    </p:spTree>
    <p:extLst>
      <p:ext uri="{BB962C8B-B14F-4D97-AF65-F5344CB8AC3E}">
        <p14:creationId xmlns:p14="http://schemas.microsoft.com/office/powerpoint/2010/main" val="1593796090"/>
      </p:ext>
    </p:extLst>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White">
  <a:themeElements>
    <a:clrScheme name="White">
      <a:dk1>
        <a:srgbClr val="000000"/>
      </a:dk1>
      <a:lt1>
        <a:srgbClr val="FFFFFF"/>
      </a:lt1>
      <a:dk2>
        <a:srgbClr val="A7A7A7"/>
      </a:dk2>
      <a:lt2>
        <a:srgbClr val="535353"/>
      </a:lt2>
      <a:accent1>
        <a:srgbClr val="00A2FF"/>
      </a:accent1>
      <a:accent2>
        <a:srgbClr val="16E7CF"/>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White">
  <a:themeElements>
    <a:clrScheme name="White">
      <a:dk1>
        <a:srgbClr val="000000"/>
      </a:dk1>
      <a:lt1>
        <a:srgbClr val="FFFFFF"/>
      </a:lt1>
      <a:dk2>
        <a:srgbClr val="A7A7A7"/>
      </a:dk2>
      <a:lt2>
        <a:srgbClr val="535353"/>
      </a:lt2>
      <a:accent1>
        <a:srgbClr val="00A2FF"/>
      </a:accent1>
      <a:accent2>
        <a:srgbClr val="16E7CF"/>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7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jb5e598af17141539648acf311d7477b xmlns="60b4899e-55b4-4231-8241-12d69350e134">
      <Terms xmlns="http://schemas.microsoft.com/office/infopath/2007/PartnerControls">
        <TermInfo xmlns="http://schemas.microsoft.com/office/infopath/2007/PartnerControls">
          <TermName xmlns="http://schemas.microsoft.com/office/infopath/2007/PartnerControls">Strategy and Performance</TermName>
          <TermId xmlns="http://schemas.microsoft.com/office/infopath/2007/PartnerControls">7e882f6e-cbc3-47d3-be0e-abb4a791b34b</TermId>
        </TermInfo>
      </Terms>
    </jb5e598af17141539648acf311d7477b>
    <HOMigrated xmlns="60b4899e-55b4-4231-8241-12d69350e134">false</HOMigrated>
    <TaxCatchAllLabel xmlns="8b6be4bb-b4dc-49b8-9902-7d2746ee353f" xsi:nil="true"/>
    <cf401361b24e474cb011be6eb76c0e76 xmlns="60b4899e-55b4-4231-8241-12d69350e134">
      <Terms xmlns="http://schemas.microsoft.com/office/infopath/2007/PartnerControls">
        <TermInfo xmlns="http://schemas.microsoft.com/office/infopath/2007/PartnerControls">
          <TermName xmlns="http://schemas.microsoft.com/office/infopath/2007/PartnerControls">Crown</TermName>
          <TermId xmlns="http://schemas.microsoft.com/office/infopath/2007/PartnerControls">69589897-2828-4761-976e-717fd8e631c9</TermId>
        </TermInfo>
      </Terms>
    </cf401361b24e474cb011be6eb76c0e76>
    <TaxCatchAll xmlns="8b6be4bb-b4dc-49b8-9902-7d2746ee353f">
      <Value>4</Value>
      <Value>3</Value>
      <Value>2</Value>
      <Value>1</Value>
    </TaxCatchAll>
    <lae2bfa7b6474897ab4a53f76ea236c7 xmlns="60b4899e-55b4-4231-8241-12d69350e134">
      <Terms xmlns="http://schemas.microsoft.com/office/infopath/2007/PartnerControls">
        <TermInfo xmlns="http://schemas.microsoft.com/office/infopath/2007/PartnerControls">
          <TermName xmlns="http://schemas.microsoft.com/office/infopath/2007/PartnerControls">Official</TermName>
          <TermId xmlns="http://schemas.microsoft.com/office/infopath/2007/PartnerControls">14c80daa-741b-422c-9722-f71693c9ede4</TermId>
        </TermInfo>
      </Terms>
    </lae2bfa7b6474897ab4a53f76ea236c7>
    <n7493b4506bf40e28c373b1e51a33445 xmlns="60b4899e-55b4-4231-8241-12d69350e134">
      <Terms xmlns="http://schemas.microsoft.com/office/infopath/2007/PartnerControls">
        <TermInfo xmlns="http://schemas.microsoft.com/office/infopath/2007/PartnerControls">
          <TermName xmlns="http://schemas.microsoft.com/office/infopath/2007/PartnerControls">Process – Standard</TermName>
          <TermId xmlns="http://schemas.microsoft.com/office/infopath/2007/PartnerControls">cf511cbb-bd16-4156-ac78-90d0c4fce91f</TermId>
        </TermInfo>
      </Terms>
    </n7493b4506bf40e28c373b1e51a33445>
    <Topic xmlns="31614a7a-602a-4c5e-847d-1e1e081d8a8b">Disclosure &amp; Barring</Topic>
    <SharedWithUsers xmlns="8b6be4bb-b4dc-49b8-9902-7d2746ee353f">
      <UserInfo>
        <DisplayName>Selina Brumant</DisplayName>
        <AccountId>39</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HO document" ma:contentTypeID="0x010100A5BF1C78D9F64B679A5EBDE1C6598EBC010042F33D98524F27489051E6C5CE5B76FC" ma:contentTypeVersion="16" ma:contentTypeDescription="Create a new document." ma:contentTypeScope="" ma:versionID="8d64a441562c6f37a05cbc9863edc9cc">
  <xsd:schema xmlns:xsd="http://www.w3.org/2001/XMLSchema" xmlns:xs="http://www.w3.org/2001/XMLSchema" xmlns:p="http://schemas.microsoft.com/office/2006/metadata/properties" xmlns:ns2="60b4899e-55b4-4231-8241-12d69350e134" xmlns:ns3="8b6be4bb-b4dc-49b8-9902-7d2746ee353f" xmlns:ns4="31614a7a-602a-4c5e-847d-1e1e081d8a8b" targetNamespace="http://schemas.microsoft.com/office/2006/metadata/properties" ma:root="true" ma:fieldsID="27e861338cfdda3cb060c4e102cbc7d0" ns2:_="" ns3:_="" ns4:_="">
    <xsd:import namespace="60b4899e-55b4-4231-8241-12d69350e134"/>
    <xsd:import namespace="8b6be4bb-b4dc-49b8-9902-7d2746ee353f"/>
    <xsd:import namespace="31614a7a-602a-4c5e-847d-1e1e081d8a8b"/>
    <xsd:element name="properties">
      <xsd:complexType>
        <xsd:sequence>
          <xsd:element name="documentManagement">
            <xsd:complexType>
              <xsd:all>
                <xsd:element ref="ns2:lae2bfa7b6474897ab4a53f76ea236c7" minOccurs="0"/>
                <xsd:element ref="ns3:TaxCatchAll" minOccurs="0"/>
                <xsd:element ref="ns3:TaxCatchAllLabel" minOccurs="0"/>
                <xsd:element ref="ns2:cf401361b24e474cb011be6eb76c0e76" minOccurs="0"/>
                <xsd:element ref="ns2:jb5e598af17141539648acf311d7477b" minOccurs="0"/>
                <xsd:element ref="ns2:n7493b4506bf40e28c373b1e51a33445" minOccurs="0"/>
                <xsd:element ref="ns2:HOMigrated" minOccurs="0"/>
                <xsd:element ref="ns4:Topic"/>
                <xsd:element ref="ns4:MediaServiceMetadata" minOccurs="0"/>
                <xsd:element ref="ns4:MediaServiceFastMetadata" minOccurs="0"/>
                <xsd:element ref="ns4:MediaServiceDateTaken" minOccurs="0"/>
                <xsd:element ref="ns4:MediaLengthInSeconds" minOccurs="0"/>
                <xsd:element ref="ns3:SharedWithUsers" minOccurs="0"/>
                <xsd:element ref="ns3:SharedWithDetails" minOccurs="0"/>
                <xsd:element ref="ns4:MediaServiceObjectDetectorVersions" minOccurs="0"/>
                <xsd:element ref="ns4:MediaServiceSearchPropertie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b4899e-55b4-4231-8241-12d69350e134" elementFormDefault="qualified">
    <xsd:import namespace="http://schemas.microsoft.com/office/2006/documentManagement/types"/>
    <xsd:import namespace="http://schemas.microsoft.com/office/infopath/2007/PartnerControls"/>
    <xsd:element name="lae2bfa7b6474897ab4a53f76ea236c7" ma:index="8" ma:taxonomy="true" ma:internalName="lae2bfa7b6474897ab4a53f76ea236c7" ma:taxonomyFieldName="HOGovernmentSecurityClassification" ma:displayName="Government Security Classification" ma:readOnly="false" ma:default="3;#Official|14c80daa-741b-422c-9722-f71693c9ede4" ma:fieldId="{5ae2bfa7-b647-4897-ab4a-53f76ea236c7}" ma:sspId="93e580ec-c125-41f3-a307-e1c841722a86" ma:termSetId="56209604-fc17-4ace-9b7b-f45f0f17d50b" ma:anchorId="00000000-0000-0000-0000-000000000000" ma:open="false" ma:isKeyword="false">
      <xsd:complexType>
        <xsd:sequence>
          <xsd:element ref="pc:Terms" minOccurs="0" maxOccurs="1"/>
        </xsd:sequence>
      </xsd:complexType>
    </xsd:element>
    <xsd:element name="cf401361b24e474cb011be6eb76c0e76" ma:index="12" ma:taxonomy="true" ma:internalName="cf401361b24e474cb011be6eb76c0e76" ma:taxonomyFieldName="HOCopyrightLevel" ma:displayName="Copyright level" ma:readOnly="false" ma:default="4;#Crown|69589897-2828-4761-976e-717fd8e631c9" ma:fieldId="{cf401361-b24e-474c-b011-be6eb76c0e76}" ma:sspId="93e580ec-c125-41f3-a307-e1c841722a86" ma:termSetId="bdd694c6-7266-48f2-93d6-d15992cd203e" ma:anchorId="00000000-0000-0000-0000-000000000000" ma:open="false" ma:isKeyword="false">
      <xsd:complexType>
        <xsd:sequence>
          <xsd:element ref="pc:Terms" minOccurs="0" maxOccurs="1"/>
        </xsd:sequence>
      </xsd:complexType>
    </xsd:element>
    <xsd:element name="jb5e598af17141539648acf311d7477b" ma:index="14" nillable="true" ma:taxonomy="true" ma:internalName="jb5e598af17141539648acf311d7477b" ma:taxonomyFieldName="HOBusinessUnit" ma:displayName="Business unit" ma:readOnly="false" ma:default="29;#DBS Partnerships (P)|90e9c6e2-26bf-4c03-b2cc-260ed7b33d7b" ma:fieldId="{3b5e598a-f171-4153-9648-acf311d7477b}" ma:sspId="93e580ec-c125-41f3-a307-e1c841722a86" ma:termSetId="55eb802e-fbca-455b-a7d2-d5919d4ea3d2" ma:anchorId="00000000-0000-0000-0000-000000000000" ma:open="false" ma:isKeyword="false">
      <xsd:complexType>
        <xsd:sequence>
          <xsd:element ref="pc:Terms" minOccurs="0" maxOccurs="1"/>
        </xsd:sequence>
      </xsd:complexType>
    </xsd:element>
    <xsd:element name="n7493b4506bf40e28c373b1e51a33445" ma:index="16" nillable="true" ma:taxonomy="true" ma:internalName="n7493b4506bf40e28c373b1e51a33445" ma:taxonomyFieldName="HOSiteType" ma:displayName="Site type" ma:readOnly="false" ma:default="2;#Process – Standard|cf511cbb-bd16-4156-ac78-90d0c4fce91f" ma:fieldId="{77493b45-06bf-40e2-8c37-3b1e51a33445}" ma:sspId="93e580ec-c125-41f3-a307-e1c841722a86" ma:termSetId="4518b03a-1a05-49af-8bf2-e5548589f21b" ma:anchorId="00000000-0000-0000-0000-000000000000" ma:open="false" ma:isKeyword="false">
      <xsd:complexType>
        <xsd:sequence>
          <xsd:element ref="pc:Terms" minOccurs="0" maxOccurs="1"/>
        </xsd:sequence>
      </xsd:complexType>
    </xsd:element>
    <xsd:element name="HOMigrated" ma:index="18" nillable="true" ma:displayName="Migrated" ma:default="0" ma:internalName="HOMigrate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b6be4bb-b4dc-49b8-9902-7d2746ee353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3333aff7-95fc-4050-a43d-5d778d6f269d}" ma:internalName="TaxCatchAll" ma:readOnly="false" ma:showField="CatchAllData" ma:web="8b6be4bb-b4dc-49b8-9902-7d2746ee353f">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3333aff7-95fc-4050-a43d-5d778d6f269d}" ma:internalName="TaxCatchAllLabel" ma:readOnly="false" ma:showField="CatchAllDataLabel" ma:web="8b6be4bb-b4dc-49b8-9902-7d2746ee353f">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614a7a-602a-4c5e-847d-1e1e081d8a8b" elementFormDefault="qualified">
    <xsd:import namespace="http://schemas.microsoft.com/office/2006/documentManagement/types"/>
    <xsd:import namespace="http://schemas.microsoft.com/office/infopath/2007/PartnerControls"/>
    <xsd:element name="Topic" ma:index="19" ma:displayName="Topic" ma:format="Dropdown" ma:internalName="Topic">
      <xsd:simpleType>
        <xsd:restriction base="dms:Choice">
          <xsd:enumeration value="Barring"/>
          <xsd:enumeration value="Disclosure"/>
          <xsd:enumeration value="Disclosure &amp; Barring"/>
        </xsd:restriction>
      </xsd:simpleType>
    </xsd:element>
    <xsd:element name="MediaServiceMetadata" ma:index="20" nillable="true" ma:displayName="MediaServiceMetadata" ma:hidden="true" ma:internalName="MediaServiceMetadata" ma:readOnly="true">
      <xsd:simpleType>
        <xsd:restriction base="dms:Note"/>
      </xsd:simpleType>
    </xsd:element>
    <xsd:element name="MediaServiceFastMetadata" ma:index="21" nillable="true" ma:displayName="MediaServiceFastMetadata" ma:hidden="true" ma:internalName="MediaServiceFastMetadata"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GenerationTime" ma:index="28" nillable="true" ma:displayName="MediaServiceGenerationTime" ma:hidden="true" ma:internalName="MediaServiceGenerationTime" ma:readOnly="true">
      <xsd:simpleType>
        <xsd:restriction base="dms:Text"/>
      </xsd:simpleType>
    </xsd:element>
    <xsd:element name="MediaServiceEventHashCode" ma:index="2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3076FB-720C-4A84-AC2E-197FD0826773}">
  <ds:schemaRefs>
    <ds:schemaRef ds:uri="http://schemas.microsoft.com/sharepoint/v3/contenttype/forms"/>
  </ds:schemaRefs>
</ds:datastoreItem>
</file>

<file path=customXml/itemProps2.xml><?xml version="1.0" encoding="utf-8"?>
<ds:datastoreItem xmlns:ds="http://schemas.openxmlformats.org/officeDocument/2006/customXml" ds:itemID="{291B1BA6-8874-47A4-A866-EE93E41B775B}">
  <ds:schemaRefs>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terms/"/>
    <ds:schemaRef ds:uri="8b6be4bb-b4dc-49b8-9902-7d2746ee353f"/>
    <ds:schemaRef ds:uri="31614a7a-602a-4c5e-847d-1e1e081d8a8b"/>
    <ds:schemaRef ds:uri="http://schemas.microsoft.com/office/2006/documentManagement/types"/>
    <ds:schemaRef ds:uri="60b4899e-55b4-4231-8241-12d69350e134"/>
    <ds:schemaRef ds:uri="http://www.w3.org/XML/1998/namespace"/>
    <ds:schemaRef ds:uri="http://purl.org/dc/dcmitype/"/>
  </ds:schemaRefs>
</ds:datastoreItem>
</file>

<file path=customXml/itemProps3.xml><?xml version="1.0" encoding="utf-8"?>
<ds:datastoreItem xmlns:ds="http://schemas.openxmlformats.org/officeDocument/2006/customXml" ds:itemID="{32B859EF-2D31-4F09-8444-24FD63A1A29F}">
  <ds:schemaRefs>
    <ds:schemaRef ds:uri="31614a7a-602a-4c5e-847d-1e1e081d8a8b"/>
    <ds:schemaRef ds:uri="60b4899e-55b4-4231-8241-12d69350e134"/>
    <ds:schemaRef ds:uri="8b6be4bb-b4dc-49b8-9902-7d2746ee35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TotalTime>
  <Words>3942</Words>
  <Application>Microsoft Office PowerPoint</Application>
  <PresentationFormat>Custom</PresentationFormat>
  <Paragraphs>370</Paragraphs>
  <Slides>18</Slides>
  <Notes>18</Notes>
  <HiddenSlides>0</HiddenSlides>
  <MMClips>0</MMClips>
  <ScaleCrop>false</ScaleCrop>
  <HeadingPairs>
    <vt:vector size="6" baseType="variant">
      <vt:variant>
        <vt:lpstr>Fonts Used</vt:lpstr>
      </vt:variant>
      <vt:variant>
        <vt:i4>17</vt:i4>
      </vt:variant>
      <vt:variant>
        <vt:lpstr>Theme</vt:lpstr>
      </vt:variant>
      <vt:variant>
        <vt:i4>6</vt:i4>
      </vt:variant>
      <vt:variant>
        <vt:lpstr>Slide Titles</vt:lpstr>
      </vt:variant>
      <vt:variant>
        <vt:i4>18</vt:i4>
      </vt:variant>
    </vt:vector>
  </HeadingPairs>
  <TitlesOfParts>
    <vt:vector size="41" baseType="lpstr">
      <vt:lpstr>Arial</vt:lpstr>
      <vt:lpstr>Arial</vt:lpstr>
      <vt:lpstr>Calibri</vt:lpstr>
      <vt:lpstr>Calibri Light</vt:lpstr>
      <vt:lpstr>Courier New</vt:lpstr>
      <vt:lpstr>Frutiger LT Std 45 Light</vt:lpstr>
      <vt:lpstr>Garamond</vt:lpstr>
      <vt:lpstr>GDS Transport</vt:lpstr>
      <vt:lpstr>Helvetica Neue</vt:lpstr>
      <vt:lpstr>Helvetica Neue Light</vt:lpstr>
      <vt:lpstr>Helvetica Neue Medium</vt:lpstr>
      <vt:lpstr>Segoe UI</vt:lpstr>
      <vt:lpstr>Symbol</vt:lpstr>
      <vt:lpstr>Symbol,Sans-Serif</vt:lpstr>
      <vt:lpstr>Times New Roman</vt:lpstr>
      <vt:lpstr>Verdana</vt:lpstr>
      <vt:lpstr>Wingdings</vt:lpstr>
      <vt:lpstr>White</vt:lpstr>
      <vt:lpstr>2_Office Theme</vt:lpstr>
      <vt:lpstr>2_White</vt:lpstr>
      <vt:lpstr>Office Theme</vt:lpstr>
      <vt:lpstr>1_White</vt:lpstr>
      <vt:lpstr>1_Office Theme</vt:lpstr>
      <vt:lpstr>PowerPoint Presentation</vt:lpstr>
      <vt:lpstr>Introduction</vt:lpstr>
      <vt:lpstr>The role of DBS</vt:lpstr>
      <vt:lpstr>Regional Outreach Advisers</vt:lpstr>
      <vt:lpstr>How to contact us – Regional Outreach Advisers</vt:lpstr>
      <vt:lpstr>Requesting further information</vt:lpstr>
      <vt:lpstr>PowerPoint Presentation</vt:lpstr>
      <vt:lpstr>PowerPoint Presentation</vt:lpstr>
      <vt:lpstr>Prescribed Information</vt:lpstr>
      <vt:lpstr>Examples of Prescribed Information *This is not the full list of Prescribed Information</vt:lpstr>
      <vt:lpstr>What does the Data Protection Act &amp; GDPR 2018 say? </vt:lpstr>
      <vt:lpstr>Permission to share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 Slide</dc:title>
  <dc:creator>Swaby Jennifer</dc:creator>
  <cp:lastModifiedBy>Steve Hall</cp:lastModifiedBy>
  <cp:revision>4</cp:revision>
  <dcterms:modified xsi:type="dcterms:W3CDTF">2024-10-25T20:40:56Z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0x010100A5BF1C78D9F64B679A5EBDE1C6598EBC010042F33D98524F27489051E6C5CE5B76FC</vt:lpwstr>
  </property>
  <property fmtid="{D5CDD505-2E9C-101B-9397-08002B2CF9AE}" pid="3" name="HOBusinessUnit">
    <vt:lpwstr>1;#Strategy and Performance|7e882f6e-cbc3-47d3-be0e-abb4a791b34b</vt:lpwstr>
  </property>
  <property fmtid="{D5CDD505-2E9C-101B-9397-08002B2CF9AE}" pid="4" name="HOCopyrightLevel">
    <vt:lpwstr>4;#Crown|69589897-2828-4761-976e-717fd8e631c9</vt:lpwstr>
  </property>
  <property fmtid="{D5CDD505-2E9C-101B-9397-08002B2CF9AE}" pid="5" name="HOGovernmentSecurityClassification">
    <vt:lpwstr>3;#Official|14c80daa-741b-422c-9722-f71693c9ede4</vt:lpwstr>
  </property>
  <property fmtid="{D5CDD505-2E9C-101B-9397-08002B2CF9AE}" pid="6" name="HOSiteType">
    <vt:lpwstr>2;#Process – Standard|cf511cbb-bd16-4156-ac78-90d0c4fce91f</vt:lpwstr>
  </property>
</Properties>
</file>