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9" r:id="rId6"/>
    <p:sldId id="270" r:id="rId7"/>
    <p:sldId id="271" r:id="rId8"/>
    <p:sldId id="264" r:id="rId9"/>
    <p:sldId id="265" r:id="rId10"/>
    <p:sldId id="266" r:id="rId11"/>
    <p:sldId id="267" r:id="rId12"/>
    <p:sldId id="268" r:id="rId13"/>
    <p:sldId id="257" r:id="rId14"/>
    <p:sldId id="258" r:id="rId15"/>
    <p:sldId id="259" r:id="rId16"/>
    <p:sldId id="260" r:id="rId17"/>
    <p:sldId id="261" r:id="rId18"/>
    <p:sldId id="262" r:id="rId19"/>
    <p:sldId id="263" r:id="rId2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3B401E-5701-45DA-9655-8F7B7EEDB005}" v="37" dt="2024-10-04T14:10:46.3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EF5B8-4878-7F23-E4D8-69ACAE291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73DA7B-E7C3-A9E5-F890-1786452BA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41238-B708-B037-445C-F7D6AAB0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D44ED-7640-C810-61E5-7FA89A682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49841-A761-DEC8-87CE-8F4EC340A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384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C2A45-CC79-42A8-0DDB-E08B592E2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3966F-565C-D00F-CD61-FA66B848C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C4289-3C5E-B7E8-FF50-53D8F0FA7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BE465-B00A-813D-2C02-00B503F8E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A3E4A-DBBD-A519-41BC-B3D93BF44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073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EA767-2563-4A2F-31D4-E3F7912FB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E296E-7FE9-0EBA-4136-7EEB55EC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0EE1D-558B-9B8F-D7B9-7D6B87135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024B5-E67A-ADDC-D405-16C85643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5AE2C-49CB-E55B-8151-92BE584FE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15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1F9C-B4E2-163F-7564-A81EF2C0A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CB9B8-F754-5281-3CF2-03AA3037C1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9598D-4D45-1134-4D49-259E9ADED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0235F0-D5B2-30F1-10A9-795D111A7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7EB18-D966-5866-86E5-1B47E6344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A996DC-1C98-8D60-7B18-57728C0EE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198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77084-CD42-7009-5826-F409804F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5C883E-231E-0ED5-BFB9-30F90A5B1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01FC8C-F8EC-EE61-E4B4-22A31234B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422C53-F928-FFF3-F03D-38B2654B98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07CDCC-6CB0-F60F-DF6B-181254FC8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3BBF1C-F1A4-0550-F76D-866F602F7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989EC-365B-34AF-3277-642F8278A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2267A7-3005-9FAD-8ABD-7D7FB2F3C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63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6F883-243E-DDCF-327C-B6E01F5A4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9A424B-29FF-7931-B9C4-949CF7B9C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371C85-55FA-F90C-5E47-E6C7791DA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9C5F45-CAE8-4989-057F-515FDB31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93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002700-66DE-2E5E-3C2F-CDFCC14C3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51FB24-727D-75D7-D366-9C471A426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2E883-6299-E0EC-6FC0-7EB57F020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413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57985-B97D-BF80-2708-7AEF67D54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6CFB1-F136-191F-7BED-E90CE3E18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BF0AF-3908-37D2-FFFA-22CFDD83B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E370B-8EEC-7992-744E-003323840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591A2-DECC-8CA4-9415-6279B7C75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71533-28C6-8468-F59E-EAA107783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78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F0735-B70F-4A63-0DF8-2201C3667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FA24A-15BE-4832-6478-DB115840F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B03F4-BDEC-B94F-339B-9899F54DE7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74742-60BD-6B44-31E8-A479FCA5E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2C47F-C263-3F0C-3CD8-8EC318CA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69777-CF2E-2487-D1DD-6D043B35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1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3165D-6E5A-0AB5-D0BC-06EC5FA3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BBEC56-7446-D48E-6C11-D4C955F9F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4FA7A-2F5E-3E7E-36A9-B47D5CD65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D3B61-5240-8133-990C-D0DCF1DA2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E21B9-5FFA-464F-71FB-489055AD3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6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34717D-5C15-C3CA-AD9A-72B1FD32A4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7FA085-6BD8-50AE-C6B9-92196DF6FD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7E410-115F-41EC-071D-67F53819D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B65F5-BAEA-8C1F-C7DC-B9726CFB4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1E884-9C4E-5778-E483-1A2CE5F7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220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D128F2-3432-7B68-DC3E-7D3086FE7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8A87E-58F6-34FE-0934-A1F96EDF1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DA568-89BE-062F-ED4F-6A5F30950B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C49FC5-1197-4140-9BD7-21096EC3298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DCAF9-8385-6653-C650-8F37E67E7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B5B4D-7BCA-37F8-DBC5-79496CEF3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C6B9C5-94FB-4F1B-8E67-CE49707D1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17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0025F-5733-F87A-1010-CDD99519B4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45078"/>
            <a:ext cx="9144000" cy="3967843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</a:rPr>
              <a:t>Stuart Gallagher</a:t>
            </a: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Senior Lecturer, Institute of Education, University of Worcester</a:t>
            </a:r>
          </a:p>
        </p:txBody>
      </p:sp>
    </p:spTree>
    <p:extLst>
      <p:ext uri="{BB962C8B-B14F-4D97-AF65-F5344CB8AC3E}">
        <p14:creationId xmlns:p14="http://schemas.microsoft.com/office/powerpoint/2010/main" val="1466696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20C6A-9E7A-E714-499A-8AC62EC8F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en-GB" sz="54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CE2FC2-B73E-7C2A-C78F-DF6CCD1C4D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489" y="452887"/>
            <a:ext cx="11247021" cy="5952226"/>
          </a:xfr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089335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FE4A0-6961-E868-FFFD-E414F1304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E5C9E-F44E-8504-C511-F2DA76CBA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400" dirty="0">
                <a:solidFill>
                  <a:schemeClr val="bg1"/>
                </a:solidFill>
              </a:rPr>
              <a:t>Missing assessment domain</a:t>
            </a:r>
          </a:p>
          <a:p>
            <a:pPr marL="0" indent="0" algn="ctr">
              <a:buNone/>
            </a:pPr>
            <a:endParaRPr lang="en-GB" sz="5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5400" dirty="0">
                <a:solidFill>
                  <a:schemeClr val="bg1"/>
                </a:solidFill>
              </a:rPr>
              <a:t>Organisational culture and climate</a:t>
            </a:r>
          </a:p>
          <a:p>
            <a:pPr marL="0" indent="0" algn="ctr">
              <a:buNone/>
            </a:pPr>
            <a:endParaRPr lang="en-GB" sz="5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5400" dirty="0">
                <a:solidFill>
                  <a:schemeClr val="bg1"/>
                </a:solidFill>
              </a:rPr>
              <a:t>Professional judgement (situated)</a:t>
            </a:r>
          </a:p>
        </p:txBody>
      </p:sp>
    </p:spTree>
    <p:extLst>
      <p:ext uri="{BB962C8B-B14F-4D97-AF65-F5344CB8AC3E}">
        <p14:creationId xmlns:p14="http://schemas.microsoft.com/office/powerpoint/2010/main" val="679673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189AA-A7B6-1205-2FDE-588B6922B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16C9D-78F1-7D54-F44A-A2CCBDC5A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400" dirty="0">
                <a:solidFill>
                  <a:schemeClr val="bg1"/>
                </a:solidFill>
              </a:rPr>
              <a:t>Not either/or but </a:t>
            </a:r>
            <a:r>
              <a:rPr lang="en-GB" sz="5400" b="1" dirty="0">
                <a:solidFill>
                  <a:schemeClr val="bg1"/>
                </a:solidFill>
              </a:rPr>
              <a:t>both/and</a:t>
            </a:r>
          </a:p>
          <a:p>
            <a:pPr marL="0" indent="0" algn="ctr">
              <a:buNone/>
            </a:pPr>
            <a:endParaRPr lang="en-GB" sz="5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5400" dirty="0">
                <a:solidFill>
                  <a:schemeClr val="bg1"/>
                </a:solidFill>
              </a:rPr>
              <a:t>Doing things right (process) </a:t>
            </a:r>
            <a:r>
              <a:rPr lang="en-GB" sz="5400" b="1" dirty="0">
                <a:solidFill>
                  <a:schemeClr val="bg1"/>
                </a:solidFill>
              </a:rPr>
              <a:t>/</a:t>
            </a:r>
            <a:r>
              <a:rPr lang="en-GB" sz="5400" dirty="0">
                <a:solidFill>
                  <a:schemeClr val="bg1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GB" sz="5400" dirty="0">
                <a:solidFill>
                  <a:schemeClr val="bg1"/>
                </a:solidFill>
              </a:rPr>
              <a:t>Doing the right thing (outcomes)</a:t>
            </a:r>
          </a:p>
          <a:p>
            <a:pPr marL="0" indent="0" algn="ctr">
              <a:buNone/>
            </a:pPr>
            <a:endParaRPr lang="en-GB" sz="5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68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FC7DF-3B2C-DB39-91D4-7F0A3C39E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BE91EB-56DD-00B5-2321-878F0595F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9193" y="365125"/>
            <a:ext cx="7213613" cy="5342014"/>
          </a:xfr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9C9F75-FC87-7AC7-AB98-2AEC3C0A3E5C}"/>
              </a:ext>
            </a:extLst>
          </p:cNvPr>
          <p:cNvSpPr txBox="1"/>
          <p:nvPr/>
        </p:nvSpPr>
        <p:spPr>
          <a:xfrm>
            <a:off x="0" y="593467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Reference</a:t>
            </a:r>
          </a:p>
          <a:p>
            <a:r>
              <a:rPr lang="en-GB" dirty="0">
                <a:solidFill>
                  <a:schemeClr val="bg1"/>
                </a:solidFill>
              </a:rPr>
              <a:t>Department of Health, Department for Education and Employment and the Home Office (2000) </a:t>
            </a:r>
            <a:r>
              <a:rPr lang="en-GB" i="1" dirty="0">
                <a:solidFill>
                  <a:schemeClr val="bg1"/>
                </a:solidFill>
              </a:rPr>
              <a:t>Framework for the Assessment of Children in Need and their Families</a:t>
            </a:r>
            <a:r>
              <a:rPr lang="en-GB" dirty="0">
                <a:solidFill>
                  <a:schemeClr val="bg1"/>
                </a:solidFill>
              </a:rPr>
              <a:t>, London, The Stationery Office.</a:t>
            </a:r>
          </a:p>
        </p:txBody>
      </p:sp>
    </p:spTree>
    <p:extLst>
      <p:ext uri="{BB962C8B-B14F-4D97-AF65-F5344CB8AC3E}">
        <p14:creationId xmlns:p14="http://schemas.microsoft.com/office/powerpoint/2010/main" val="164078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E3A3B-C118-6B13-ACE7-E68325FA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EAF1D29-11E2-ADD2-B038-946ED837B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D1178E-67AA-5F31-57A9-0E3423AC3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915" y="365125"/>
            <a:ext cx="7478169" cy="5287113"/>
          </a:xfrm>
          <a:prstGeom prst="rect">
            <a:avLst/>
          </a:prstGeom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430E1E2-4801-6374-268A-74AEF1ABF94A}"/>
              </a:ext>
            </a:extLst>
          </p:cNvPr>
          <p:cNvSpPr txBox="1"/>
          <p:nvPr/>
        </p:nvSpPr>
        <p:spPr>
          <a:xfrm>
            <a:off x="0" y="570230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Reference</a:t>
            </a:r>
          </a:p>
          <a:p>
            <a:r>
              <a:rPr lang="en-GB" dirty="0">
                <a:solidFill>
                  <a:schemeClr val="bg1"/>
                </a:solidFill>
              </a:rPr>
              <a:t>Horwath, J. and Morrison, T. (2000) ‘Identifying and implementing pathways for organizational change – using the </a:t>
            </a:r>
            <a:r>
              <a:rPr lang="en-GB" i="1" dirty="0">
                <a:solidFill>
                  <a:schemeClr val="bg1"/>
                </a:solidFill>
              </a:rPr>
              <a:t>Framework for the Assessment of Children in Need and their Families </a:t>
            </a:r>
            <a:r>
              <a:rPr lang="en-GB" dirty="0">
                <a:solidFill>
                  <a:schemeClr val="bg1"/>
                </a:solidFill>
              </a:rPr>
              <a:t>as a case example’, </a:t>
            </a:r>
            <a:r>
              <a:rPr lang="en-GB" i="1" dirty="0">
                <a:solidFill>
                  <a:schemeClr val="bg1"/>
                </a:solidFill>
              </a:rPr>
              <a:t>Child and Family Social Work</a:t>
            </a:r>
            <a:r>
              <a:rPr lang="en-GB" dirty="0">
                <a:solidFill>
                  <a:schemeClr val="bg1"/>
                </a:solidFill>
              </a:rPr>
              <a:t>, vol 5, pp 245-54. </a:t>
            </a:r>
          </a:p>
        </p:txBody>
      </p:sp>
    </p:spTree>
    <p:extLst>
      <p:ext uri="{BB962C8B-B14F-4D97-AF65-F5344CB8AC3E}">
        <p14:creationId xmlns:p14="http://schemas.microsoft.com/office/powerpoint/2010/main" val="4067722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0948F-6C9E-E7B8-6A49-D482F5231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9E07DD-0EEA-A24E-B016-6395A4D78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2764" y="365125"/>
            <a:ext cx="6766472" cy="6127750"/>
          </a:xfrm>
          <a:effectLst/>
        </p:spPr>
      </p:pic>
    </p:spTree>
    <p:extLst>
      <p:ext uri="{BB962C8B-B14F-4D97-AF65-F5344CB8AC3E}">
        <p14:creationId xmlns:p14="http://schemas.microsoft.com/office/powerpoint/2010/main" val="750876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F71BB-C6BC-83A3-E697-A88ED5506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9740F-5FA9-5A7F-13F7-00F5D0166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80EA6F-4D05-9A24-9016-1A4FC1770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962" y="365675"/>
            <a:ext cx="7206075" cy="61272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64083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F852F-4281-C93A-9952-A525801C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5A1254-9CB6-ADA0-29F8-B613BC2843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2419" y="365675"/>
            <a:ext cx="6827162" cy="6127200"/>
          </a:xfrm>
          <a:effectLst/>
        </p:spPr>
      </p:pic>
    </p:spTree>
    <p:extLst>
      <p:ext uri="{BB962C8B-B14F-4D97-AF65-F5344CB8AC3E}">
        <p14:creationId xmlns:p14="http://schemas.microsoft.com/office/powerpoint/2010/main" val="4018911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4111F-CE0F-7D9C-63AF-0253FFC0D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F8FD49-4135-8295-88D2-05ABB7ADEC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415" y="365125"/>
            <a:ext cx="6301169" cy="56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5E3627-8C33-EDFF-7493-DDE23F75F460}"/>
              </a:ext>
            </a:extLst>
          </p:cNvPr>
          <p:cNvSpPr txBox="1"/>
          <p:nvPr/>
        </p:nvSpPr>
        <p:spPr>
          <a:xfrm>
            <a:off x="0" y="5863459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Reference</a:t>
            </a:r>
          </a:p>
          <a:p>
            <a:r>
              <a:rPr lang="en-GB" b="0" i="0" dirty="0">
                <a:solidFill>
                  <a:schemeClr val="bg1"/>
                </a:solidFill>
                <a:effectLst/>
              </a:rPr>
              <a:t>Bransford, J. </a:t>
            </a:r>
            <a:r>
              <a:rPr lang="en-GB" b="0" i="1" dirty="0">
                <a:solidFill>
                  <a:schemeClr val="bg1"/>
                </a:solidFill>
                <a:effectLst/>
              </a:rPr>
              <a:t>et al</a:t>
            </a:r>
            <a:r>
              <a:rPr lang="en-GB" b="0" i="0" dirty="0">
                <a:solidFill>
                  <a:schemeClr val="bg1"/>
                </a:solidFill>
                <a:effectLst/>
              </a:rPr>
              <a:t> (2005) ‘Foundations and opportunities for an interdisciplinary science of learning’, in R. Keith Sawyer (ed) </a:t>
            </a:r>
            <a:r>
              <a:rPr lang="en-GB" b="0" i="1" dirty="0">
                <a:solidFill>
                  <a:schemeClr val="bg1"/>
                </a:solidFill>
                <a:effectLst/>
              </a:rPr>
              <a:t>The Cambridge Handbook of the Learning Sciences</a:t>
            </a:r>
            <a:r>
              <a:rPr lang="en-GB" b="0" i="0" dirty="0">
                <a:solidFill>
                  <a:schemeClr val="bg1"/>
                </a:solidFill>
                <a:effectLst/>
              </a:rPr>
              <a:t>, (chapter 2), Cambridge: Cambridge University Press, pp 19-34.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825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5CE4A-3C46-E736-CA77-BD6C2022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0D9F5D7-CB78-4696-B342-A02D49A074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424" y="365125"/>
            <a:ext cx="6149151" cy="56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049BF1-E757-C5EA-D0C0-EDBEE4F45DB1}"/>
              </a:ext>
            </a:extLst>
          </p:cNvPr>
          <p:cNvSpPr txBox="1"/>
          <p:nvPr/>
        </p:nvSpPr>
        <p:spPr>
          <a:xfrm>
            <a:off x="0" y="5863459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Reference</a:t>
            </a:r>
          </a:p>
          <a:p>
            <a:r>
              <a:rPr lang="en-GB" b="0" i="0" dirty="0">
                <a:solidFill>
                  <a:schemeClr val="bg1"/>
                </a:solidFill>
                <a:effectLst/>
              </a:rPr>
              <a:t>Bransford, J. </a:t>
            </a:r>
            <a:r>
              <a:rPr lang="en-GB" b="0" i="1" dirty="0">
                <a:solidFill>
                  <a:schemeClr val="bg1"/>
                </a:solidFill>
                <a:effectLst/>
              </a:rPr>
              <a:t>et al</a:t>
            </a:r>
            <a:r>
              <a:rPr lang="en-GB" b="0" i="0" dirty="0">
                <a:solidFill>
                  <a:schemeClr val="bg1"/>
                </a:solidFill>
                <a:effectLst/>
              </a:rPr>
              <a:t> (2005) ‘Foundations and opportunities for an interdisciplinary science of learning’, in R. Keith Sawyer (ed) </a:t>
            </a:r>
            <a:r>
              <a:rPr lang="en-GB" b="0" i="1" dirty="0">
                <a:solidFill>
                  <a:schemeClr val="bg1"/>
                </a:solidFill>
                <a:effectLst/>
              </a:rPr>
              <a:t>The Cambridge Handbook of the Learning Sciences</a:t>
            </a:r>
            <a:r>
              <a:rPr lang="en-GB" b="0" i="0" dirty="0">
                <a:solidFill>
                  <a:schemeClr val="bg1"/>
                </a:solidFill>
                <a:effectLst/>
              </a:rPr>
              <a:t>, (chapter 2), Cambridge: Cambridge University Press, pp 19-34.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250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091CB-0274-B9A9-B28E-23662432E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9E66510-38DA-1BCC-51CF-C5E0F294B3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062" y="365125"/>
            <a:ext cx="6167875" cy="56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DBC83C-E6D4-B54E-CED0-AEBA146F7CFE}"/>
              </a:ext>
            </a:extLst>
          </p:cNvPr>
          <p:cNvSpPr txBox="1"/>
          <p:nvPr/>
        </p:nvSpPr>
        <p:spPr>
          <a:xfrm>
            <a:off x="0" y="5863459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Reference</a:t>
            </a:r>
          </a:p>
          <a:p>
            <a:r>
              <a:rPr lang="en-GB" b="0" i="0" dirty="0">
                <a:solidFill>
                  <a:schemeClr val="bg1"/>
                </a:solidFill>
                <a:effectLst/>
              </a:rPr>
              <a:t>Bransford, J. </a:t>
            </a:r>
            <a:r>
              <a:rPr lang="en-GB" b="0" i="1" dirty="0">
                <a:solidFill>
                  <a:schemeClr val="bg1"/>
                </a:solidFill>
                <a:effectLst/>
              </a:rPr>
              <a:t>et al</a:t>
            </a:r>
            <a:r>
              <a:rPr lang="en-GB" b="0" i="0" dirty="0">
                <a:solidFill>
                  <a:schemeClr val="bg1"/>
                </a:solidFill>
                <a:effectLst/>
              </a:rPr>
              <a:t> (2005) ‘Foundations and opportunities for an interdisciplinary science of learning’, in R. Keith Sawyer (ed) </a:t>
            </a:r>
            <a:r>
              <a:rPr lang="en-GB" b="0" i="1" dirty="0">
                <a:solidFill>
                  <a:schemeClr val="bg1"/>
                </a:solidFill>
                <a:effectLst/>
              </a:rPr>
              <a:t>The Cambridge Handbook of the Learning Sciences</a:t>
            </a:r>
            <a:r>
              <a:rPr lang="en-GB" b="0" i="0" dirty="0">
                <a:solidFill>
                  <a:schemeClr val="bg1"/>
                </a:solidFill>
                <a:effectLst/>
              </a:rPr>
              <a:t>, (chapter 2), Cambridge: Cambridge University Press, pp 19-34.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795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A4416-BDA3-4A46-1476-64D3A3BA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F38F738-26D2-85F6-827B-AD99AF80E5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572" y="365125"/>
            <a:ext cx="6320855" cy="560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6D0064-3807-DB09-EEEE-1B9621821F06}"/>
              </a:ext>
            </a:extLst>
          </p:cNvPr>
          <p:cNvSpPr txBox="1"/>
          <p:nvPr/>
        </p:nvSpPr>
        <p:spPr>
          <a:xfrm>
            <a:off x="0" y="5863459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Reference</a:t>
            </a:r>
          </a:p>
          <a:p>
            <a:r>
              <a:rPr lang="en-GB" b="0" i="0" dirty="0">
                <a:solidFill>
                  <a:schemeClr val="bg1"/>
                </a:solidFill>
                <a:effectLst/>
              </a:rPr>
              <a:t>Bransford, J. </a:t>
            </a:r>
            <a:r>
              <a:rPr lang="en-GB" b="0" i="1" dirty="0">
                <a:solidFill>
                  <a:schemeClr val="bg1"/>
                </a:solidFill>
                <a:effectLst/>
              </a:rPr>
              <a:t>et al</a:t>
            </a:r>
            <a:r>
              <a:rPr lang="en-GB" b="0" i="0" dirty="0">
                <a:solidFill>
                  <a:schemeClr val="bg1"/>
                </a:solidFill>
                <a:effectLst/>
              </a:rPr>
              <a:t> (2005) ‘Foundations and opportunities for an interdisciplinary science of learning’, in R. Keith Sawyer (ed) </a:t>
            </a:r>
            <a:r>
              <a:rPr lang="en-GB" b="0" i="1" dirty="0">
                <a:solidFill>
                  <a:schemeClr val="bg1"/>
                </a:solidFill>
                <a:effectLst/>
              </a:rPr>
              <a:t>The Cambridge Handbook of the Learning Sciences</a:t>
            </a:r>
            <a:r>
              <a:rPr lang="en-GB" b="0" i="0" dirty="0">
                <a:solidFill>
                  <a:schemeClr val="bg1"/>
                </a:solidFill>
                <a:effectLst/>
              </a:rPr>
              <a:t>, (chapter 2), Cambridge: Cambridge University Press, pp 19-34.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902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CEBAA-2073-62C1-B41B-7712CF1C9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E1BED5-C0A4-EB65-B004-2A385D7A37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5338" y="365125"/>
            <a:ext cx="6961323" cy="6127200"/>
          </a:xfrm>
        </p:spPr>
      </p:pic>
    </p:spTree>
    <p:extLst>
      <p:ext uri="{BB962C8B-B14F-4D97-AF65-F5344CB8AC3E}">
        <p14:creationId xmlns:p14="http://schemas.microsoft.com/office/powerpoint/2010/main" val="1137057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27174-053E-0962-1B68-954BC5CDC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D4DFF8-D422-9F73-FF87-A3E35AEE3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8629" y="365125"/>
            <a:ext cx="7534742" cy="6329589"/>
          </a:xfrm>
        </p:spPr>
      </p:pic>
    </p:spTree>
    <p:extLst>
      <p:ext uri="{BB962C8B-B14F-4D97-AF65-F5344CB8AC3E}">
        <p14:creationId xmlns:p14="http://schemas.microsoft.com/office/powerpoint/2010/main" val="3104093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1A656-D1DA-48A3-F510-FE9382E75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9A8F44-D145-2310-68FD-B05AC71E2D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4126" y="365125"/>
            <a:ext cx="7623747" cy="6378575"/>
          </a:xfrm>
        </p:spPr>
      </p:pic>
    </p:spTree>
    <p:extLst>
      <p:ext uri="{BB962C8B-B14F-4D97-AF65-F5344CB8AC3E}">
        <p14:creationId xmlns:p14="http://schemas.microsoft.com/office/powerpoint/2010/main" val="2231381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CB9A8307B78043AD413147CBA79EEE" ma:contentTypeVersion="17" ma:contentTypeDescription="Create a new document." ma:contentTypeScope="" ma:versionID="161d39ab7bdbe7ae4153429a96dffcd2">
  <xsd:schema xmlns:xsd="http://www.w3.org/2001/XMLSchema" xmlns:xs="http://www.w3.org/2001/XMLSchema" xmlns:p="http://schemas.microsoft.com/office/2006/metadata/properties" xmlns:ns3="1fdc4896-d213-41ae-b2b8-2a7ee76dd895" xmlns:ns4="55a82d09-cf1d-452a-96d8-56f9a88d4d47" targetNamespace="http://schemas.microsoft.com/office/2006/metadata/properties" ma:root="true" ma:fieldsID="585da40ada95ca6e32abf0376040b28d" ns3:_="" ns4:_="">
    <xsd:import namespace="1fdc4896-d213-41ae-b2b8-2a7ee76dd895"/>
    <xsd:import namespace="55a82d09-cf1d-452a-96d8-56f9a88d4d4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dc4896-d213-41ae-b2b8-2a7ee76dd8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a82d09-cf1d-452a-96d8-56f9a88d4d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5a82d09-cf1d-452a-96d8-56f9a88d4d47" xsi:nil="true"/>
  </documentManagement>
</p:properties>
</file>

<file path=customXml/itemProps1.xml><?xml version="1.0" encoding="utf-8"?>
<ds:datastoreItem xmlns:ds="http://schemas.openxmlformats.org/officeDocument/2006/customXml" ds:itemID="{C0A461C5-CCC9-49A9-840F-D69B1A91A9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dc4896-d213-41ae-b2b8-2a7ee76dd895"/>
    <ds:schemaRef ds:uri="55a82d09-cf1d-452a-96d8-56f9a88d4d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8314D7-A265-4FF3-9DFF-A9BCA7E68E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26212B-CDB6-48B9-AE9F-EBB49DD85308}">
  <ds:schemaRefs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55a82d09-cf1d-452a-96d8-56f9a88d4d47"/>
    <ds:schemaRef ds:uri="1fdc4896-d213-41ae-b2b8-2a7ee76dd89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335</Words>
  <Application>Microsoft Office PowerPoint</Application>
  <PresentationFormat>Widescreen</PresentationFormat>
  <Paragraphs>22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Stuart Gallagher  Senior Lecturer, Institute of Education, University of Worcester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Worcester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Stuart Gallagher</dc:creator>
  <cp:lastModifiedBy>Stuart Gallagher</cp:lastModifiedBy>
  <cp:revision>2</cp:revision>
  <cp:lastPrinted>2024-10-04T14:10:50Z</cp:lastPrinted>
  <dcterms:created xsi:type="dcterms:W3CDTF">2024-10-04T11:05:09Z</dcterms:created>
  <dcterms:modified xsi:type="dcterms:W3CDTF">2024-10-04T14:19:28Z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0x0101009ACB9A8307B78043AD413147CBA79EEE</vt:lpwstr>
  </property>
</Properties>
</file>