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9"/>
  </p:notesMasterIdLst>
  <p:sldIdLst>
    <p:sldId id="261" r:id="rId2"/>
    <p:sldId id="258" r:id="rId3"/>
    <p:sldId id="354" r:id="rId4"/>
    <p:sldId id="355" r:id="rId5"/>
    <p:sldId id="356" r:id="rId6"/>
    <p:sldId id="892" r:id="rId7"/>
    <p:sldId id="35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660"/>
  </p:normalViewPr>
  <p:slideViewPr>
    <p:cSldViewPr snapToGrid="0">
      <p:cViewPr varScale="1">
        <p:scale>
          <a:sx n="59" d="100"/>
          <a:sy n="59" d="100"/>
        </p:scale>
        <p:origin x="88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F3917E-DAA7-414F-8570-AB993B4AB1D8}" type="doc">
      <dgm:prSet loTypeId="urn:microsoft.com/office/officeart/2005/8/layout/vProcess5" loCatId="process" qsTypeId="urn:microsoft.com/office/officeart/2005/8/quickstyle/simple1" qsCatId="simple" csTypeId="urn:microsoft.com/office/officeart/2005/8/colors/accent3_3" csCatId="accent3" phldr="1"/>
      <dgm:spPr/>
      <dgm:t>
        <a:bodyPr/>
        <a:lstStyle/>
        <a:p>
          <a:endParaRPr lang="en-GB"/>
        </a:p>
      </dgm:t>
    </dgm:pt>
    <dgm:pt modelId="{C6008B23-2B83-4D33-BC10-5EC6A500A992}">
      <dgm:prSet phldrT="[Text]" custT="1"/>
      <dgm:spPr/>
      <dgm:t>
        <a:bodyPr/>
        <a:lstStyle/>
        <a:p>
          <a:pPr algn="l" rtl="0"/>
          <a:r>
            <a:rPr lang="en-GB" sz="1200" b="1" u="sng" dirty="0">
              <a:latin typeface="Arial Nova"/>
              <a:cs typeface="Arial"/>
            </a:rPr>
            <a:t>TRA Referrals</a:t>
          </a:r>
          <a:r>
            <a:rPr lang="en-GB" sz="1200" b="1" dirty="0">
              <a:latin typeface="Arial Nova"/>
              <a:cs typeface="Arial"/>
            </a:rPr>
            <a:t>: </a:t>
          </a:r>
          <a:r>
            <a:rPr lang="en-GB" sz="1000" b="0" dirty="0">
              <a:latin typeface="Arial Nova"/>
              <a:cs typeface="Arial"/>
            </a:rPr>
            <a:t>Received from range of sources - Schools/employers, Police, Ofsted, Disclosure and Barring Service, public. Where allegations are sufficiently serious, </a:t>
          </a:r>
          <a:r>
            <a:rPr lang="en-GB" sz="1000" b="0" i="0" dirty="0">
              <a:solidFill>
                <a:schemeClr val="bg1"/>
              </a:solidFill>
              <a:latin typeface="Arial Nova"/>
              <a:cs typeface="Arial"/>
            </a:rPr>
            <a:t>TRA can impose an Interim Prohibition Order to safeguard pupils.</a:t>
          </a:r>
          <a:endParaRPr lang="en-GB" sz="1000" b="0" dirty="0">
            <a:latin typeface="Arial Nova"/>
            <a:cs typeface="Arial"/>
          </a:endParaRPr>
        </a:p>
        <a:p>
          <a:pPr algn="l" rtl="0"/>
          <a:r>
            <a:rPr lang="en-GB" sz="1000" b="1" i="1" dirty="0">
              <a:latin typeface="Arial Nova"/>
            </a:rPr>
            <a:t>Approx 60% of referrals closed at this stage, 40% are taken forward</a:t>
          </a:r>
          <a:endParaRPr lang="en-GB" sz="1000" b="1" dirty="0">
            <a:latin typeface="Arial Nova" panose="020B0504020202020204" pitchFamily="34" charset="0"/>
            <a:cs typeface="Arial" panose="020B0604020202020204" pitchFamily="34" charset="0"/>
          </a:endParaRPr>
        </a:p>
      </dgm:t>
    </dgm:pt>
    <dgm:pt modelId="{4E672D33-7DE7-4A6C-8B35-078B5B220076}" type="parTrans" cxnId="{DD120B36-AD81-4ECC-9417-9EF86A969009}">
      <dgm:prSet/>
      <dgm:spPr/>
      <dgm:t>
        <a:bodyPr/>
        <a:lstStyle/>
        <a:p>
          <a:endParaRPr lang="en-GB" sz="1000">
            <a:latin typeface="Arial Nova" panose="020B0504020202020204" pitchFamily="34" charset="0"/>
          </a:endParaRPr>
        </a:p>
      </dgm:t>
    </dgm:pt>
    <dgm:pt modelId="{7C34B2F0-20CA-45F4-BC31-87E73A65F11E}" type="sibTrans" cxnId="{DD120B36-AD81-4ECC-9417-9EF86A969009}">
      <dgm:prSet custT="1"/>
      <dgm:spPr/>
      <dgm:t>
        <a:bodyPr/>
        <a:lstStyle/>
        <a:p>
          <a:endParaRPr lang="en-GB" sz="1000">
            <a:latin typeface="Arial Nova" panose="020B0504020202020204" pitchFamily="34" charset="0"/>
          </a:endParaRPr>
        </a:p>
      </dgm:t>
    </dgm:pt>
    <dgm:pt modelId="{EAA0E360-BCA7-4F58-BFF3-CB52D06D6A3D}">
      <dgm:prSet phldrT="[Text]" custT="1"/>
      <dgm:spPr/>
      <dgm:t>
        <a:bodyPr/>
        <a:lstStyle/>
        <a:p>
          <a:pPr rtl="0"/>
          <a:r>
            <a:rPr lang="en-GB" sz="1200" b="1" u="sng" dirty="0">
              <a:latin typeface="Arial Nova"/>
              <a:cs typeface="Arial"/>
            </a:rPr>
            <a:t>Investigation</a:t>
          </a:r>
          <a:r>
            <a:rPr lang="en-GB" sz="1200" b="1" dirty="0">
              <a:latin typeface="Arial Nova"/>
              <a:cs typeface="Arial"/>
            </a:rPr>
            <a:t>: </a:t>
          </a:r>
          <a:r>
            <a:rPr lang="en-GB" sz="1000" b="0" dirty="0">
              <a:latin typeface="Arial Nova"/>
              <a:cs typeface="Arial"/>
            </a:rPr>
            <a:t>Case investigated by contracted legal firm – TRA official makes decision whether there is a case to answer and if so refers to an independent professional conduct panel. </a:t>
          </a:r>
        </a:p>
        <a:p>
          <a:pPr rtl="0"/>
          <a:r>
            <a:rPr lang="en-GB" sz="1000" b="1" i="1" dirty="0">
              <a:latin typeface="Arial Nova"/>
            </a:rPr>
            <a:t>Approx 50% of cases closed at this stage , 50% progress to a Professional Conduct Panel</a:t>
          </a:r>
          <a:endParaRPr lang="en-GB" sz="1000" b="1" i="0" dirty="0">
            <a:solidFill>
              <a:schemeClr val="bg1"/>
            </a:solidFill>
            <a:latin typeface="Arial Nova" panose="020B0504020202020204" pitchFamily="34" charset="0"/>
            <a:cs typeface="Arial" panose="020B0604020202020204" pitchFamily="34" charset="0"/>
          </a:endParaRPr>
        </a:p>
      </dgm:t>
    </dgm:pt>
    <dgm:pt modelId="{D19C80DF-35CE-48E7-BF92-C846CF71AAC1}" type="parTrans" cxnId="{422178D7-9D4C-47FB-A0FC-5AB3AA3E7750}">
      <dgm:prSet/>
      <dgm:spPr/>
      <dgm:t>
        <a:bodyPr/>
        <a:lstStyle/>
        <a:p>
          <a:endParaRPr lang="en-GB" sz="1000">
            <a:latin typeface="Arial Nova" panose="020B0504020202020204" pitchFamily="34" charset="0"/>
          </a:endParaRPr>
        </a:p>
      </dgm:t>
    </dgm:pt>
    <dgm:pt modelId="{3B7DB065-9571-4A65-9F40-267C27C7604F}" type="sibTrans" cxnId="{422178D7-9D4C-47FB-A0FC-5AB3AA3E7750}">
      <dgm:prSet custT="1"/>
      <dgm:spPr/>
      <dgm:t>
        <a:bodyPr/>
        <a:lstStyle/>
        <a:p>
          <a:endParaRPr lang="en-GB" sz="1000">
            <a:latin typeface="Arial Nova" panose="020B0504020202020204" pitchFamily="34" charset="0"/>
          </a:endParaRPr>
        </a:p>
      </dgm:t>
    </dgm:pt>
    <dgm:pt modelId="{D5A01985-083D-4882-8952-2164103EF545}">
      <dgm:prSet phldrT="[Text]" custT="1"/>
      <dgm:spPr/>
      <dgm:t>
        <a:bodyPr/>
        <a:lstStyle/>
        <a:p>
          <a:pPr rtl="0"/>
          <a:r>
            <a:rPr lang="en-GB" sz="1200" b="1" u="sng">
              <a:latin typeface="Arial Nova"/>
              <a:cs typeface="Arial"/>
            </a:rPr>
            <a:t>Professional Conduct Panel</a:t>
          </a:r>
          <a:r>
            <a:rPr lang="en-GB" sz="1200" b="1">
              <a:latin typeface="Arial Nova"/>
              <a:cs typeface="Arial"/>
            </a:rPr>
            <a:t>: </a:t>
          </a:r>
          <a:r>
            <a:rPr lang="en-GB" sz="1000" b="0">
              <a:latin typeface="Arial Nova"/>
              <a:cs typeface="Arial"/>
            </a:rPr>
            <a:t>Case presented in public hearing to a panel comprising 3 members (including a teacher and layperson). Contracted legal advisor present to provide independent advice on the process. Panel makes</a:t>
          </a:r>
          <a:r>
            <a:rPr lang="en-GB" sz="1000" b="0" i="0">
              <a:effectLst/>
              <a:latin typeface="Arial Nova"/>
              <a:cs typeface="Arial"/>
            </a:rPr>
            <a:t> recommendation to the SoS whether to prohibit and in some cases recommends a review period. </a:t>
          </a:r>
          <a:endParaRPr lang="en-GB" sz="1000" b="0">
            <a:latin typeface="Arial Nova"/>
            <a:cs typeface="Arial"/>
          </a:endParaRPr>
        </a:p>
      </dgm:t>
    </dgm:pt>
    <dgm:pt modelId="{977060AD-019C-480A-A4D9-3011078E59F2}" type="parTrans" cxnId="{52904941-7326-48F5-B2AF-24B383F14A5B}">
      <dgm:prSet/>
      <dgm:spPr/>
      <dgm:t>
        <a:bodyPr/>
        <a:lstStyle/>
        <a:p>
          <a:endParaRPr lang="en-GB" sz="1000">
            <a:latin typeface="Arial Nova" panose="020B0504020202020204" pitchFamily="34" charset="0"/>
          </a:endParaRPr>
        </a:p>
      </dgm:t>
    </dgm:pt>
    <dgm:pt modelId="{2A2FF6DE-F9D1-4FB4-9BA0-A514A7382E09}" type="sibTrans" cxnId="{52904941-7326-48F5-B2AF-24B383F14A5B}">
      <dgm:prSet custT="1"/>
      <dgm:spPr/>
      <dgm:t>
        <a:bodyPr/>
        <a:lstStyle/>
        <a:p>
          <a:endParaRPr lang="en-GB" sz="1000">
            <a:latin typeface="Arial Nova" panose="020B0504020202020204" pitchFamily="34" charset="0"/>
          </a:endParaRPr>
        </a:p>
      </dgm:t>
    </dgm:pt>
    <dgm:pt modelId="{CDACFC8C-8FAC-4B8D-AC18-A30C5D71EF86}">
      <dgm:prSet phldrT="[Text]" custT="1"/>
      <dgm:spPr/>
      <dgm:t>
        <a:bodyPr/>
        <a:lstStyle/>
        <a:p>
          <a:pPr rtl="0"/>
          <a:r>
            <a:rPr lang="en-GB" sz="1200" b="1" i="0" u="sng">
              <a:effectLst/>
              <a:latin typeface="Arial Nova"/>
              <a:cs typeface="Arial"/>
            </a:rPr>
            <a:t>Decision</a:t>
          </a:r>
          <a:r>
            <a:rPr lang="en-GB" sz="1200" b="1" i="0">
              <a:effectLst/>
              <a:latin typeface="Arial Nova"/>
              <a:cs typeface="Arial"/>
            </a:rPr>
            <a:t>:</a:t>
          </a:r>
          <a:r>
            <a:rPr lang="en-GB" sz="1000" b="1" i="0">
              <a:effectLst/>
              <a:latin typeface="Arial Nova"/>
              <a:cs typeface="Arial"/>
            </a:rPr>
            <a:t> </a:t>
          </a:r>
          <a:r>
            <a:rPr lang="en-GB" sz="1000" b="0" i="0">
              <a:effectLst/>
              <a:latin typeface="Arial Nova"/>
              <a:cs typeface="Arial"/>
            </a:rPr>
            <a:t>Senior TRA official decides on behalf of the SoS whether a prohibition order would be appropriate and whether there should be a </a:t>
          </a:r>
          <a:r>
            <a:rPr lang="en-GB" sz="1000" b="0" i="0">
              <a:solidFill>
                <a:schemeClr val="bg1"/>
              </a:solidFill>
              <a:effectLst/>
              <a:latin typeface="Arial Nova"/>
              <a:cs typeface="Arial"/>
            </a:rPr>
            <a:t>review period. </a:t>
          </a:r>
          <a:r>
            <a:rPr kumimoji="0" lang="en-GB" sz="1000" b="0" i="0" u="none" strike="noStrike" cap="none" spc="0" normalizeH="0" baseline="0" noProof="0">
              <a:ln>
                <a:noFill/>
              </a:ln>
              <a:solidFill>
                <a:schemeClr val="bg1"/>
              </a:solidFill>
              <a:effectLst/>
              <a:uLnTx/>
              <a:uFillTx/>
              <a:latin typeface="Arial Nova"/>
              <a:ea typeface="Times New Roman" panose="02020603050405020304" pitchFamily="18" charset="0"/>
              <a:cs typeface="Arial"/>
            </a:rPr>
            <a:t>Single sanction </a:t>
          </a:r>
          <a:r>
            <a:rPr kumimoji="0" lang="en-GB" sz="1000" b="0" i="0" u="none" strike="noStrike" cap="none" spc="0" normalizeH="0" baseline="0" noProof="0">
              <a:ln>
                <a:noFill/>
              </a:ln>
              <a:solidFill>
                <a:schemeClr val="bg1"/>
              </a:solidFill>
              <a:effectLst/>
              <a:uLnTx/>
              <a:uFillTx/>
              <a:latin typeface="Arial Nova"/>
              <a:ea typeface="Times New Roman" panose="02020603050405020304" pitchFamily="18" charset="0"/>
              <a:cs typeface="Times New Roman"/>
            </a:rPr>
            <a:t>prohibition from teaching. </a:t>
          </a:r>
          <a:endParaRPr lang="en-GB" sz="1000" b="0" i="0">
            <a:solidFill>
              <a:schemeClr val="bg1"/>
            </a:solidFill>
            <a:effectLst/>
            <a:latin typeface="Arial Nova"/>
            <a:cs typeface="Times New Roman"/>
          </a:endParaRPr>
        </a:p>
        <a:p>
          <a:r>
            <a:rPr lang="en-GB" sz="1000" b="1" i="1">
              <a:effectLst/>
              <a:latin typeface="Arial Nova"/>
            </a:rPr>
            <a:t>Approx </a:t>
          </a:r>
          <a:r>
            <a:rPr lang="en-GB" sz="1000" b="1" i="1" strike="noStrike">
              <a:solidFill>
                <a:schemeClr val="bg1"/>
              </a:solidFill>
              <a:effectLst/>
              <a:latin typeface="Arial Nova"/>
            </a:rPr>
            <a:t>70</a:t>
          </a:r>
          <a:r>
            <a:rPr lang="en-GB" sz="1000" b="1" i="1">
              <a:effectLst/>
              <a:latin typeface="Arial Nova"/>
            </a:rPr>
            <a:t>% of hearings result in prohibition </a:t>
          </a:r>
          <a:endParaRPr lang="en-GB" sz="1000" b="1">
            <a:latin typeface="Arial Nova" panose="020B0504020202020204" pitchFamily="34" charset="0"/>
            <a:cs typeface="Arial" panose="020B0604020202020204" pitchFamily="34" charset="0"/>
          </a:endParaRPr>
        </a:p>
      </dgm:t>
    </dgm:pt>
    <dgm:pt modelId="{2FBEFBEE-99F9-43AE-A13B-4C59E7757F18}" type="sibTrans" cxnId="{FD5FFFD4-483F-4D34-8930-276FC6B90514}">
      <dgm:prSet custT="1"/>
      <dgm:spPr/>
      <dgm:t>
        <a:bodyPr/>
        <a:lstStyle/>
        <a:p>
          <a:endParaRPr lang="en-GB" sz="1000">
            <a:latin typeface="Arial Nova" panose="020B0504020202020204" pitchFamily="34" charset="0"/>
          </a:endParaRPr>
        </a:p>
      </dgm:t>
    </dgm:pt>
    <dgm:pt modelId="{F1B2E3F5-2750-4E5A-BA5E-952DDA8820EF}" type="parTrans" cxnId="{FD5FFFD4-483F-4D34-8930-276FC6B90514}">
      <dgm:prSet/>
      <dgm:spPr/>
      <dgm:t>
        <a:bodyPr/>
        <a:lstStyle/>
        <a:p>
          <a:endParaRPr lang="en-GB" sz="1000">
            <a:latin typeface="Arial Nova" panose="020B0504020202020204" pitchFamily="34" charset="0"/>
          </a:endParaRPr>
        </a:p>
      </dgm:t>
    </dgm:pt>
    <dgm:pt modelId="{C6A99147-114C-4EFB-A04B-C41338AE1782}">
      <dgm:prSet phldrT="[Text]" custT="1"/>
      <dgm:spPr/>
      <dgm:t>
        <a:bodyPr/>
        <a:lstStyle/>
        <a:p>
          <a:pPr rtl="0"/>
          <a:r>
            <a:rPr lang="en-GB" sz="1200" b="1" i="0" u="sng">
              <a:effectLst/>
              <a:latin typeface="Arial Nova"/>
              <a:cs typeface="Arial"/>
            </a:rPr>
            <a:t>Following hearing</a:t>
          </a:r>
          <a:r>
            <a:rPr lang="en-GB" sz="1200" b="1" i="0">
              <a:effectLst/>
              <a:latin typeface="Arial Nova"/>
              <a:cs typeface="Arial"/>
            </a:rPr>
            <a:t>: </a:t>
          </a:r>
          <a:r>
            <a:rPr lang="en-GB" sz="1000" b="0" i="0">
              <a:effectLst/>
              <a:latin typeface="Arial Nova"/>
              <a:cs typeface="Arial"/>
            </a:rPr>
            <a:t>All decisions published on GOV.UK. - a</a:t>
          </a:r>
          <a:r>
            <a:rPr lang="en-GB" sz="1000" b="0" i="0">
              <a:latin typeface="Arial Nova"/>
              <a:cs typeface="Arial"/>
            </a:rPr>
            <a:t>s set out in regulations. A prohibited teacher may appeal to the High Court - this is the only appeal route.  Prohibited teachers added to a list accessible to employers</a:t>
          </a:r>
          <a:endParaRPr lang="en-GB" sz="1000" b="0">
            <a:latin typeface="Arial Nova"/>
            <a:cs typeface="Arial"/>
          </a:endParaRPr>
        </a:p>
      </dgm:t>
    </dgm:pt>
    <dgm:pt modelId="{30EBB087-24AF-4F2F-BE54-27CFE862E9ED}" type="parTrans" cxnId="{BEA56CF8-5D1A-47A1-9800-71F14952252C}">
      <dgm:prSet/>
      <dgm:spPr/>
      <dgm:t>
        <a:bodyPr/>
        <a:lstStyle/>
        <a:p>
          <a:endParaRPr lang="en-GB" sz="1000">
            <a:latin typeface="Arial Nova" panose="020B0504020202020204" pitchFamily="34" charset="0"/>
          </a:endParaRPr>
        </a:p>
      </dgm:t>
    </dgm:pt>
    <dgm:pt modelId="{DE30F22D-CB4A-4C10-96A5-C15774A9ED7D}" type="sibTrans" cxnId="{BEA56CF8-5D1A-47A1-9800-71F14952252C}">
      <dgm:prSet/>
      <dgm:spPr/>
      <dgm:t>
        <a:bodyPr/>
        <a:lstStyle/>
        <a:p>
          <a:endParaRPr lang="en-GB" sz="1000">
            <a:latin typeface="Arial Nova" panose="020B0504020202020204" pitchFamily="34" charset="0"/>
          </a:endParaRPr>
        </a:p>
      </dgm:t>
    </dgm:pt>
    <dgm:pt modelId="{925F8EA8-22E9-43FB-9E22-BC717652F5D5}" type="pres">
      <dgm:prSet presAssocID="{03F3917E-DAA7-414F-8570-AB993B4AB1D8}" presName="outerComposite" presStyleCnt="0">
        <dgm:presLayoutVars>
          <dgm:chMax val="5"/>
          <dgm:dir/>
          <dgm:resizeHandles val="exact"/>
        </dgm:presLayoutVars>
      </dgm:prSet>
      <dgm:spPr/>
    </dgm:pt>
    <dgm:pt modelId="{88DF171A-AFB6-49CE-AC45-A35A746F279A}" type="pres">
      <dgm:prSet presAssocID="{03F3917E-DAA7-414F-8570-AB993B4AB1D8}" presName="dummyMaxCanvas" presStyleCnt="0">
        <dgm:presLayoutVars/>
      </dgm:prSet>
      <dgm:spPr/>
    </dgm:pt>
    <dgm:pt modelId="{F5C2C970-EA73-4640-9580-4137111E49C8}" type="pres">
      <dgm:prSet presAssocID="{03F3917E-DAA7-414F-8570-AB993B4AB1D8}" presName="FiveNodes_1" presStyleLbl="node1" presStyleIdx="0" presStyleCnt="5" custLinFactNeighborY="-40947">
        <dgm:presLayoutVars>
          <dgm:bulletEnabled val="1"/>
        </dgm:presLayoutVars>
      </dgm:prSet>
      <dgm:spPr/>
    </dgm:pt>
    <dgm:pt modelId="{A2BCADB7-8674-4A82-AAFE-87B7B7A35D00}" type="pres">
      <dgm:prSet presAssocID="{03F3917E-DAA7-414F-8570-AB993B4AB1D8}" presName="FiveNodes_2" presStyleLbl="node1" presStyleIdx="1" presStyleCnt="5" custLinFactNeighborX="942" custLinFactNeighborY="-2140">
        <dgm:presLayoutVars>
          <dgm:bulletEnabled val="1"/>
        </dgm:presLayoutVars>
      </dgm:prSet>
      <dgm:spPr/>
    </dgm:pt>
    <dgm:pt modelId="{E4183C78-3002-40FD-857F-5B18294A7F4A}" type="pres">
      <dgm:prSet presAssocID="{03F3917E-DAA7-414F-8570-AB993B4AB1D8}" presName="FiveNodes_3" presStyleLbl="node1" presStyleIdx="2" presStyleCnt="5" custScaleY="119309">
        <dgm:presLayoutVars>
          <dgm:bulletEnabled val="1"/>
        </dgm:presLayoutVars>
      </dgm:prSet>
      <dgm:spPr/>
    </dgm:pt>
    <dgm:pt modelId="{C32C0834-AA7C-4E22-8748-BC2D538A34A3}" type="pres">
      <dgm:prSet presAssocID="{03F3917E-DAA7-414F-8570-AB993B4AB1D8}" presName="FiveNodes_4" presStyleLbl="node1" presStyleIdx="3" presStyleCnt="5">
        <dgm:presLayoutVars>
          <dgm:bulletEnabled val="1"/>
        </dgm:presLayoutVars>
      </dgm:prSet>
      <dgm:spPr/>
    </dgm:pt>
    <dgm:pt modelId="{6FA609EE-859B-491F-9113-0C61B0A6075D}" type="pres">
      <dgm:prSet presAssocID="{03F3917E-DAA7-414F-8570-AB993B4AB1D8}" presName="FiveNodes_5" presStyleLbl="node1" presStyleIdx="4" presStyleCnt="5" custScaleY="113943">
        <dgm:presLayoutVars>
          <dgm:bulletEnabled val="1"/>
        </dgm:presLayoutVars>
      </dgm:prSet>
      <dgm:spPr/>
    </dgm:pt>
    <dgm:pt modelId="{41063855-182A-4297-AD5B-AB8965DC333E}" type="pres">
      <dgm:prSet presAssocID="{03F3917E-DAA7-414F-8570-AB993B4AB1D8}" presName="FiveConn_1-2" presStyleLbl="fgAccFollowNode1" presStyleIdx="0" presStyleCnt="4">
        <dgm:presLayoutVars>
          <dgm:bulletEnabled val="1"/>
        </dgm:presLayoutVars>
      </dgm:prSet>
      <dgm:spPr/>
    </dgm:pt>
    <dgm:pt modelId="{99DDE608-982A-4DFB-B9D3-A46E012D275B}" type="pres">
      <dgm:prSet presAssocID="{03F3917E-DAA7-414F-8570-AB993B4AB1D8}" presName="FiveConn_2-3" presStyleLbl="fgAccFollowNode1" presStyleIdx="1" presStyleCnt="4">
        <dgm:presLayoutVars>
          <dgm:bulletEnabled val="1"/>
        </dgm:presLayoutVars>
      </dgm:prSet>
      <dgm:spPr/>
    </dgm:pt>
    <dgm:pt modelId="{8F089DA2-E629-4473-B890-52181609D199}" type="pres">
      <dgm:prSet presAssocID="{03F3917E-DAA7-414F-8570-AB993B4AB1D8}" presName="FiveConn_3-4" presStyleLbl="fgAccFollowNode1" presStyleIdx="2" presStyleCnt="4">
        <dgm:presLayoutVars>
          <dgm:bulletEnabled val="1"/>
        </dgm:presLayoutVars>
      </dgm:prSet>
      <dgm:spPr/>
    </dgm:pt>
    <dgm:pt modelId="{2E27DFAF-974F-4F3C-8AF9-F2764A5FADE4}" type="pres">
      <dgm:prSet presAssocID="{03F3917E-DAA7-414F-8570-AB993B4AB1D8}" presName="FiveConn_4-5" presStyleLbl="fgAccFollowNode1" presStyleIdx="3" presStyleCnt="4">
        <dgm:presLayoutVars>
          <dgm:bulletEnabled val="1"/>
        </dgm:presLayoutVars>
      </dgm:prSet>
      <dgm:spPr/>
    </dgm:pt>
    <dgm:pt modelId="{3EEADD18-2F37-4B59-992A-55E11882612E}" type="pres">
      <dgm:prSet presAssocID="{03F3917E-DAA7-414F-8570-AB993B4AB1D8}" presName="FiveNodes_1_text" presStyleLbl="node1" presStyleIdx="4" presStyleCnt="5">
        <dgm:presLayoutVars>
          <dgm:bulletEnabled val="1"/>
        </dgm:presLayoutVars>
      </dgm:prSet>
      <dgm:spPr/>
    </dgm:pt>
    <dgm:pt modelId="{D96E7716-C4D2-4B22-8CD4-38D1B730D7C1}" type="pres">
      <dgm:prSet presAssocID="{03F3917E-DAA7-414F-8570-AB993B4AB1D8}" presName="FiveNodes_2_text" presStyleLbl="node1" presStyleIdx="4" presStyleCnt="5">
        <dgm:presLayoutVars>
          <dgm:bulletEnabled val="1"/>
        </dgm:presLayoutVars>
      </dgm:prSet>
      <dgm:spPr/>
    </dgm:pt>
    <dgm:pt modelId="{7D60030F-E9F6-41E0-9207-C57DE2802757}" type="pres">
      <dgm:prSet presAssocID="{03F3917E-DAA7-414F-8570-AB993B4AB1D8}" presName="FiveNodes_3_text" presStyleLbl="node1" presStyleIdx="4" presStyleCnt="5">
        <dgm:presLayoutVars>
          <dgm:bulletEnabled val="1"/>
        </dgm:presLayoutVars>
      </dgm:prSet>
      <dgm:spPr/>
    </dgm:pt>
    <dgm:pt modelId="{B333941E-5DEE-4283-957A-BB43DAB4CEDA}" type="pres">
      <dgm:prSet presAssocID="{03F3917E-DAA7-414F-8570-AB993B4AB1D8}" presName="FiveNodes_4_text" presStyleLbl="node1" presStyleIdx="4" presStyleCnt="5">
        <dgm:presLayoutVars>
          <dgm:bulletEnabled val="1"/>
        </dgm:presLayoutVars>
      </dgm:prSet>
      <dgm:spPr/>
    </dgm:pt>
    <dgm:pt modelId="{9E9B5149-445C-40BE-9B4C-DB677E2B99CF}" type="pres">
      <dgm:prSet presAssocID="{03F3917E-DAA7-414F-8570-AB993B4AB1D8}" presName="FiveNodes_5_text" presStyleLbl="node1" presStyleIdx="4" presStyleCnt="5">
        <dgm:presLayoutVars>
          <dgm:bulletEnabled val="1"/>
        </dgm:presLayoutVars>
      </dgm:prSet>
      <dgm:spPr/>
    </dgm:pt>
  </dgm:ptLst>
  <dgm:cxnLst>
    <dgm:cxn modelId="{F9A5380D-AC23-4165-8DCB-CBA87FD3C532}" type="presOf" srcId="{03F3917E-DAA7-414F-8570-AB993B4AB1D8}" destId="{925F8EA8-22E9-43FB-9E22-BC717652F5D5}" srcOrd="0" destOrd="0" presId="urn:microsoft.com/office/officeart/2005/8/layout/vProcess5"/>
    <dgm:cxn modelId="{114D7418-C83B-4985-8876-5605086556B5}" type="presOf" srcId="{3B7DB065-9571-4A65-9F40-267C27C7604F}" destId="{99DDE608-982A-4DFB-B9D3-A46E012D275B}" srcOrd="0" destOrd="0" presId="urn:microsoft.com/office/officeart/2005/8/layout/vProcess5"/>
    <dgm:cxn modelId="{39E88327-F6F9-4615-81AF-DE4D10731030}" type="presOf" srcId="{C6A99147-114C-4EFB-A04B-C41338AE1782}" destId="{9E9B5149-445C-40BE-9B4C-DB677E2B99CF}" srcOrd="1" destOrd="0" presId="urn:microsoft.com/office/officeart/2005/8/layout/vProcess5"/>
    <dgm:cxn modelId="{29868B34-983D-42FE-B939-638A2D45A46A}" type="presOf" srcId="{D5A01985-083D-4882-8952-2164103EF545}" destId="{7D60030F-E9F6-41E0-9207-C57DE2802757}" srcOrd="1" destOrd="0" presId="urn:microsoft.com/office/officeart/2005/8/layout/vProcess5"/>
    <dgm:cxn modelId="{DD120B36-AD81-4ECC-9417-9EF86A969009}" srcId="{03F3917E-DAA7-414F-8570-AB993B4AB1D8}" destId="{C6008B23-2B83-4D33-BC10-5EC6A500A992}" srcOrd="0" destOrd="0" parTransId="{4E672D33-7DE7-4A6C-8B35-078B5B220076}" sibTransId="{7C34B2F0-20CA-45F4-BC31-87E73A65F11E}"/>
    <dgm:cxn modelId="{9E47403E-2FFE-4D1A-9866-AAD78F41E7C7}" type="presOf" srcId="{2A2FF6DE-F9D1-4FB4-9BA0-A514A7382E09}" destId="{8F089DA2-E629-4473-B890-52181609D199}" srcOrd="0" destOrd="0" presId="urn:microsoft.com/office/officeart/2005/8/layout/vProcess5"/>
    <dgm:cxn modelId="{CF8FCB5E-495B-4E32-A9F4-3517D4B88C20}" type="presOf" srcId="{CDACFC8C-8FAC-4B8D-AC18-A30C5D71EF86}" destId="{C32C0834-AA7C-4E22-8748-BC2D538A34A3}" srcOrd="0" destOrd="0" presId="urn:microsoft.com/office/officeart/2005/8/layout/vProcess5"/>
    <dgm:cxn modelId="{52904941-7326-48F5-B2AF-24B383F14A5B}" srcId="{03F3917E-DAA7-414F-8570-AB993B4AB1D8}" destId="{D5A01985-083D-4882-8952-2164103EF545}" srcOrd="2" destOrd="0" parTransId="{977060AD-019C-480A-A4D9-3011078E59F2}" sibTransId="{2A2FF6DE-F9D1-4FB4-9BA0-A514A7382E09}"/>
    <dgm:cxn modelId="{A97DFF55-FDA7-486D-85B1-23C0E45B1685}" type="presOf" srcId="{C6A99147-114C-4EFB-A04B-C41338AE1782}" destId="{6FA609EE-859B-491F-9113-0C61B0A6075D}" srcOrd="0" destOrd="0" presId="urn:microsoft.com/office/officeart/2005/8/layout/vProcess5"/>
    <dgm:cxn modelId="{12F50757-7438-4271-9A49-E7A86ADBBEAC}" type="presOf" srcId="{C6008B23-2B83-4D33-BC10-5EC6A500A992}" destId="{3EEADD18-2F37-4B59-992A-55E11882612E}" srcOrd="1" destOrd="0" presId="urn:microsoft.com/office/officeart/2005/8/layout/vProcess5"/>
    <dgm:cxn modelId="{65AE3C8B-1829-4C92-B138-D7EB77D1866B}" type="presOf" srcId="{CDACFC8C-8FAC-4B8D-AC18-A30C5D71EF86}" destId="{B333941E-5DEE-4283-957A-BB43DAB4CEDA}" srcOrd="1" destOrd="0" presId="urn:microsoft.com/office/officeart/2005/8/layout/vProcess5"/>
    <dgm:cxn modelId="{1739D299-FF51-4607-B77A-4A638D59619F}" type="presOf" srcId="{7C34B2F0-20CA-45F4-BC31-87E73A65F11E}" destId="{41063855-182A-4297-AD5B-AB8965DC333E}" srcOrd="0" destOrd="0" presId="urn:microsoft.com/office/officeart/2005/8/layout/vProcess5"/>
    <dgm:cxn modelId="{8F31B69D-D044-4950-A879-9D53DBF5B870}" type="presOf" srcId="{C6008B23-2B83-4D33-BC10-5EC6A500A992}" destId="{F5C2C970-EA73-4640-9580-4137111E49C8}" srcOrd="0" destOrd="0" presId="urn:microsoft.com/office/officeart/2005/8/layout/vProcess5"/>
    <dgm:cxn modelId="{45345DA6-4762-4C9A-9DE8-C9E2165F20DD}" type="presOf" srcId="{EAA0E360-BCA7-4F58-BFF3-CB52D06D6A3D}" destId="{A2BCADB7-8674-4A82-AAFE-87B7B7A35D00}" srcOrd="0" destOrd="0" presId="urn:microsoft.com/office/officeart/2005/8/layout/vProcess5"/>
    <dgm:cxn modelId="{621B26BF-941C-4C51-A55C-69A6F28E1DA0}" type="presOf" srcId="{EAA0E360-BCA7-4F58-BFF3-CB52D06D6A3D}" destId="{D96E7716-C4D2-4B22-8CD4-38D1B730D7C1}" srcOrd="1" destOrd="0" presId="urn:microsoft.com/office/officeart/2005/8/layout/vProcess5"/>
    <dgm:cxn modelId="{66B7D2C6-5177-42DC-8C86-C5D28DA96129}" type="presOf" srcId="{2FBEFBEE-99F9-43AE-A13B-4C59E7757F18}" destId="{2E27DFAF-974F-4F3C-8AF9-F2764A5FADE4}" srcOrd="0" destOrd="0" presId="urn:microsoft.com/office/officeart/2005/8/layout/vProcess5"/>
    <dgm:cxn modelId="{FD5FFFD4-483F-4D34-8930-276FC6B90514}" srcId="{03F3917E-DAA7-414F-8570-AB993B4AB1D8}" destId="{CDACFC8C-8FAC-4B8D-AC18-A30C5D71EF86}" srcOrd="3" destOrd="0" parTransId="{F1B2E3F5-2750-4E5A-BA5E-952DDA8820EF}" sibTransId="{2FBEFBEE-99F9-43AE-A13B-4C59E7757F18}"/>
    <dgm:cxn modelId="{422178D7-9D4C-47FB-A0FC-5AB3AA3E7750}" srcId="{03F3917E-DAA7-414F-8570-AB993B4AB1D8}" destId="{EAA0E360-BCA7-4F58-BFF3-CB52D06D6A3D}" srcOrd="1" destOrd="0" parTransId="{D19C80DF-35CE-48E7-BF92-C846CF71AAC1}" sibTransId="{3B7DB065-9571-4A65-9F40-267C27C7604F}"/>
    <dgm:cxn modelId="{F7AE7BEC-4C34-4E4B-890F-51D0A2C7D0C7}" type="presOf" srcId="{D5A01985-083D-4882-8952-2164103EF545}" destId="{E4183C78-3002-40FD-857F-5B18294A7F4A}" srcOrd="0" destOrd="0" presId="urn:microsoft.com/office/officeart/2005/8/layout/vProcess5"/>
    <dgm:cxn modelId="{BEA56CF8-5D1A-47A1-9800-71F14952252C}" srcId="{03F3917E-DAA7-414F-8570-AB993B4AB1D8}" destId="{C6A99147-114C-4EFB-A04B-C41338AE1782}" srcOrd="4" destOrd="0" parTransId="{30EBB087-24AF-4F2F-BE54-27CFE862E9ED}" sibTransId="{DE30F22D-CB4A-4C10-96A5-C15774A9ED7D}"/>
    <dgm:cxn modelId="{54FEBBC0-0EE6-4930-BC12-FF6A38F27A23}" type="presParOf" srcId="{925F8EA8-22E9-43FB-9E22-BC717652F5D5}" destId="{88DF171A-AFB6-49CE-AC45-A35A746F279A}" srcOrd="0" destOrd="0" presId="urn:microsoft.com/office/officeart/2005/8/layout/vProcess5"/>
    <dgm:cxn modelId="{26CF3DBF-AC57-4266-B754-AAD3B31AB8A7}" type="presParOf" srcId="{925F8EA8-22E9-43FB-9E22-BC717652F5D5}" destId="{F5C2C970-EA73-4640-9580-4137111E49C8}" srcOrd="1" destOrd="0" presId="urn:microsoft.com/office/officeart/2005/8/layout/vProcess5"/>
    <dgm:cxn modelId="{3F670F3B-237A-45CD-A0B4-7545E34075C8}" type="presParOf" srcId="{925F8EA8-22E9-43FB-9E22-BC717652F5D5}" destId="{A2BCADB7-8674-4A82-AAFE-87B7B7A35D00}" srcOrd="2" destOrd="0" presId="urn:microsoft.com/office/officeart/2005/8/layout/vProcess5"/>
    <dgm:cxn modelId="{444A2EF9-3031-491B-9CC7-4410A9AF7F41}" type="presParOf" srcId="{925F8EA8-22E9-43FB-9E22-BC717652F5D5}" destId="{E4183C78-3002-40FD-857F-5B18294A7F4A}" srcOrd="3" destOrd="0" presId="urn:microsoft.com/office/officeart/2005/8/layout/vProcess5"/>
    <dgm:cxn modelId="{7B1C6E40-ED90-4B89-B935-D36EC35E9D74}" type="presParOf" srcId="{925F8EA8-22E9-43FB-9E22-BC717652F5D5}" destId="{C32C0834-AA7C-4E22-8748-BC2D538A34A3}" srcOrd="4" destOrd="0" presId="urn:microsoft.com/office/officeart/2005/8/layout/vProcess5"/>
    <dgm:cxn modelId="{44087C6B-F9B8-4AB7-A2D6-2303A5B9A2E1}" type="presParOf" srcId="{925F8EA8-22E9-43FB-9E22-BC717652F5D5}" destId="{6FA609EE-859B-491F-9113-0C61B0A6075D}" srcOrd="5" destOrd="0" presId="urn:microsoft.com/office/officeart/2005/8/layout/vProcess5"/>
    <dgm:cxn modelId="{38F7D920-22F3-419F-9C97-82AB76C14767}" type="presParOf" srcId="{925F8EA8-22E9-43FB-9E22-BC717652F5D5}" destId="{41063855-182A-4297-AD5B-AB8965DC333E}" srcOrd="6" destOrd="0" presId="urn:microsoft.com/office/officeart/2005/8/layout/vProcess5"/>
    <dgm:cxn modelId="{0BD7195F-1967-4DED-8310-5098F00B33A0}" type="presParOf" srcId="{925F8EA8-22E9-43FB-9E22-BC717652F5D5}" destId="{99DDE608-982A-4DFB-B9D3-A46E012D275B}" srcOrd="7" destOrd="0" presId="urn:microsoft.com/office/officeart/2005/8/layout/vProcess5"/>
    <dgm:cxn modelId="{3F5E6842-65F6-4B66-8E24-EB50D21C8B66}" type="presParOf" srcId="{925F8EA8-22E9-43FB-9E22-BC717652F5D5}" destId="{8F089DA2-E629-4473-B890-52181609D199}" srcOrd="8" destOrd="0" presId="urn:microsoft.com/office/officeart/2005/8/layout/vProcess5"/>
    <dgm:cxn modelId="{90FE3D04-5CD3-49AE-AF84-5A07CE5E126B}" type="presParOf" srcId="{925F8EA8-22E9-43FB-9E22-BC717652F5D5}" destId="{2E27DFAF-974F-4F3C-8AF9-F2764A5FADE4}" srcOrd="9" destOrd="0" presId="urn:microsoft.com/office/officeart/2005/8/layout/vProcess5"/>
    <dgm:cxn modelId="{8D736684-D297-4E61-B0B1-301FEEF8C890}" type="presParOf" srcId="{925F8EA8-22E9-43FB-9E22-BC717652F5D5}" destId="{3EEADD18-2F37-4B59-992A-55E11882612E}" srcOrd="10" destOrd="0" presId="urn:microsoft.com/office/officeart/2005/8/layout/vProcess5"/>
    <dgm:cxn modelId="{2D69E04D-3F78-488C-9F8D-5752FC4E7E12}" type="presParOf" srcId="{925F8EA8-22E9-43FB-9E22-BC717652F5D5}" destId="{D96E7716-C4D2-4B22-8CD4-38D1B730D7C1}" srcOrd="11" destOrd="0" presId="urn:microsoft.com/office/officeart/2005/8/layout/vProcess5"/>
    <dgm:cxn modelId="{D236A446-EEB1-42D7-BD98-796736FA4F99}" type="presParOf" srcId="{925F8EA8-22E9-43FB-9E22-BC717652F5D5}" destId="{7D60030F-E9F6-41E0-9207-C57DE2802757}" srcOrd="12" destOrd="0" presId="urn:microsoft.com/office/officeart/2005/8/layout/vProcess5"/>
    <dgm:cxn modelId="{7DEE82FC-9D45-4F54-964D-EC64473A6C05}" type="presParOf" srcId="{925F8EA8-22E9-43FB-9E22-BC717652F5D5}" destId="{B333941E-5DEE-4283-957A-BB43DAB4CEDA}" srcOrd="13" destOrd="0" presId="urn:microsoft.com/office/officeart/2005/8/layout/vProcess5"/>
    <dgm:cxn modelId="{74F86256-B05C-49DA-9310-4A0F8A3DBD0B}" type="presParOf" srcId="{925F8EA8-22E9-43FB-9E22-BC717652F5D5}" destId="{9E9B5149-445C-40BE-9B4C-DB677E2B99CF}"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C2C970-EA73-4640-9580-4137111E49C8}">
      <dsp:nvSpPr>
        <dsp:cNvPr id="0" name=""/>
        <dsp:cNvSpPr/>
      </dsp:nvSpPr>
      <dsp:spPr>
        <a:xfrm>
          <a:off x="0" y="-37052"/>
          <a:ext cx="4473910" cy="1062957"/>
        </a:xfrm>
        <a:prstGeom prst="roundRect">
          <a:avLst>
            <a:gd name="adj" fmla="val 10000"/>
          </a:avLst>
        </a:prstGeom>
        <a:solidFill>
          <a:schemeClr val="accent3">
            <a:shade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GB" sz="1200" b="1" u="sng" kern="1200" dirty="0">
              <a:latin typeface="Arial Nova"/>
              <a:cs typeface="Arial"/>
            </a:rPr>
            <a:t>TRA Referrals</a:t>
          </a:r>
          <a:r>
            <a:rPr lang="en-GB" sz="1200" b="1" kern="1200" dirty="0">
              <a:latin typeface="Arial Nova"/>
              <a:cs typeface="Arial"/>
            </a:rPr>
            <a:t>: </a:t>
          </a:r>
          <a:r>
            <a:rPr lang="en-GB" sz="1000" b="0" kern="1200" dirty="0">
              <a:latin typeface="Arial Nova"/>
              <a:cs typeface="Arial"/>
            </a:rPr>
            <a:t>Received from range of sources - Schools/employers, Police, Ofsted, Disclosure and Barring Service, public. Where allegations are sufficiently serious, </a:t>
          </a:r>
          <a:r>
            <a:rPr lang="en-GB" sz="1000" b="0" i="0" kern="1200" dirty="0">
              <a:solidFill>
                <a:schemeClr val="bg1"/>
              </a:solidFill>
              <a:latin typeface="Arial Nova"/>
              <a:cs typeface="Arial"/>
            </a:rPr>
            <a:t>TRA can impose an Interim Prohibition Order to safeguard pupils.</a:t>
          </a:r>
          <a:endParaRPr lang="en-GB" sz="1000" b="0" kern="1200" dirty="0">
            <a:latin typeface="Arial Nova"/>
            <a:cs typeface="Arial"/>
          </a:endParaRPr>
        </a:p>
        <a:p>
          <a:pPr marL="0" lvl="0" indent="0" algn="l" defTabSz="533400" rtl="0">
            <a:lnSpc>
              <a:spcPct val="90000"/>
            </a:lnSpc>
            <a:spcBef>
              <a:spcPct val="0"/>
            </a:spcBef>
            <a:spcAft>
              <a:spcPct val="35000"/>
            </a:spcAft>
            <a:buNone/>
          </a:pPr>
          <a:r>
            <a:rPr lang="en-GB" sz="1000" b="1" i="1" kern="1200" dirty="0">
              <a:latin typeface="Arial Nova"/>
            </a:rPr>
            <a:t>Approx 60% of referrals closed at this stage, 40% are taken forward</a:t>
          </a:r>
          <a:endParaRPr lang="en-GB" sz="1000" b="1" kern="1200" dirty="0">
            <a:latin typeface="Arial Nova" panose="020B0504020202020204" pitchFamily="34" charset="0"/>
            <a:cs typeface="Arial" panose="020B0604020202020204" pitchFamily="34" charset="0"/>
          </a:endParaRPr>
        </a:p>
      </dsp:txBody>
      <dsp:txXfrm>
        <a:off x="31133" y="-5919"/>
        <a:ext cx="3202530" cy="1000691"/>
      </dsp:txXfrm>
    </dsp:sp>
    <dsp:sp modelId="{A2BCADB7-8674-4A82-AAFE-87B7B7A35D00}">
      <dsp:nvSpPr>
        <dsp:cNvPr id="0" name=""/>
        <dsp:cNvSpPr/>
      </dsp:nvSpPr>
      <dsp:spPr>
        <a:xfrm>
          <a:off x="376234" y="1150791"/>
          <a:ext cx="4473910" cy="1062957"/>
        </a:xfrm>
        <a:prstGeom prst="roundRect">
          <a:avLst>
            <a:gd name="adj" fmla="val 10000"/>
          </a:avLst>
        </a:prstGeom>
        <a:solidFill>
          <a:schemeClr val="accent3">
            <a:shade val="80000"/>
            <a:hueOff val="-81409"/>
            <a:satOff val="1391"/>
            <a:lumOff val="685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GB" sz="1200" b="1" u="sng" kern="1200" dirty="0">
              <a:latin typeface="Arial Nova"/>
              <a:cs typeface="Arial"/>
            </a:rPr>
            <a:t>Investigation</a:t>
          </a:r>
          <a:r>
            <a:rPr lang="en-GB" sz="1200" b="1" kern="1200" dirty="0">
              <a:latin typeface="Arial Nova"/>
              <a:cs typeface="Arial"/>
            </a:rPr>
            <a:t>: </a:t>
          </a:r>
          <a:r>
            <a:rPr lang="en-GB" sz="1000" b="0" kern="1200" dirty="0">
              <a:latin typeface="Arial Nova"/>
              <a:cs typeface="Arial"/>
            </a:rPr>
            <a:t>Case investigated by contracted legal firm – TRA official makes decision whether there is a case to answer and if so refers to an independent professional conduct panel. </a:t>
          </a:r>
        </a:p>
        <a:p>
          <a:pPr marL="0" lvl="0" indent="0" algn="l" defTabSz="533400" rtl="0">
            <a:lnSpc>
              <a:spcPct val="90000"/>
            </a:lnSpc>
            <a:spcBef>
              <a:spcPct val="0"/>
            </a:spcBef>
            <a:spcAft>
              <a:spcPct val="35000"/>
            </a:spcAft>
            <a:buNone/>
          </a:pPr>
          <a:r>
            <a:rPr lang="en-GB" sz="1000" b="1" i="1" kern="1200" dirty="0">
              <a:latin typeface="Arial Nova"/>
            </a:rPr>
            <a:t>Approx 50% of cases closed at this stage , 50% progress to a Professional Conduct Panel</a:t>
          </a:r>
          <a:endParaRPr lang="en-GB" sz="1000" b="1" i="0" kern="1200" dirty="0">
            <a:solidFill>
              <a:schemeClr val="bg1"/>
            </a:solidFill>
            <a:latin typeface="Arial Nova" panose="020B0504020202020204" pitchFamily="34" charset="0"/>
            <a:cs typeface="Arial" panose="020B0604020202020204" pitchFamily="34" charset="0"/>
          </a:endParaRPr>
        </a:p>
      </dsp:txBody>
      <dsp:txXfrm>
        <a:off x="407367" y="1181924"/>
        <a:ext cx="3386631" cy="1000691"/>
      </dsp:txXfrm>
    </dsp:sp>
    <dsp:sp modelId="{E4183C78-3002-40FD-857F-5B18294A7F4A}">
      <dsp:nvSpPr>
        <dsp:cNvPr id="0" name=""/>
        <dsp:cNvSpPr/>
      </dsp:nvSpPr>
      <dsp:spPr>
        <a:xfrm>
          <a:off x="668181" y="2281506"/>
          <a:ext cx="4473910" cy="1268204"/>
        </a:xfrm>
        <a:prstGeom prst="roundRect">
          <a:avLst>
            <a:gd name="adj" fmla="val 10000"/>
          </a:avLst>
        </a:prstGeom>
        <a:solidFill>
          <a:schemeClr val="accent3">
            <a:shade val="80000"/>
            <a:hueOff val="-162818"/>
            <a:satOff val="2782"/>
            <a:lumOff val="1370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GB" sz="1200" b="1" u="sng" kern="1200">
              <a:latin typeface="Arial Nova"/>
              <a:cs typeface="Arial"/>
            </a:rPr>
            <a:t>Professional Conduct Panel</a:t>
          </a:r>
          <a:r>
            <a:rPr lang="en-GB" sz="1200" b="1" kern="1200">
              <a:latin typeface="Arial Nova"/>
              <a:cs typeface="Arial"/>
            </a:rPr>
            <a:t>: </a:t>
          </a:r>
          <a:r>
            <a:rPr lang="en-GB" sz="1000" b="0" kern="1200">
              <a:latin typeface="Arial Nova"/>
              <a:cs typeface="Arial"/>
            </a:rPr>
            <a:t>Case presented in public hearing to a panel comprising 3 members (including a teacher and layperson). Contracted legal advisor present to provide independent advice on the process. Panel makes</a:t>
          </a:r>
          <a:r>
            <a:rPr lang="en-GB" sz="1000" b="0" i="0" kern="1200">
              <a:effectLst/>
              <a:latin typeface="Arial Nova"/>
              <a:cs typeface="Arial"/>
            </a:rPr>
            <a:t> recommendation to the SoS whether to prohibit and in some cases recommends a review period. </a:t>
          </a:r>
          <a:endParaRPr lang="en-GB" sz="1000" b="0" kern="1200">
            <a:latin typeface="Arial Nova"/>
            <a:cs typeface="Arial"/>
          </a:endParaRPr>
        </a:p>
      </dsp:txBody>
      <dsp:txXfrm>
        <a:off x="705325" y="2318650"/>
        <a:ext cx="3374609" cy="1193916"/>
      </dsp:txXfrm>
    </dsp:sp>
    <dsp:sp modelId="{C32C0834-AA7C-4E22-8748-BC2D538A34A3}">
      <dsp:nvSpPr>
        <dsp:cNvPr id="0" name=""/>
        <dsp:cNvSpPr/>
      </dsp:nvSpPr>
      <dsp:spPr>
        <a:xfrm>
          <a:off x="1002272" y="3594720"/>
          <a:ext cx="4473910" cy="1062957"/>
        </a:xfrm>
        <a:prstGeom prst="roundRect">
          <a:avLst>
            <a:gd name="adj" fmla="val 10000"/>
          </a:avLst>
        </a:prstGeom>
        <a:solidFill>
          <a:schemeClr val="accent3">
            <a:shade val="80000"/>
            <a:hueOff val="-244226"/>
            <a:satOff val="4173"/>
            <a:lumOff val="2055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GB" sz="1200" b="1" i="0" u="sng" kern="1200">
              <a:effectLst/>
              <a:latin typeface="Arial Nova"/>
              <a:cs typeface="Arial"/>
            </a:rPr>
            <a:t>Decision</a:t>
          </a:r>
          <a:r>
            <a:rPr lang="en-GB" sz="1200" b="1" i="0" kern="1200">
              <a:effectLst/>
              <a:latin typeface="Arial Nova"/>
              <a:cs typeface="Arial"/>
            </a:rPr>
            <a:t>:</a:t>
          </a:r>
          <a:r>
            <a:rPr lang="en-GB" sz="1000" b="1" i="0" kern="1200">
              <a:effectLst/>
              <a:latin typeface="Arial Nova"/>
              <a:cs typeface="Arial"/>
            </a:rPr>
            <a:t> </a:t>
          </a:r>
          <a:r>
            <a:rPr lang="en-GB" sz="1000" b="0" i="0" kern="1200">
              <a:effectLst/>
              <a:latin typeface="Arial Nova"/>
              <a:cs typeface="Arial"/>
            </a:rPr>
            <a:t>Senior TRA official decides on behalf of the SoS whether a prohibition order would be appropriate and whether there should be a </a:t>
          </a:r>
          <a:r>
            <a:rPr lang="en-GB" sz="1000" b="0" i="0" kern="1200">
              <a:solidFill>
                <a:schemeClr val="bg1"/>
              </a:solidFill>
              <a:effectLst/>
              <a:latin typeface="Arial Nova"/>
              <a:cs typeface="Arial"/>
            </a:rPr>
            <a:t>review period. </a:t>
          </a:r>
          <a:r>
            <a:rPr kumimoji="0" lang="en-GB" sz="1000" b="0" i="0" u="none" strike="noStrike" kern="1200" cap="none" spc="0" normalizeH="0" baseline="0" noProof="0">
              <a:ln>
                <a:noFill/>
              </a:ln>
              <a:solidFill>
                <a:schemeClr val="bg1"/>
              </a:solidFill>
              <a:effectLst/>
              <a:uLnTx/>
              <a:uFillTx/>
              <a:latin typeface="Arial Nova"/>
              <a:ea typeface="Times New Roman" panose="02020603050405020304" pitchFamily="18" charset="0"/>
              <a:cs typeface="Arial"/>
            </a:rPr>
            <a:t>Single sanction </a:t>
          </a:r>
          <a:r>
            <a:rPr kumimoji="0" lang="en-GB" sz="1000" b="0" i="0" u="none" strike="noStrike" kern="1200" cap="none" spc="0" normalizeH="0" baseline="0" noProof="0">
              <a:ln>
                <a:noFill/>
              </a:ln>
              <a:solidFill>
                <a:schemeClr val="bg1"/>
              </a:solidFill>
              <a:effectLst/>
              <a:uLnTx/>
              <a:uFillTx/>
              <a:latin typeface="Arial Nova"/>
              <a:ea typeface="Times New Roman" panose="02020603050405020304" pitchFamily="18" charset="0"/>
              <a:cs typeface="Times New Roman"/>
            </a:rPr>
            <a:t>prohibition from teaching. </a:t>
          </a:r>
          <a:endParaRPr lang="en-GB" sz="1000" b="0" i="0" kern="1200">
            <a:solidFill>
              <a:schemeClr val="bg1"/>
            </a:solidFill>
            <a:effectLst/>
            <a:latin typeface="Arial Nova"/>
            <a:cs typeface="Times New Roman"/>
          </a:endParaRPr>
        </a:p>
        <a:p>
          <a:pPr marL="0" lvl="0" indent="0" algn="l" defTabSz="533400">
            <a:lnSpc>
              <a:spcPct val="90000"/>
            </a:lnSpc>
            <a:spcBef>
              <a:spcPct val="0"/>
            </a:spcBef>
            <a:spcAft>
              <a:spcPct val="35000"/>
            </a:spcAft>
            <a:buNone/>
          </a:pPr>
          <a:r>
            <a:rPr lang="en-GB" sz="1000" b="1" i="1" kern="1200">
              <a:effectLst/>
              <a:latin typeface="Arial Nova"/>
            </a:rPr>
            <a:t>Approx </a:t>
          </a:r>
          <a:r>
            <a:rPr lang="en-GB" sz="1000" b="1" i="1" strike="noStrike" kern="1200">
              <a:solidFill>
                <a:schemeClr val="bg1"/>
              </a:solidFill>
              <a:effectLst/>
              <a:latin typeface="Arial Nova"/>
            </a:rPr>
            <a:t>70</a:t>
          </a:r>
          <a:r>
            <a:rPr lang="en-GB" sz="1000" b="1" i="1" kern="1200">
              <a:effectLst/>
              <a:latin typeface="Arial Nova"/>
            </a:rPr>
            <a:t>% of hearings result in prohibition </a:t>
          </a:r>
          <a:endParaRPr lang="en-GB" sz="1000" b="1" kern="1200">
            <a:latin typeface="Arial Nova" panose="020B0504020202020204" pitchFamily="34" charset="0"/>
            <a:cs typeface="Arial" panose="020B0604020202020204" pitchFamily="34" charset="0"/>
          </a:endParaRPr>
        </a:p>
      </dsp:txBody>
      <dsp:txXfrm>
        <a:off x="1033405" y="3625853"/>
        <a:ext cx="3386631" cy="1000691"/>
      </dsp:txXfrm>
    </dsp:sp>
    <dsp:sp modelId="{6FA609EE-859B-491F-9113-0C61B0A6075D}">
      <dsp:nvSpPr>
        <dsp:cNvPr id="0" name=""/>
        <dsp:cNvSpPr/>
      </dsp:nvSpPr>
      <dsp:spPr>
        <a:xfrm>
          <a:off x="1336363" y="4731207"/>
          <a:ext cx="4473910" cy="1211166"/>
        </a:xfrm>
        <a:prstGeom prst="roundRect">
          <a:avLst>
            <a:gd name="adj" fmla="val 10000"/>
          </a:avLst>
        </a:prstGeom>
        <a:solidFill>
          <a:schemeClr val="accent3">
            <a:shade val="80000"/>
            <a:hueOff val="-325635"/>
            <a:satOff val="5564"/>
            <a:lumOff val="2740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GB" sz="1200" b="1" i="0" u="sng" kern="1200">
              <a:effectLst/>
              <a:latin typeface="Arial Nova"/>
              <a:cs typeface="Arial"/>
            </a:rPr>
            <a:t>Following hearing</a:t>
          </a:r>
          <a:r>
            <a:rPr lang="en-GB" sz="1200" b="1" i="0" kern="1200">
              <a:effectLst/>
              <a:latin typeface="Arial Nova"/>
              <a:cs typeface="Arial"/>
            </a:rPr>
            <a:t>: </a:t>
          </a:r>
          <a:r>
            <a:rPr lang="en-GB" sz="1000" b="0" i="0" kern="1200">
              <a:effectLst/>
              <a:latin typeface="Arial Nova"/>
              <a:cs typeface="Arial"/>
            </a:rPr>
            <a:t>All decisions published on GOV.UK. - a</a:t>
          </a:r>
          <a:r>
            <a:rPr lang="en-GB" sz="1000" b="0" i="0" kern="1200">
              <a:latin typeface="Arial Nova"/>
              <a:cs typeface="Arial"/>
            </a:rPr>
            <a:t>s set out in regulations. A prohibited teacher may appeal to the High Court - this is the only appeal route.  Prohibited teachers added to a list accessible to employers</a:t>
          </a:r>
          <a:endParaRPr lang="en-GB" sz="1000" b="0" kern="1200">
            <a:latin typeface="Arial Nova"/>
            <a:cs typeface="Arial"/>
          </a:endParaRPr>
        </a:p>
      </dsp:txBody>
      <dsp:txXfrm>
        <a:off x="1371837" y="4766681"/>
        <a:ext cx="3377949" cy="1140218"/>
      </dsp:txXfrm>
    </dsp:sp>
    <dsp:sp modelId="{41063855-182A-4297-AD5B-AB8965DC333E}">
      <dsp:nvSpPr>
        <dsp:cNvPr id="0" name=""/>
        <dsp:cNvSpPr/>
      </dsp:nvSpPr>
      <dsp:spPr>
        <a:xfrm>
          <a:off x="3782988" y="739497"/>
          <a:ext cx="690922" cy="690922"/>
        </a:xfrm>
        <a:prstGeom prst="downArrow">
          <a:avLst>
            <a:gd name="adj1" fmla="val 55000"/>
            <a:gd name="adj2" fmla="val 45000"/>
          </a:avLst>
        </a:prstGeom>
        <a:solidFill>
          <a:schemeClr val="accent3">
            <a:alpha val="90000"/>
            <a:tint val="40000"/>
            <a:hueOff val="0"/>
            <a:satOff val="0"/>
            <a:lumOff val="0"/>
            <a:alphaOff val="0"/>
          </a:schemeClr>
        </a:solidFill>
        <a:ln w="19050" cap="rnd"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GB" sz="1000" kern="1200">
            <a:latin typeface="Arial Nova" panose="020B0504020202020204" pitchFamily="34" charset="0"/>
          </a:endParaRPr>
        </a:p>
      </dsp:txBody>
      <dsp:txXfrm>
        <a:off x="3938445" y="739497"/>
        <a:ext cx="380008" cy="519919"/>
      </dsp:txXfrm>
    </dsp:sp>
    <dsp:sp modelId="{99DDE608-982A-4DFB-B9D3-A46E012D275B}">
      <dsp:nvSpPr>
        <dsp:cNvPr id="0" name=""/>
        <dsp:cNvSpPr/>
      </dsp:nvSpPr>
      <dsp:spPr>
        <a:xfrm>
          <a:off x="4117079" y="1950088"/>
          <a:ext cx="690922" cy="690922"/>
        </a:xfrm>
        <a:prstGeom prst="downArrow">
          <a:avLst>
            <a:gd name="adj1" fmla="val 55000"/>
            <a:gd name="adj2" fmla="val 45000"/>
          </a:avLst>
        </a:prstGeom>
        <a:solidFill>
          <a:schemeClr val="accent3">
            <a:alpha val="90000"/>
            <a:tint val="40000"/>
            <a:hueOff val="0"/>
            <a:satOff val="0"/>
            <a:lumOff val="0"/>
            <a:alphaOff val="0"/>
          </a:schemeClr>
        </a:solidFill>
        <a:ln w="19050" cap="rnd"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GB" sz="1000" kern="1200">
            <a:latin typeface="Arial Nova" panose="020B0504020202020204" pitchFamily="34" charset="0"/>
          </a:endParaRPr>
        </a:p>
      </dsp:txBody>
      <dsp:txXfrm>
        <a:off x="4272536" y="1950088"/>
        <a:ext cx="380008" cy="519919"/>
      </dsp:txXfrm>
    </dsp:sp>
    <dsp:sp modelId="{8F089DA2-E629-4473-B890-52181609D199}">
      <dsp:nvSpPr>
        <dsp:cNvPr id="0" name=""/>
        <dsp:cNvSpPr/>
      </dsp:nvSpPr>
      <dsp:spPr>
        <a:xfrm>
          <a:off x="4451169" y="3142963"/>
          <a:ext cx="690922" cy="690922"/>
        </a:xfrm>
        <a:prstGeom prst="downArrow">
          <a:avLst>
            <a:gd name="adj1" fmla="val 55000"/>
            <a:gd name="adj2" fmla="val 45000"/>
          </a:avLst>
        </a:prstGeom>
        <a:solidFill>
          <a:schemeClr val="accent3">
            <a:alpha val="90000"/>
            <a:tint val="40000"/>
            <a:hueOff val="0"/>
            <a:satOff val="0"/>
            <a:lumOff val="0"/>
            <a:alphaOff val="0"/>
          </a:schemeClr>
        </a:solidFill>
        <a:ln w="19050" cap="rnd"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GB" sz="1000" kern="1200">
            <a:latin typeface="Arial Nova" panose="020B0504020202020204" pitchFamily="34" charset="0"/>
          </a:endParaRPr>
        </a:p>
      </dsp:txBody>
      <dsp:txXfrm>
        <a:off x="4606626" y="3142963"/>
        <a:ext cx="380008" cy="519919"/>
      </dsp:txXfrm>
    </dsp:sp>
    <dsp:sp modelId="{2E27DFAF-974F-4F3C-8AF9-F2764A5FADE4}">
      <dsp:nvSpPr>
        <dsp:cNvPr id="0" name=""/>
        <dsp:cNvSpPr/>
      </dsp:nvSpPr>
      <dsp:spPr>
        <a:xfrm>
          <a:off x="4785260" y="4365365"/>
          <a:ext cx="690922" cy="690922"/>
        </a:xfrm>
        <a:prstGeom prst="downArrow">
          <a:avLst>
            <a:gd name="adj1" fmla="val 55000"/>
            <a:gd name="adj2" fmla="val 45000"/>
          </a:avLst>
        </a:prstGeom>
        <a:solidFill>
          <a:schemeClr val="accent3">
            <a:alpha val="90000"/>
            <a:tint val="40000"/>
            <a:hueOff val="0"/>
            <a:satOff val="0"/>
            <a:lumOff val="0"/>
            <a:alphaOff val="0"/>
          </a:schemeClr>
        </a:solidFill>
        <a:ln w="19050" cap="rnd"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GB" sz="1000" kern="1200">
            <a:latin typeface="Arial Nova" panose="020B0504020202020204" pitchFamily="34" charset="0"/>
          </a:endParaRPr>
        </a:p>
      </dsp:txBody>
      <dsp:txXfrm>
        <a:off x="4940717" y="4365365"/>
        <a:ext cx="380008" cy="51991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8A3483-3510-4A1F-84DB-F2AABB4CC232}" type="datetimeFigureOut">
              <a:rPr lang="en-GB" smtClean="0"/>
              <a:t>04/02/2026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20503-99A6-44DC-BA59-67E084EB9482}" type="slidenum">
              <a:rPr lang="en-GB" smtClean="0"/>
              <a:t>‹#›</a:t>
            </a:fld>
            <a:endParaRPr lang="en-GB"/>
          </a:p>
        </p:txBody>
      </p:sp>
    </p:spTree>
    <p:extLst>
      <p:ext uri="{BB962C8B-B14F-4D97-AF65-F5344CB8AC3E}">
        <p14:creationId xmlns:p14="http://schemas.microsoft.com/office/powerpoint/2010/main" val="228365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57FE71-7495-4C38-8375-78396417DF34}" type="slidenum">
              <a:rPr lang="en-GB" smtClean="0"/>
              <a:t>3</a:t>
            </a:fld>
            <a:endParaRPr lang="en-GB" dirty="0"/>
          </a:p>
        </p:txBody>
      </p:sp>
    </p:spTree>
    <p:extLst>
      <p:ext uri="{BB962C8B-B14F-4D97-AF65-F5344CB8AC3E}">
        <p14:creationId xmlns:p14="http://schemas.microsoft.com/office/powerpoint/2010/main" val="3565411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7688" y="273050"/>
            <a:ext cx="7829551" cy="4405313"/>
          </a:xfrm>
        </p:spPr>
      </p:sp>
      <p:sp>
        <p:nvSpPr>
          <p:cNvPr id="3" name="Notes Placeholder 2"/>
          <p:cNvSpPr>
            <a:spLocks noGrp="1"/>
          </p:cNvSpPr>
          <p:nvPr>
            <p:ph type="body" idx="1"/>
          </p:nvPr>
        </p:nvSpPr>
        <p:spPr/>
        <p:txBody>
          <a:bodyPr/>
          <a:lstStyle/>
          <a:p>
            <a:pPr marL="0" indent="0">
              <a:buNone/>
            </a:pPr>
            <a:endParaRPr lang="en-GB">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ABB7FA-2627-47C9-9258-FDF90D155C0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8576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37F309-BA60-449B-8490-26727CB7419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4567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2311966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2544633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1057147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AA3FF5-8D53-4651-8904-6FC935114AC5}" type="datetimeFigureOut">
              <a:rPr lang="en-GB" smtClean="0"/>
              <a:t>04/02/2026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21992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AA3FF5-8D53-4651-8904-6FC935114AC5}" type="datetimeFigureOut">
              <a:rPr lang="en-GB" smtClean="0"/>
              <a:t>04/02/2026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1383549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AA3FF5-8D53-4651-8904-6FC935114AC5}" type="datetimeFigureOut">
              <a:rPr lang="en-GB" smtClean="0"/>
              <a:t>04/02/2026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164698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A3FF5-8D53-4651-8904-6FC935114AC5}" type="datetimeFigureOut">
              <a:rPr lang="en-GB" smtClean="0"/>
              <a:t>04/02/2026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28248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AA3FF5-8D53-4651-8904-6FC935114AC5}" type="datetimeFigureOut">
              <a:rPr lang="en-GB" smtClean="0"/>
              <a:t>04/02/2026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243567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AA3FF5-8D53-4651-8904-6FC935114AC5}" type="datetimeFigureOut">
              <a:rPr lang="en-GB" smtClean="0"/>
              <a:t>04/02/2026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3221300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3970422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1293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3776922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14251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409709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32265104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AA3FF5-8D53-4651-8904-6FC935114AC5}" type="datetimeFigureOut">
              <a:rPr lang="en-GB" smtClean="0"/>
              <a:t>04/02/2026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C814D5-0149-46C8-BCF9-CA2691A951DA}" type="slidenum">
              <a:rPr lang="en-GB" smtClean="0"/>
              <a:t>‹#›</a:t>
            </a:fld>
            <a:endParaRPr lang="en-GB"/>
          </a:p>
        </p:txBody>
      </p:sp>
    </p:spTree>
    <p:extLst>
      <p:ext uri="{BB962C8B-B14F-4D97-AF65-F5344CB8AC3E}">
        <p14:creationId xmlns:p14="http://schemas.microsoft.com/office/powerpoint/2010/main" val="1009615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Executive summary (basic)">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78E0C5-FB8F-4FBE-9EDF-F8DFE163D222}"/>
              </a:ext>
            </a:extLst>
          </p:cNvPr>
          <p:cNvGraphicFramePr>
            <a:graphicFrameLocks noChangeAspect="1"/>
          </p:cNvGraphicFramePr>
          <p:nvPr userDrawn="1">
            <p:custDataLst>
              <p:tags r:id="rId1"/>
            </p:custDataLst>
            <p:extLst>
              <p:ext uri="{D42A27DB-BD31-4B8C-83A1-F6EECF244321}">
                <p14:modId xmlns:p14="http://schemas.microsoft.com/office/powerpoint/2010/main" val="3807744915"/>
              </p:ext>
            </p:extLst>
          </p:nvPr>
        </p:nvGraphicFramePr>
        <p:xfrm>
          <a:off x="2119" y="1588"/>
          <a:ext cx="2117"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5" name="Object 4" hidden="1">
                        <a:extLst>
                          <a:ext uri="{FF2B5EF4-FFF2-40B4-BE49-F238E27FC236}">
                            <a16:creationId xmlns:a16="http://schemas.microsoft.com/office/drawing/2014/main" id="{1678E0C5-FB8F-4FBE-9EDF-F8DFE163D222}"/>
                          </a:ext>
                        </a:extLst>
                      </p:cNvPr>
                      <p:cNvPicPr/>
                      <p:nvPr/>
                    </p:nvPicPr>
                    <p:blipFill>
                      <a:blip r:embed="rId5"/>
                      <a:stretch>
                        <a:fillRect/>
                      </a:stretch>
                    </p:blipFill>
                    <p:spPr>
                      <a:xfrm>
                        <a:off x="2119" y="1588"/>
                        <a:ext cx="2117"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C372551F-F98A-4888-982D-352DE41C9315}"/>
              </a:ext>
            </a:extLst>
          </p:cNvPr>
          <p:cNvSpPr/>
          <p:nvPr userDrawn="1">
            <p:custDataLst>
              <p:tags r:id="rId2"/>
            </p:custDataLst>
          </p:nvPr>
        </p:nvSpPr>
        <p:spPr>
          <a:xfrm>
            <a:off x="1"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1650" b="0" i="0" baseline="0">
              <a:latin typeface="Trebuchet MS" panose="020B0603020202020204" pitchFamily="34" charset="0"/>
              <a:ea typeface="+mj-ea"/>
              <a:cs typeface="Arial" panose="020B0604020202020204" pitchFamily="34" charset="0"/>
              <a:sym typeface="Trebuchet MS" panose="020B0603020202020204" pitchFamily="34" charset="0"/>
            </a:endParaRPr>
          </a:p>
        </p:txBody>
      </p:sp>
      <p:sp>
        <p:nvSpPr>
          <p:cNvPr id="8" name="Slide Number Placeholder 5"/>
          <p:cNvSpPr>
            <a:spLocks noGrp="1"/>
          </p:cNvSpPr>
          <p:nvPr>
            <p:ph type="sldNum" sz="quarter" idx="12"/>
          </p:nvPr>
        </p:nvSpPr>
        <p:spPr>
          <a:xfrm>
            <a:off x="11514671" y="6566446"/>
            <a:ext cx="478367" cy="155496"/>
          </a:xfrm>
          <a:prstGeom prst="rect">
            <a:avLst/>
          </a:prstGeom>
        </p:spPr>
        <p:txBody>
          <a:bodyPr anchor="ctr"/>
          <a:lstStyle>
            <a:lvl1pPr algn="ctr">
              <a:defRPr sz="675"/>
            </a:lvl1pPr>
          </a:lstStyle>
          <a:p>
            <a:fld id="{5D5369AF-0EB7-4BAF-8B64-14FFB1E0C7EA}" type="slidenum">
              <a:rPr lang="en-GB" smtClean="0"/>
              <a:pPr/>
              <a:t>‹#›</a:t>
            </a:fld>
            <a:endParaRPr lang="en-GB"/>
          </a:p>
        </p:txBody>
      </p:sp>
      <p:sp>
        <p:nvSpPr>
          <p:cNvPr id="11" name="Title 1">
            <a:extLst>
              <a:ext uri="{FF2B5EF4-FFF2-40B4-BE49-F238E27FC236}">
                <a16:creationId xmlns:a16="http://schemas.microsoft.com/office/drawing/2014/main" id="{1368B10A-604C-4FB6-8C54-0A936EC1C802}"/>
              </a:ext>
            </a:extLst>
          </p:cNvPr>
          <p:cNvSpPr>
            <a:spLocks noGrp="1"/>
          </p:cNvSpPr>
          <p:nvPr>
            <p:ph type="title" hasCustomPrompt="1"/>
          </p:nvPr>
        </p:nvSpPr>
        <p:spPr>
          <a:xfrm>
            <a:off x="522494" y="303441"/>
            <a:ext cx="11162649" cy="656173"/>
          </a:xfrm>
          <a:prstGeom prst="rect">
            <a:avLst/>
          </a:prstGeom>
        </p:spPr>
        <p:txBody>
          <a:bodyPr lIns="36000" tIns="36000" rIns="36000" bIns="36000"/>
          <a:lstStyle>
            <a:lvl1pPr>
              <a:defRPr lang="en-GB" sz="1800" b="0" dirty="0">
                <a:solidFill>
                  <a:schemeClr val="tx2"/>
                </a:solidFill>
                <a:latin typeface="Trebuchet MS" panose="020B0603020202020204" pitchFamily="34" charset="0"/>
                <a:ea typeface="+mj-ea"/>
                <a:cs typeface="Arial" panose="020B0604020202020204" pitchFamily="34" charset="0"/>
              </a:defRPr>
            </a:lvl1pPr>
          </a:lstStyle>
          <a:p>
            <a:r>
              <a:rPr lang="en-GB">
                <a:solidFill>
                  <a:schemeClr val="accent3">
                    <a:lumMod val="60000"/>
                    <a:lumOff val="40000"/>
                  </a:schemeClr>
                </a:solidFill>
              </a:rPr>
              <a:t>Executive summary: </a:t>
            </a:r>
            <a:r>
              <a:rPr lang="en-GB"/>
              <a:t>[Key argument]</a:t>
            </a:r>
          </a:p>
        </p:txBody>
      </p:sp>
      <p:sp>
        <p:nvSpPr>
          <p:cNvPr id="9" name="Text Placeholder 15">
            <a:extLst>
              <a:ext uri="{FF2B5EF4-FFF2-40B4-BE49-F238E27FC236}">
                <a16:creationId xmlns:a16="http://schemas.microsoft.com/office/drawing/2014/main" id="{DB271A93-4E65-4E3C-A5CA-07C6D8AF4929}"/>
              </a:ext>
            </a:extLst>
          </p:cNvPr>
          <p:cNvSpPr>
            <a:spLocks noGrp="1"/>
          </p:cNvSpPr>
          <p:nvPr>
            <p:ph type="body" sz="quarter" idx="14" hasCustomPrompt="1"/>
          </p:nvPr>
        </p:nvSpPr>
        <p:spPr>
          <a:xfrm>
            <a:off x="522494" y="1476374"/>
            <a:ext cx="7962695" cy="1573212"/>
          </a:xfrm>
        </p:spPr>
        <p:txBody>
          <a:bodyPr lIns="36000" tIns="36000" rIns="36000" bIns="36000"/>
          <a:lstStyle>
            <a:lvl1pPr>
              <a:spcAft>
                <a:spcPts val="450"/>
              </a:spcAft>
              <a:defRPr sz="1125">
                <a:latin typeface="Trebuchet MS" panose="020B0603020202020204" pitchFamily="34" charset="0"/>
              </a:defRPr>
            </a:lvl1pPr>
            <a:lvl2pPr>
              <a:defRPr sz="1125">
                <a:latin typeface="Trebuchet MS" panose="020B0603020202020204" pitchFamily="34" charset="0"/>
              </a:defRPr>
            </a:lvl2pPr>
            <a:lvl3pPr>
              <a:defRPr sz="1125">
                <a:latin typeface="Trebuchet MS" panose="020B0603020202020204" pitchFamily="34" charset="0"/>
              </a:defRPr>
            </a:lvl3pPr>
            <a:lvl4pPr>
              <a:defRPr sz="1125">
                <a:latin typeface="Trebuchet MS" panose="020B0603020202020204" pitchFamily="34" charset="0"/>
              </a:defRPr>
            </a:lvl4pPr>
            <a:lvl5pPr>
              <a:defRPr sz="1125">
                <a:latin typeface="Trebuchet MS" panose="020B0603020202020204" pitchFamily="34" charset="0"/>
              </a:defRPr>
            </a:lvl5pPr>
          </a:lstStyle>
          <a:p>
            <a:pPr marL="0" marR="0" lvl="0" indent="0" algn="l" defTabSz="685800" rtl="0" eaLnBrk="1" fontAlgn="auto" latinLnBrk="0" hangingPunct="1">
              <a:lnSpc>
                <a:spcPct val="100000"/>
              </a:lnSpc>
              <a:spcBef>
                <a:spcPts val="0"/>
              </a:spcBef>
              <a:spcAft>
                <a:spcPts val="900"/>
              </a:spcAft>
              <a:buClrTx/>
              <a:buSzTx/>
              <a:buFontTx/>
              <a:buNone/>
              <a:tabLst/>
              <a:defRPr/>
            </a:pPr>
            <a:r>
              <a:rPr kumimoji="0" lang="en-GB" sz="1125" b="1" i="0" u="none" strike="noStrike" kern="0" cap="none" spc="0" normalizeH="0" baseline="0" noProof="0">
                <a:ln>
                  <a:noFill/>
                </a:ln>
                <a:solidFill>
                  <a:srgbClr val="104F75"/>
                </a:solidFill>
                <a:effectLst/>
                <a:uLnTx/>
                <a:uFillTx/>
                <a:latin typeface="Trebuchet MS" panose="020B0603020202020204" pitchFamily="34" charset="0"/>
                <a:ea typeface="+mn-ea"/>
                <a:cs typeface="+mn-cs"/>
              </a:rPr>
              <a:t>Key word (if relevant): </a:t>
            </a:r>
            <a:r>
              <a:rPr kumimoji="0" lang="en-GB" sz="1125" b="1" i="0" u="none" strike="noStrike" kern="0" cap="none" spc="0" normalizeH="0" baseline="0" noProof="0">
                <a:ln>
                  <a:noFill/>
                </a:ln>
                <a:solidFill>
                  <a:prstClr val="black"/>
                </a:solidFill>
                <a:effectLst/>
                <a:uLnTx/>
                <a:uFillTx/>
                <a:latin typeface="Trebuchet MS" panose="020B0603020202020204" pitchFamily="34" charset="0"/>
                <a:ea typeface="+mn-ea"/>
                <a:cs typeface="+mn-cs"/>
              </a:rPr>
              <a:t>Main point – in bold; no longer than two lines, ideally one</a:t>
            </a:r>
          </a:p>
          <a:p>
            <a:pPr marL="214313" marR="0" lvl="0" indent="-214313" algn="l" defTabSz="685800" rtl="0" eaLnBrk="1" fontAlgn="auto" latinLnBrk="0" hangingPunct="1">
              <a:lnSpc>
                <a:spcPct val="100000"/>
              </a:lnSpc>
              <a:spcBef>
                <a:spcPts val="0"/>
              </a:spcBef>
              <a:spcAft>
                <a:spcPts val="900"/>
              </a:spcAft>
              <a:buClr>
                <a:srgbClr val="104F75"/>
              </a:buClr>
              <a:buSzTx/>
              <a:buFont typeface="Arial" panose="020B0604020202020204" pitchFamily="34" charset="0"/>
              <a:buChar char="•"/>
              <a:tabLst/>
              <a:defRPr/>
            </a:pPr>
            <a:r>
              <a:rPr kumimoji="0" lang="en-GB" sz="1125" b="0" i="0" u="none" strike="noStrike" kern="0" cap="none" spc="0" normalizeH="0" baseline="0" noProof="0">
                <a:ln>
                  <a:noFill/>
                </a:ln>
                <a:solidFill>
                  <a:prstClr val="black"/>
                </a:solidFill>
                <a:effectLst/>
                <a:uLnTx/>
                <a:uFillTx/>
                <a:latin typeface="Trebuchet MS" panose="020B0603020202020204" pitchFamily="34" charset="0"/>
                <a:ea typeface="+mn-ea"/>
                <a:cs typeface="+mn-cs"/>
              </a:rPr>
              <a:t>[Supporting points – not in bold; no longer than two lines, ideally one]</a:t>
            </a:r>
          </a:p>
          <a:p>
            <a:pPr marL="214313" marR="0" lvl="0" indent="-214313" algn="l" defTabSz="685800" rtl="0" eaLnBrk="1" fontAlgn="auto" latinLnBrk="0" hangingPunct="1">
              <a:lnSpc>
                <a:spcPct val="100000"/>
              </a:lnSpc>
              <a:spcBef>
                <a:spcPts val="0"/>
              </a:spcBef>
              <a:spcAft>
                <a:spcPts val="900"/>
              </a:spcAft>
              <a:buClr>
                <a:srgbClr val="104F75"/>
              </a:buClr>
              <a:buSzTx/>
              <a:buFont typeface="Arial" panose="020B0604020202020204" pitchFamily="34" charset="0"/>
              <a:buChar char="•"/>
              <a:tabLst/>
              <a:defRPr/>
            </a:pPr>
            <a:r>
              <a:rPr kumimoji="0" lang="en-GB" sz="1125" b="0" i="0" u="none" strike="noStrike" kern="0" cap="none" spc="0" normalizeH="0" baseline="0" noProof="0">
                <a:ln>
                  <a:noFill/>
                </a:ln>
                <a:solidFill>
                  <a:prstClr val="black"/>
                </a:solidFill>
                <a:effectLst/>
                <a:uLnTx/>
                <a:uFillTx/>
                <a:latin typeface="Trebuchet MS" panose="020B0603020202020204" pitchFamily="34" charset="0"/>
                <a:ea typeface="+mn-ea"/>
                <a:cs typeface="+mn-cs"/>
              </a:rPr>
              <a:t>[Supporting points – not in bold; no longer than two lines, ideally one]</a:t>
            </a:r>
          </a:p>
        </p:txBody>
      </p:sp>
    </p:spTree>
    <p:extLst>
      <p:ext uri="{BB962C8B-B14F-4D97-AF65-F5344CB8AC3E}">
        <p14:creationId xmlns:p14="http://schemas.microsoft.com/office/powerpoint/2010/main" val="1743274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EAA3FF5-8D53-4651-8904-6FC935114AC5}" type="datetimeFigureOut">
              <a:rPr lang="en-GB" smtClean="0"/>
              <a:t>04/02/2026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22C814D5-0149-46C8-BCF9-CA2691A951DA}" type="slidenum">
              <a:rPr lang="en-GB" smtClean="0"/>
              <a:t>‹#›</a:t>
            </a:fld>
            <a:endParaRPr lang="en-GB"/>
          </a:p>
        </p:txBody>
      </p:sp>
    </p:spTree>
    <p:extLst>
      <p:ext uri="{BB962C8B-B14F-4D97-AF65-F5344CB8AC3E}">
        <p14:creationId xmlns:p14="http://schemas.microsoft.com/office/powerpoint/2010/main" val="21403537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hyperlink" Target="https://www.gov.uk/government/publications/teacher-misconduct-the-prohibition-of-teachers--3" TargetMode="Externa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hyperlink" Target="https://www.legislation.gov.uk/uksi/2012/560/contents/made" TargetMode="External"/><Relationship Id="rId5" Type="http://schemas.openxmlformats.org/officeDocument/2006/relationships/hyperlink" Target="https://www.legislation.gov.uk/ukpga/2011/21/contents" TargetMode="External"/><Relationship Id="rId4" Type="http://schemas.openxmlformats.org/officeDocument/2006/relationships/hyperlink" Target="https://www.legislation.gov.uk/ukpga/2002/32/contents"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legislation.gov.uk/ukpga/2002/32/contents"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s://www.legislation.gov.uk/uksi/2012/560/contents/made" TargetMode="External"/><Relationship Id="rId4" Type="http://schemas.openxmlformats.org/officeDocument/2006/relationships/diagramLayout" Target="../diagrams/layout1.xml"/><Relationship Id="rId9" Type="http://schemas.openxmlformats.org/officeDocument/2006/relationships/hyperlink" Target="https://www.legislation.gov.uk/ukpga/2011/21/cont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CADEC-0843-7298-3E8D-090DFEF22934}"/>
              </a:ext>
            </a:extLst>
          </p:cNvPr>
          <p:cNvSpPr>
            <a:spLocks noGrp="1"/>
          </p:cNvSpPr>
          <p:nvPr>
            <p:ph type="title"/>
          </p:nvPr>
        </p:nvSpPr>
        <p:spPr/>
        <p:txBody>
          <a:bodyPr>
            <a:noAutofit/>
          </a:bodyPr>
          <a:lstStyle/>
          <a:p>
            <a:pPr algn="ctr"/>
            <a:r>
              <a:rPr lang="en-GB" sz="4400" b="1" dirty="0">
                <a:solidFill>
                  <a:srgbClr val="0070C0"/>
                </a:solidFill>
                <a:latin typeface="Arial" pitchFamily="34"/>
                <a:cs typeface="Arial" pitchFamily="34"/>
              </a:rPr>
              <a:t>The regulation of the teaching profession</a:t>
            </a:r>
            <a:endParaRPr lang="en-GB" sz="4400" dirty="0">
              <a:solidFill>
                <a:srgbClr val="6699FF"/>
              </a:solidFill>
            </a:endParaRPr>
          </a:p>
        </p:txBody>
      </p:sp>
      <p:sp>
        <p:nvSpPr>
          <p:cNvPr id="3" name="Content Placeholder 2">
            <a:extLst>
              <a:ext uri="{FF2B5EF4-FFF2-40B4-BE49-F238E27FC236}">
                <a16:creationId xmlns:a16="http://schemas.microsoft.com/office/drawing/2014/main" id="{D9834530-3FC4-ED2F-E780-90038DCD0508}"/>
              </a:ext>
            </a:extLst>
          </p:cNvPr>
          <p:cNvSpPr>
            <a:spLocks noGrp="1"/>
          </p:cNvSpPr>
          <p:nvPr>
            <p:ph idx="1"/>
          </p:nvPr>
        </p:nvSpPr>
        <p:spPr/>
        <p:txBody>
          <a:bodyPr/>
          <a:lstStyle/>
          <a:p>
            <a:pPr marL="0" indent="0" algn="ctr">
              <a:buNone/>
            </a:pPr>
            <a:endParaRPr lang="en-GB" sz="1800" dirty="0"/>
          </a:p>
          <a:p>
            <a:pPr marL="0" indent="0" algn="ctr">
              <a:buNone/>
            </a:pPr>
            <a:r>
              <a:rPr lang="en-GB" sz="4000" b="1" dirty="0"/>
              <a:t>Bev Smith</a:t>
            </a:r>
            <a:br>
              <a:rPr lang="en-GB" sz="4000" b="1" dirty="0"/>
            </a:br>
            <a:endParaRPr lang="en-GB" sz="4000" b="1" dirty="0"/>
          </a:p>
          <a:p>
            <a:pPr marL="0" indent="0" algn="ctr">
              <a:buNone/>
            </a:pPr>
            <a:r>
              <a:rPr lang="en-GB" sz="3600" b="1" dirty="0"/>
              <a:t>Head of</a:t>
            </a:r>
          </a:p>
          <a:p>
            <a:pPr marL="0" indent="0" algn="ctr">
              <a:buNone/>
            </a:pPr>
            <a:r>
              <a:rPr lang="en-GB" sz="3600" b="1" dirty="0"/>
              <a:t>Teacher Regulation and Safer Recruitment Team</a:t>
            </a:r>
          </a:p>
          <a:p>
            <a:endParaRPr lang="en-GB" dirty="0"/>
          </a:p>
        </p:txBody>
      </p:sp>
    </p:spTree>
    <p:extLst>
      <p:ext uri="{BB962C8B-B14F-4D97-AF65-F5344CB8AC3E}">
        <p14:creationId xmlns:p14="http://schemas.microsoft.com/office/powerpoint/2010/main" val="3471127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72D09-EF77-CDAA-7F20-980EE2574E68}"/>
              </a:ext>
            </a:extLst>
          </p:cNvPr>
          <p:cNvSpPr>
            <a:spLocks noGrp="1"/>
          </p:cNvSpPr>
          <p:nvPr>
            <p:ph type="ctrTitle"/>
          </p:nvPr>
        </p:nvSpPr>
        <p:spPr>
          <a:xfrm>
            <a:off x="857573" y="431152"/>
            <a:ext cx="9144000" cy="992337"/>
          </a:xfrm>
        </p:spPr>
        <p:txBody>
          <a:bodyPr>
            <a:normAutofit/>
          </a:bodyPr>
          <a:lstStyle/>
          <a:p>
            <a:pPr algn="ctr"/>
            <a:r>
              <a:rPr lang="en-GB" sz="4000" b="1" dirty="0">
                <a:solidFill>
                  <a:srgbClr val="0070C0"/>
                </a:solidFill>
                <a:latin typeface="Arial" pitchFamily="34"/>
                <a:cs typeface="Arial" pitchFamily="34"/>
              </a:rPr>
              <a:t>Policy support and development</a:t>
            </a:r>
            <a:endParaRPr lang="en-GB" sz="4000" b="1" dirty="0">
              <a:solidFill>
                <a:srgbClr val="0070C0"/>
              </a:solidFill>
            </a:endParaRPr>
          </a:p>
        </p:txBody>
      </p:sp>
      <p:sp>
        <p:nvSpPr>
          <p:cNvPr id="3" name="Subtitle 2">
            <a:extLst>
              <a:ext uri="{FF2B5EF4-FFF2-40B4-BE49-F238E27FC236}">
                <a16:creationId xmlns:a16="http://schemas.microsoft.com/office/drawing/2014/main" id="{EBD7E77E-D936-ADD0-C05B-BF0DEA102EA3}"/>
              </a:ext>
            </a:extLst>
          </p:cNvPr>
          <p:cNvSpPr>
            <a:spLocks noGrp="1"/>
          </p:cNvSpPr>
          <p:nvPr>
            <p:ph type="subTitle" idx="1"/>
          </p:nvPr>
        </p:nvSpPr>
        <p:spPr>
          <a:xfrm>
            <a:off x="1524000" y="2061275"/>
            <a:ext cx="9144000" cy="4153545"/>
          </a:xfrm>
        </p:spPr>
        <p:txBody>
          <a:bodyPr>
            <a:normAutofit/>
          </a:bodyPr>
          <a:lstStyle/>
          <a:p>
            <a:pPr marL="257175" marR="0" lvl="0" indent="-257175" algn="l" defTabSz="685800" rtl="0" fontAlgn="auto" hangingPunct="1">
              <a:lnSpc>
                <a:spcPct val="120000"/>
              </a:lnSpc>
              <a:spcBef>
                <a:spcPts val="0"/>
              </a:spcBef>
              <a:spcAft>
                <a:spcPts val="450"/>
              </a:spcAft>
              <a:buClr>
                <a:srgbClr val="1F497D"/>
              </a:buClr>
              <a:buSzPct val="100000"/>
              <a:buFont typeface="Wingdings" pitchFamily="2"/>
              <a:buChar char="§"/>
              <a:tabLst/>
              <a:defRPr sz="1800" b="0" i="0" u="none" strike="noStrike" kern="0" cap="none" spc="0" baseline="0">
                <a:solidFill>
                  <a:srgbClr val="000000"/>
                </a:solidFill>
                <a:uFillTx/>
              </a:defRPr>
            </a:pPr>
            <a:r>
              <a:rPr lang="en-GB" sz="2400" i="0" u="none" strike="noStrike" kern="1200" cap="none" spc="0" baseline="0" dirty="0">
                <a:solidFill>
                  <a:srgbClr val="000000"/>
                </a:solidFill>
                <a:uFillTx/>
                <a:latin typeface="Arial"/>
              </a:rPr>
              <a:t>Responsible for </a:t>
            </a:r>
            <a:r>
              <a:rPr lang="en-GB" sz="2400" i="0" u="none" strike="noStrike" kern="1200" cap="none" spc="0" baseline="0" dirty="0">
                <a:solidFill>
                  <a:schemeClr val="tx1"/>
                </a:solidFill>
                <a:uFillTx/>
                <a:latin typeface="Arial"/>
              </a:rPr>
              <a:t>developing and maintaining the teacher misconduct p</a:t>
            </a:r>
            <a:r>
              <a:rPr lang="en-GB" sz="2400" i="0" u="none" strike="noStrike" kern="1200" cap="none" spc="0" baseline="0" dirty="0">
                <a:solidFill>
                  <a:srgbClr val="000000"/>
                </a:solidFill>
                <a:uFillTx/>
                <a:latin typeface="Arial"/>
              </a:rPr>
              <a:t>olicy that underpins the arrangements operated by the TRA.</a:t>
            </a:r>
          </a:p>
          <a:p>
            <a:pPr marL="257175" marR="0" lvl="0" indent="-257175" algn="l" defTabSz="685800" rtl="0" fontAlgn="auto" hangingPunct="1">
              <a:lnSpc>
                <a:spcPct val="120000"/>
              </a:lnSpc>
              <a:spcBef>
                <a:spcPts val="0"/>
              </a:spcBef>
              <a:spcAft>
                <a:spcPts val="450"/>
              </a:spcAft>
              <a:buClr>
                <a:srgbClr val="1F497D"/>
              </a:buClr>
              <a:buSzPct val="100000"/>
              <a:buFont typeface="Wingdings" pitchFamily="2"/>
              <a:buChar char="§"/>
              <a:tabLst/>
              <a:defRPr sz="1800" b="0" i="0" u="none" strike="noStrike" kern="0" cap="none" spc="0" baseline="0">
                <a:solidFill>
                  <a:srgbClr val="000000"/>
                </a:solidFill>
                <a:uFillTx/>
              </a:defRPr>
            </a:pPr>
            <a:r>
              <a:rPr lang="en-GB" sz="2400" dirty="0">
                <a:solidFill>
                  <a:srgbClr val="000000"/>
                </a:solidFill>
                <a:latin typeface="Arial"/>
              </a:rPr>
              <a:t>Panellist recruitment</a:t>
            </a:r>
            <a:endParaRPr lang="en-GB" sz="2400" i="0" u="none" strike="noStrike" kern="1200" cap="none" spc="0" baseline="0" dirty="0">
              <a:solidFill>
                <a:srgbClr val="000000"/>
              </a:solidFill>
              <a:uFillTx/>
              <a:latin typeface="Arial"/>
            </a:endParaRPr>
          </a:p>
          <a:p>
            <a:pPr marL="257175" marR="0" lvl="0" indent="-257175" algn="l" defTabSz="685800" rtl="0" fontAlgn="auto" hangingPunct="1">
              <a:lnSpc>
                <a:spcPct val="120000"/>
              </a:lnSpc>
              <a:spcBef>
                <a:spcPts val="0"/>
              </a:spcBef>
              <a:spcAft>
                <a:spcPts val="450"/>
              </a:spcAft>
              <a:buClr>
                <a:srgbClr val="1F497D"/>
              </a:buClr>
              <a:buSzPct val="100000"/>
              <a:buFont typeface="Wingdings" pitchFamily="2"/>
              <a:buChar char="§"/>
              <a:tabLst/>
              <a:defRPr sz="1800" b="0" i="0" u="none" strike="noStrike" kern="0" cap="none" spc="0" baseline="0">
                <a:solidFill>
                  <a:srgbClr val="000000"/>
                </a:solidFill>
                <a:uFillTx/>
              </a:defRPr>
            </a:pPr>
            <a:r>
              <a:rPr lang="en-GB" sz="2400" kern="0" dirty="0">
                <a:solidFill>
                  <a:srgbClr val="000000"/>
                </a:solidFill>
                <a:latin typeface="Arial"/>
              </a:rPr>
              <a:t>Safer recruitment (Part three of KCSIE)</a:t>
            </a:r>
          </a:p>
          <a:p>
            <a:pPr marL="257175" marR="0" lvl="0" indent="-257175" algn="l" defTabSz="685800" rtl="0" fontAlgn="auto" hangingPunct="1">
              <a:lnSpc>
                <a:spcPct val="120000"/>
              </a:lnSpc>
              <a:spcBef>
                <a:spcPts val="0"/>
              </a:spcBef>
              <a:spcAft>
                <a:spcPts val="450"/>
              </a:spcAft>
              <a:buClr>
                <a:srgbClr val="1F497D"/>
              </a:buClr>
              <a:buSzPct val="100000"/>
              <a:buFont typeface="Wingdings" pitchFamily="2"/>
              <a:buChar char="§"/>
              <a:tabLst/>
              <a:defRPr sz="1800" b="0" i="0" u="none" strike="noStrike" kern="0" cap="none" spc="0" baseline="0">
                <a:solidFill>
                  <a:srgbClr val="000000"/>
                </a:solidFill>
                <a:uFillTx/>
              </a:defRPr>
            </a:pPr>
            <a:r>
              <a:rPr lang="en-GB" sz="2400" kern="0" dirty="0">
                <a:solidFill>
                  <a:srgbClr val="000000"/>
                </a:solidFill>
                <a:latin typeface="Arial"/>
              </a:rPr>
              <a:t>Allegations made against those working in schools </a:t>
            </a:r>
            <a:br>
              <a:rPr lang="en-GB" sz="2400" kern="0" dirty="0">
                <a:solidFill>
                  <a:srgbClr val="000000"/>
                </a:solidFill>
                <a:latin typeface="Arial"/>
              </a:rPr>
            </a:br>
            <a:r>
              <a:rPr lang="en-GB" sz="2400" kern="0" dirty="0">
                <a:solidFill>
                  <a:srgbClr val="000000"/>
                </a:solidFill>
                <a:latin typeface="Arial"/>
              </a:rPr>
              <a:t>(Part four of KCSIE) </a:t>
            </a:r>
          </a:p>
          <a:p>
            <a:pPr marR="0" lvl="0" algn="l" defTabSz="685800" rtl="0" fontAlgn="auto" hangingPunct="1">
              <a:lnSpc>
                <a:spcPct val="120000"/>
              </a:lnSpc>
              <a:spcBef>
                <a:spcPts val="0"/>
              </a:spcBef>
              <a:spcAft>
                <a:spcPts val="450"/>
              </a:spcAft>
              <a:buClr>
                <a:srgbClr val="1F497D"/>
              </a:buClr>
              <a:buSzPct val="100000"/>
              <a:tabLst/>
              <a:defRPr sz="1800" b="0" i="0" u="none" strike="noStrike" kern="0" cap="none" spc="0" baseline="0">
                <a:solidFill>
                  <a:srgbClr val="000000"/>
                </a:solidFill>
                <a:uFillTx/>
              </a:defRPr>
            </a:pPr>
            <a:endParaRPr lang="en-GB" sz="2400" i="0" u="none" strike="noStrike" kern="1200" cap="none" spc="0" baseline="0" dirty="0">
              <a:solidFill>
                <a:srgbClr val="000000"/>
              </a:solidFill>
              <a:uFillTx/>
              <a:latin typeface="Arial"/>
            </a:endParaRPr>
          </a:p>
          <a:p>
            <a:endParaRPr lang="en-GB" dirty="0"/>
          </a:p>
        </p:txBody>
      </p:sp>
      <p:pic>
        <p:nvPicPr>
          <p:cNvPr id="1026" name="Picture 15" descr="Department for Education logo">
            <a:extLst>
              <a:ext uri="{FF2B5EF4-FFF2-40B4-BE49-F238E27FC236}">
                <a16:creationId xmlns:a16="http://schemas.microsoft.com/office/drawing/2014/main" id="{AAA7EE6C-7494-AAD0-934C-711E54D8E1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47" y="5679270"/>
            <a:ext cx="1466153" cy="864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3975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0FDF901-33EC-339E-C26C-BC4661A9E982}"/>
              </a:ext>
            </a:extLst>
          </p:cNvPr>
          <p:cNvGraphicFramePr>
            <a:graphicFrameLocks noGrp="1"/>
          </p:cNvGraphicFramePr>
          <p:nvPr>
            <p:ph idx="1"/>
            <p:extLst>
              <p:ext uri="{D42A27DB-BD31-4B8C-83A1-F6EECF244321}">
                <p14:modId xmlns:p14="http://schemas.microsoft.com/office/powerpoint/2010/main" val="3625454069"/>
              </p:ext>
            </p:extLst>
          </p:nvPr>
        </p:nvGraphicFramePr>
        <p:xfrm>
          <a:off x="256309" y="1118937"/>
          <a:ext cx="9272702" cy="6043794"/>
        </p:xfrm>
        <a:graphic>
          <a:graphicData uri="http://schemas.openxmlformats.org/drawingml/2006/table">
            <a:tbl>
              <a:tblPr firstRow="1" bandRow="1">
                <a:noFill/>
                <a:tableStyleId>{5C22544A-7EE6-4342-B048-85BDC9FD1C3A}</a:tableStyleId>
              </a:tblPr>
              <a:tblGrid>
                <a:gridCol w="2595347">
                  <a:extLst>
                    <a:ext uri="{9D8B030D-6E8A-4147-A177-3AD203B41FA5}">
                      <a16:colId xmlns:a16="http://schemas.microsoft.com/office/drawing/2014/main" val="3310124195"/>
                    </a:ext>
                  </a:extLst>
                </a:gridCol>
                <a:gridCol w="6677355">
                  <a:extLst>
                    <a:ext uri="{9D8B030D-6E8A-4147-A177-3AD203B41FA5}">
                      <a16:colId xmlns:a16="http://schemas.microsoft.com/office/drawing/2014/main" val="2613700608"/>
                    </a:ext>
                  </a:extLst>
                </a:gridCol>
              </a:tblGrid>
              <a:tr h="1620608">
                <a:tc>
                  <a:txBody>
                    <a:bodyPr/>
                    <a:lstStyle/>
                    <a:p>
                      <a:r>
                        <a:rPr lang="en-GB" sz="1100" b="1" cap="none" spc="0" dirty="0">
                          <a:solidFill>
                            <a:schemeClr val="tx1"/>
                          </a:solidFill>
                          <a:latin typeface="Arial" panose="020B0604020202020204" pitchFamily="34" charset="0"/>
                          <a:cs typeface="Arial" panose="020B0604020202020204" pitchFamily="34" charset="0"/>
                        </a:rPr>
                        <a:t>Key factual information about teacher regulation</a:t>
                      </a:r>
                    </a:p>
                  </a:txBody>
                  <a:tcPr marL="0" marR="44758" marT="17903" marB="134273">
                    <a:lnL w="12700" cmpd="sng">
                      <a:noFill/>
                      <a:prstDash val="solid"/>
                    </a:lnL>
                    <a:lnR w="12700" cmpd="sng">
                      <a:noFill/>
                      <a:prstDash val="solid"/>
                    </a:lnR>
                    <a:lnT w="28575" cap="flat" cmpd="sng" algn="ctr">
                      <a:solidFill>
                        <a:schemeClr val="tx1"/>
                      </a:solidFill>
                      <a:prstDash val="solid"/>
                    </a:lnT>
                    <a:lnB w="12700" cmpd="sng">
                      <a:noFill/>
                      <a:prstDash val="solid"/>
                    </a:lnB>
                    <a:lnTlToBr w="12700" cmpd="sng">
                      <a:noFill/>
                      <a:prstDash val="solid"/>
                    </a:lnTlToBr>
                    <a:lnBlToTr w="12700" cmpd="sng">
                      <a:noFill/>
                      <a:prstDash val="solid"/>
                    </a:lnBlToTr>
                    <a:noFill/>
                  </a:tcPr>
                </a:tc>
                <a:tc>
                  <a:txBody>
                    <a:bodyPr/>
                    <a:lstStyle/>
                    <a:p>
                      <a:pPr marL="171450" lvl="0" indent="-171450">
                        <a:buFont typeface="Arial" panose="020B0604020202020204" pitchFamily="34" charset="0"/>
                        <a:buChar char="•"/>
                      </a:pPr>
                      <a:r>
                        <a:rPr lang="en-GB" sz="1100" kern="1200" dirty="0">
                          <a:solidFill>
                            <a:schemeClr val="dk1"/>
                          </a:solidFill>
                          <a:effectLst/>
                          <a:latin typeface="+mn-lt"/>
                          <a:ea typeface="+mn-ea"/>
                          <a:cs typeface="+mn-cs"/>
                        </a:rPr>
                        <a:t>The Education Act 2002 (as amended by the Education Act 2011) gives the power to the Secretary of State to regulate the teaching profession.</a:t>
                      </a:r>
                      <a:r>
                        <a:rPr lang="en-US" sz="1100" kern="1200" dirty="0">
                          <a:solidFill>
                            <a:schemeClr val="dk1"/>
                          </a:solidFill>
                          <a:effectLst/>
                          <a:latin typeface="+mn-lt"/>
                          <a:ea typeface="+mn-ea"/>
                          <a:cs typeface="+mn-cs"/>
                        </a:rPr>
                        <a:t>​</a:t>
                      </a:r>
                    </a:p>
                    <a:p>
                      <a:pPr marL="0" lvl="0" indent="0">
                        <a:buFont typeface="Arial" panose="020B0604020202020204" pitchFamily="34" charset="0"/>
                        <a:buNone/>
                      </a:pPr>
                      <a:endParaRPr lang="en-GB" sz="11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dk1"/>
                          </a:solidFill>
                          <a:effectLst/>
                          <a:latin typeface="+mn-lt"/>
                          <a:ea typeface="+mn-ea"/>
                          <a:cs typeface="+mn-cs"/>
                        </a:rPr>
                        <a:t>The Teachers Disciplinary (England) Regulations 2012 (and 2014 amendment) set out the process to be following when considering teacher misconduct cases. </a:t>
                      </a:r>
                      <a:r>
                        <a:rPr lang="en-US" sz="1100" kern="1200" dirty="0">
                          <a:solidFill>
                            <a:schemeClr val="dk1"/>
                          </a:solidFill>
                          <a:effectLst/>
                          <a:latin typeface="+mn-lt"/>
                          <a:ea typeface="+mn-ea"/>
                          <a:cs typeface="+mn-cs"/>
                        </a:rPr>
                        <a:t>​</a:t>
                      </a:r>
                      <a:endParaRPr lang="en-GB" sz="1100" kern="1200" dirty="0">
                        <a:solidFill>
                          <a:schemeClr val="dk1"/>
                        </a:solidFill>
                        <a:effectLst/>
                        <a:latin typeface="+mn-lt"/>
                        <a:ea typeface="+mn-ea"/>
                        <a:cs typeface="+mn-cs"/>
                      </a:endParaRPr>
                    </a:p>
                    <a:p>
                      <a:pPr marL="0" indent="0">
                        <a:buFont typeface="Arial" panose="020B0604020202020204" pitchFamily="34" charset="0"/>
                        <a:buNone/>
                      </a:pPr>
                      <a:endParaRPr lang="en-GB" sz="1100" b="1" cap="none" spc="0" dirty="0">
                        <a:solidFill>
                          <a:schemeClr val="tx1"/>
                        </a:solidFill>
                        <a:latin typeface="Arial" panose="020B0604020202020204" pitchFamily="34" charset="0"/>
                        <a:cs typeface="Arial" panose="020B0604020202020204" pitchFamily="34" charset="0"/>
                      </a:endParaRPr>
                    </a:p>
                  </a:txBody>
                  <a:tcPr marL="0" marR="44758" marT="17903" marB="134273">
                    <a:lnL w="12700" cmpd="sng">
                      <a:noFill/>
                      <a:prstDash val="solid"/>
                    </a:lnL>
                    <a:lnR w="12700" cmpd="sng">
                      <a:noFill/>
                      <a:prstDash val="solid"/>
                    </a:lnR>
                    <a:lnT w="28575" cap="flat" cmpd="sng" algn="ctr">
                      <a:solidFill>
                        <a:schemeClr val="tx1"/>
                      </a:solid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912418131"/>
                  </a:ext>
                </a:extLst>
              </a:tr>
              <a:tr h="758969">
                <a:tc>
                  <a:txBody>
                    <a:bodyPr/>
                    <a:lstStyle/>
                    <a:p>
                      <a:r>
                        <a:rPr lang="en-GB" sz="1100" b="1" cap="none" spc="0" dirty="0">
                          <a:solidFill>
                            <a:schemeClr val="tx1"/>
                          </a:solidFill>
                          <a:latin typeface="Arial" panose="020B0604020202020204" pitchFamily="34" charset="0"/>
                          <a:cs typeface="Arial" panose="020B0604020202020204" pitchFamily="34" charset="0"/>
                        </a:rPr>
                        <a:t>Our policy/programme objectives</a:t>
                      </a:r>
                    </a:p>
                  </a:txBody>
                  <a:tcPr marL="0" marR="44758" marT="17903" marB="134273">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tc>
                  <a:txBody>
                    <a:bodyPr/>
                    <a:lstStyle/>
                    <a:p>
                      <a:pPr marL="171450" indent="-171450">
                        <a:buFont typeface="Arial" panose="020B0604020202020204" pitchFamily="34" charset="0"/>
                        <a:buChar char="•"/>
                      </a:pPr>
                      <a:r>
                        <a:rPr lang="en-GB" sz="1100" b="1" i="0" u="none" strike="noStrike" kern="1200" dirty="0">
                          <a:solidFill>
                            <a:schemeClr val="dk1"/>
                          </a:solidFill>
                          <a:effectLst/>
                          <a:latin typeface="Arial" panose="020B0604020202020204" pitchFamily="34" charset="0"/>
                          <a:ea typeface="+mn-ea"/>
                          <a:cs typeface="Arial" panose="020B0604020202020204" pitchFamily="34" charset="0"/>
                        </a:rPr>
                        <a:t>Ensuring that the policy and legislation that underpins the teacher misconduct arrangements are robust and support the Teaching Regulation Agency (TRA) to prohibit unsuitable teachers from the profession</a:t>
                      </a:r>
                      <a:endParaRPr lang="en-GB" sz="1100" b="1" kern="1200" cap="none" spc="0" dirty="0">
                        <a:solidFill>
                          <a:schemeClr val="tx1"/>
                        </a:solidFill>
                        <a:latin typeface="Arial" panose="020B0604020202020204" pitchFamily="34" charset="0"/>
                        <a:ea typeface="+mn-ea"/>
                        <a:cs typeface="Arial" panose="020B0604020202020204" pitchFamily="34" charset="0"/>
                      </a:endParaRPr>
                    </a:p>
                  </a:txBody>
                  <a:tcPr marL="0" marR="44758" marT="17903" marB="134273">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2752485432"/>
                  </a:ext>
                </a:extLst>
              </a:tr>
              <a:tr h="2579152">
                <a:tc>
                  <a:txBody>
                    <a:bodyPr/>
                    <a:lstStyle/>
                    <a:p>
                      <a:r>
                        <a:rPr lang="en-GB" sz="1100" b="1" cap="none" spc="0" dirty="0">
                          <a:solidFill>
                            <a:schemeClr val="tx1"/>
                          </a:solidFill>
                          <a:latin typeface="Arial" panose="020B0604020202020204" pitchFamily="34" charset="0"/>
                          <a:cs typeface="Arial" panose="020B0604020202020204" pitchFamily="34" charset="0"/>
                        </a:rPr>
                        <a:t>Role of DfE in this policy area  </a:t>
                      </a:r>
                    </a:p>
                  </a:txBody>
                  <a:tcPr marL="0" marR="44758" marT="17903" marB="134273">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171450" indent="-171450">
                        <a:buFont typeface="Arial" panose="020B0604020202020204" pitchFamily="34" charset="0"/>
                        <a:buChar char="•"/>
                      </a:pPr>
                      <a:r>
                        <a:rPr lang="en-GB" sz="1100" b="1" i="0" u="none" strike="noStrike" kern="1200" dirty="0">
                          <a:solidFill>
                            <a:schemeClr val="dk1"/>
                          </a:solidFill>
                          <a:effectLst/>
                          <a:latin typeface="Arial" panose="020B0604020202020204" pitchFamily="34" charset="0"/>
                          <a:ea typeface="+mn-ea"/>
                          <a:cs typeface="Arial" panose="020B0604020202020204" pitchFamily="34" charset="0"/>
                        </a:rPr>
                        <a:t>Responsible for maintaining and updating the teacher misconduct legislation that underpins the arrangements operated by the TRA.</a:t>
                      </a:r>
                      <a:r>
                        <a:rPr lang="en-US" sz="1100" b="1" i="0" kern="1200" dirty="0">
                          <a:solidFill>
                            <a:schemeClr val="dk1"/>
                          </a:solidFill>
                          <a:effectLst/>
                          <a:latin typeface="Arial" panose="020B0604020202020204" pitchFamily="34" charset="0"/>
                          <a:ea typeface="+mn-ea"/>
                          <a:cs typeface="Arial" panose="020B0604020202020204" pitchFamily="34" charset="0"/>
                        </a:rPr>
                        <a:t>​</a:t>
                      </a:r>
                      <a:br>
                        <a:rPr lang="en-US" sz="1100" b="1" i="0" kern="1200" dirty="0">
                          <a:solidFill>
                            <a:schemeClr val="dk1"/>
                          </a:solidFill>
                          <a:effectLst/>
                          <a:latin typeface="Arial" panose="020B0604020202020204" pitchFamily="34" charset="0"/>
                          <a:ea typeface="+mn-ea"/>
                          <a:cs typeface="Arial" panose="020B0604020202020204" pitchFamily="34" charset="0"/>
                        </a:rPr>
                      </a:br>
                      <a:endParaRPr lang="en-US" sz="1100" b="1" i="0" kern="1200" dirty="0">
                        <a:solidFill>
                          <a:schemeClr val="dk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100" b="1" i="0" u="none" strike="noStrike" kern="1200" dirty="0">
                          <a:solidFill>
                            <a:schemeClr val="dk1"/>
                          </a:solidFill>
                          <a:effectLst/>
                          <a:latin typeface="Arial" panose="020B0604020202020204" pitchFamily="34" charset="0"/>
                          <a:ea typeface="+mn-ea"/>
                          <a:cs typeface="Arial" panose="020B0604020202020204" pitchFamily="34" charset="0"/>
                        </a:rPr>
                        <a:t>Maintaining and developing the “Teacher Misconduct the prohibition of teachers” – The Advice.</a:t>
                      </a:r>
                      <a:r>
                        <a:rPr lang="en-US" sz="1100" b="1" i="0" kern="1200" dirty="0">
                          <a:solidFill>
                            <a:schemeClr val="dk1"/>
                          </a:solidFill>
                          <a:effectLst/>
                          <a:latin typeface="Arial" panose="020B0604020202020204" pitchFamily="34" charset="0"/>
                          <a:ea typeface="+mn-ea"/>
                          <a:cs typeface="Arial" panose="020B0604020202020204" pitchFamily="34" charset="0"/>
                        </a:rPr>
                        <a:t>​</a:t>
                      </a:r>
                      <a:br>
                        <a:rPr lang="en-US" sz="1100" b="1" i="0" kern="1200" dirty="0">
                          <a:solidFill>
                            <a:schemeClr val="dk1"/>
                          </a:solidFill>
                          <a:effectLst/>
                          <a:latin typeface="Arial" panose="020B0604020202020204" pitchFamily="34" charset="0"/>
                          <a:ea typeface="+mn-ea"/>
                          <a:cs typeface="Arial" panose="020B0604020202020204" pitchFamily="34" charset="0"/>
                        </a:rPr>
                      </a:br>
                      <a:endParaRPr lang="en-US" sz="1100" b="1" i="0" kern="1200" dirty="0">
                        <a:solidFill>
                          <a:schemeClr val="dk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100" b="1" i="0" u="none" strike="noStrike" kern="1200" dirty="0">
                          <a:solidFill>
                            <a:schemeClr val="dk1"/>
                          </a:solidFill>
                          <a:effectLst/>
                          <a:latin typeface="Arial" panose="020B0604020202020204" pitchFamily="34" charset="0"/>
                          <a:ea typeface="+mn-ea"/>
                          <a:cs typeface="Arial" panose="020B0604020202020204" pitchFamily="34" charset="0"/>
                        </a:rPr>
                        <a:t>Providing ongoing support to TRA on policy matters eg complex cases, jurisdiction, High Court Appeals and Judicial Reviews. </a:t>
                      </a:r>
                      <a:r>
                        <a:rPr lang="en-US" sz="1100" b="1" i="0" kern="1200" dirty="0">
                          <a:solidFill>
                            <a:schemeClr val="dk1"/>
                          </a:solidFill>
                          <a:effectLst/>
                          <a:latin typeface="Arial" panose="020B0604020202020204" pitchFamily="34" charset="0"/>
                          <a:ea typeface="+mn-ea"/>
                          <a:cs typeface="Arial" panose="020B0604020202020204" pitchFamily="34" charset="0"/>
                        </a:rPr>
                        <a:t>​</a:t>
                      </a:r>
                      <a:br>
                        <a:rPr lang="en-US" sz="1100" b="1" i="0" kern="1200" dirty="0">
                          <a:solidFill>
                            <a:schemeClr val="dk1"/>
                          </a:solidFill>
                          <a:effectLst/>
                          <a:latin typeface="Arial" panose="020B0604020202020204" pitchFamily="34" charset="0"/>
                          <a:ea typeface="+mn-ea"/>
                          <a:cs typeface="Arial" panose="020B0604020202020204" pitchFamily="34" charset="0"/>
                        </a:rPr>
                      </a:br>
                      <a:endParaRPr lang="en-US" sz="1100" b="1" i="0" kern="1200" dirty="0">
                        <a:solidFill>
                          <a:schemeClr val="dk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100" b="1" i="0" u="none" strike="noStrike" kern="1200" dirty="0">
                          <a:solidFill>
                            <a:schemeClr val="dk1"/>
                          </a:solidFill>
                          <a:effectLst/>
                          <a:latin typeface="Arial" panose="020B0604020202020204" pitchFamily="34" charset="0"/>
                          <a:ea typeface="+mn-ea"/>
                          <a:cs typeface="Arial" panose="020B0604020202020204" pitchFamily="34" charset="0"/>
                        </a:rPr>
                        <a:t>Responsible for the recruitment of teacher misconduct panellists, including the reappointment of those panellists. We are currently carrying out a recruitment exercise to increase the pool of panellists, with the aim of having those panellists in place and fully trained by July 2025.</a:t>
                      </a:r>
                    </a:p>
                    <a:p>
                      <a:pPr marL="171450" indent="-171450">
                        <a:buFont typeface="Arial" panose="020B0604020202020204" pitchFamily="34" charset="0"/>
                        <a:buChar char="•"/>
                      </a:pPr>
                      <a:endParaRPr lang="en-GB" sz="1100" b="0" kern="1200" cap="none" spc="0" dirty="0">
                        <a:solidFill>
                          <a:schemeClr val="tx1"/>
                        </a:solidFill>
                        <a:latin typeface="Arial" panose="020B0604020202020204" pitchFamily="34" charset="0"/>
                        <a:ea typeface="+mn-ea"/>
                        <a:cs typeface="Arial" panose="020B0604020202020204" pitchFamily="34" charset="0"/>
                      </a:endParaRPr>
                    </a:p>
                  </a:txBody>
                  <a:tcPr marL="0" marR="44758" marT="17903" marB="134273">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17235000"/>
                  </a:ext>
                </a:extLst>
              </a:tr>
              <a:tr h="614678">
                <a:tc>
                  <a:txBody>
                    <a:bodyPr/>
                    <a:lstStyle/>
                    <a:p>
                      <a:endParaRPr lang="en-GB" sz="1100" b="1" cap="none" spc="0" dirty="0">
                        <a:solidFill>
                          <a:schemeClr val="tx1"/>
                        </a:solidFill>
                        <a:latin typeface="Arial" panose="020B0604020202020204" pitchFamily="34" charset="0"/>
                        <a:cs typeface="Arial" panose="020B0604020202020204" pitchFamily="34" charset="0"/>
                      </a:endParaRPr>
                    </a:p>
                  </a:txBody>
                  <a:tcPr marL="0" marR="44758" marT="17903" marB="134273">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tc>
                  <a:txBody>
                    <a:bodyPr/>
                    <a:lstStyle/>
                    <a:p>
                      <a:pPr marL="171450" indent="-171450" algn="l" defTabSz="932986" rtl="0" eaLnBrk="1" latinLnBrk="0" hangingPunct="1">
                        <a:buFont typeface="Arial" panose="020B0604020202020204" pitchFamily="34" charset="0"/>
                        <a:buChar char="•"/>
                      </a:pPr>
                      <a:endParaRPr lang="en-GB" sz="1100" b="0" kern="1200" cap="none" spc="0" dirty="0">
                        <a:solidFill>
                          <a:schemeClr val="tx1"/>
                        </a:solidFill>
                        <a:latin typeface="Arial" panose="020B0604020202020204" pitchFamily="34" charset="0"/>
                        <a:ea typeface="+mn-ea"/>
                        <a:cs typeface="Arial" panose="020B0604020202020204" pitchFamily="34" charset="0"/>
                      </a:endParaRPr>
                    </a:p>
                  </a:txBody>
                  <a:tcPr marL="0" marR="44758" marT="17903" marB="134273">
                    <a:lnL w="12700" cmpd="sng">
                      <a:noFill/>
                      <a:prstDash val="solid"/>
                    </a:lnL>
                    <a:lnR w="12700" cmpd="sng">
                      <a:noFill/>
                      <a:prstDash val="solid"/>
                    </a:lnR>
                    <a:lnT w="12700" cmpd="sng">
                      <a:noFill/>
                      <a:prstDash val="solid"/>
                    </a:lnT>
                    <a:lnB w="6350" cap="flat" cmpd="sng" algn="ctr">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487334848"/>
                  </a:ext>
                </a:extLst>
              </a:tr>
              <a:tr h="470387">
                <a:tc>
                  <a:txBody>
                    <a:bodyPr/>
                    <a:lstStyle/>
                    <a:p>
                      <a:endParaRPr lang="en-GB" sz="1100" b="1" cap="none" spc="0" dirty="0">
                        <a:solidFill>
                          <a:schemeClr val="tx1"/>
                        </a:solidFill>
                        <a:latin typeface="Arial" panose="020B0604020202020204" pitchFamily="34" charset="0"/>
                        <a:cs typeface="Arial" panose="020B0604020202020204" pitchFamily="34" charset="0"/>
                      </a:endParaRPr>
                    </a:p>
                  </a:txBody>
                  <a:tcPr marL="0" marR="44758" marT="17903" marB="134273">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tc>
                  <a:txBody>
                    <a:bodyPr/>
                    <a:lstStyle/>
                    <a:p>
                      <a:pPr marL="171450" indent="-171450" algn="l" defTabSz="932986" rtl="0" eaLnBrk="1" latinLnBrk="0" hangingPunct="1">
                        <a:buFont typeface="Arial" panose="020B0604020202020204" pitchFamily="34" charset="0"/>
                        <a:buChar char="•"/>
                      </a:pPr>
                      <a:endParaRPr lang="en-GB" sz="1100" b="0" kern="1200" cap="none" spc="0" dirty="0">
                        <a:solidFill>
                          <a:schemeClr val="tx1"/>
                        </a:solidFill>
                        <a:latin typeface="Arial" panose="020B0604020202020204" pitchFamily="34" charset="0"/>
                        <a:ea typeface="+mn-ea"/>
                        <a:cs typeface="Arial" panose="020B0604020202020204" pitchFamily="34" charset="0"/>
                      </a:endParaRPr>
                    </a:p>
                  </a:txBody>
                  <a:tcPr marL="0" marR="44758" marT="17903" marB="134273">
                    <a:lnL w="12700" cmpd="sng">
                      <a:noFill/>
                      <a:prstDash val="solid"/>
                    </a:lnL>
                    <a:lnR w="12700" cmpd="sng">
                      <a:noFill/>
                      <a:prstDash val="solid"/>
                    </a:lnR>
                    <a:lnT w="6350" cap="flat" cmpd="sng" algn="ctr">
                      <a:solidFill>
                        <a:schemeClr val="tx1"/>
                      </a:solidFill>
                      <a:prstDash val="solid"/>
                    </a:lnT>
                    <a:lnB w="12700" cmpd="sng">
                      <a:noFill/>
                      <a:prstDash val="soli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41358110"/>
                  </a:ext>
                </a:extLst>
              </a:tr>
            </a:tbl>
          </a:graphicData>
        </a:graphic>
      </p:graphicFrame>
    </p:spTree>
    <p:extLst>
      <p:ext uri="{BB962C8B-B14F-4D97-AF65-F5344CB8AC3E}">
        <p14:creationId xmlns:p14="http://schemas.microsoft.com/office/powerpoint/2010/main" val="100589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B701A-04DC-6DF9-5D88-AC523ABBD5A2}"/>
              </a:ext>
            </a:extLst>
          </p:cNvPr>
          <p:cNvSpPr>
            <a:spLocks noGrp="1"/>
          </p:cNvSpPr>
          <p:nvPr>
            <p:ph type="title"/>
          </p:nvPr>
        </p:nvSpPr>
        <p:spPr/>
        <p:txBody>
          <a:bodyPr>
            <a:normAutofit/>
          </a:bodyPr>
          <a:lstStyle/>
          <a:p>
            <a:pPr algn="ctr"/>
            <a:r>
              <a:rPr lang="en-GB" sz="2800" dirty="0">
                <a:latin typeface="Arial" panose="020B0604020202020204" pitchFamily="34" charset="0"/>
                <a:cs typeface="Arial" panose="020B0604020202020204" pitchFamily="34" charset="0"/>
              </a:rPr>
              <a:t>Teacher misconduct: the prohibition of teachers advice</a:t>
            </a:r>
          </a:p>
        </p:txBody>
      </p:sp>
      <p:sp>
        <p:nvSpPr>
          <p:cNvPr id="3" name="Content Placeholder 2">
            <a:extLst>
              <a:ext uri="{FF2B5EF4-FFF2-40B4-BE49-F238E27FC236}">
                <a16:creationId xmlns:a16="http://schemas.microsoft.com/office/drawing/2014/main" id="{511ED3A9-9D8E-A893-C43E-4F2CC1695CFC}"/>
              </a:ext>
            </a:extLst>
          </p:cNvPr>
          <p:cNvSpPr>
            <a:spLocks noGrp="1"/>
          </p:cNvSpPr>
          <p:nvPr>
            <p:ph idx="1"/>
          </p:nvPr>
        </p:nvSpPr>
        <p:spPr/>
        <p:txBody>
          <a:bodyPr/>
          <a:lstStyle/>
          <a:p>
            <a:pPr lvl="0" hangingPunct="0">
              <a:spcAft>
                <a:spcPts val="1200"/>
              </a:spcAft>
              <a:tabLst>
                <a:tab pos="457200" algn="l"/>
                <a:tab pos="457200" algn="l"/>
              </a:tabLst>
            </a:pPr>
            <a:r>
              <a:rPr lang="en-GB" dirty="0">
                <a:effectLst/>
                <a:latin typeface="Arial" panose="020B0604020202020204" pitchFamily="34" charset="0"/>
                <a:ea typeface="Times New Roman" panose="02020603050405020304" pitchFamily="18" charset="0"/>
                <a:cs typeface="Arial" panose="020B0604020202020204" pitchFamily="34" charset="0"/>
              </a:rPr>
              <a:t>The Advice translates the legislative requirements into a framework that provides guidance and enables the TRA and Panels to operate fairly, transparently, effectively and consistently. </a:t>
            </a:r>
            <a:r>
              <a:rPr lang="en-GB" dirty="0">
                <a:effectLst/>
                <a:latin typeface="Arial" panose="020B0604020202020204" pitchFamily="34" charset="0"/>
                <a:ea typeface="Times New Roman" panose="02020603050405020304" pitchFamily="18" charset="0"/>
                <a:cs typeface="Times New Roman" panose="02020603050405020304" pitchFamily="18" charset="0"/>
              </a:rPr>
              <a:t>It:</a:t>
            </a:r>
          </a:p>
          <a:p>
            <a:pPr marL="285750" indent="-285750" algn="just">
              <a:spcBef>
                <a:spcPts val="900"/>
              </a:spcBef>
              <a:spcAft>
                <a:spcPts val="600"/>
              </a:spcAft>
              <a:buFont typeface="Wingdings" panose="05000000000000000000" pitchFamily="2" charset="2"/>
              <a:buChar char="Ø"/>
            </a:pPr>
            <a:r>
              <a:rPr lang="en-GB" dirty="0">
                <a:effectLst/>
                <a:latin typeface="Arial" panose="020B0604020202020204" pitchFamily="34" charset="0"/>
                <a:ea typeface="Times New Roman" panose="02020603050405020304" pitchFamily="18" charset="0"/>
                <a:cs typeface="Arial" panose="020B0604020202020204" pitchFamily="34" charset="0"/>
              </a:rPr>
              <a:t>Provides details on the factors/behaviours that are considered to be incompatible with being a teacher e.g. how drug related offences are considered; exam malpractice;</a:t>
            </a:r>
            <a:r>
              <a:rPr lang="en-GB" dirty="0">
                <a:effectLst/>
                <a:latin typeface="Arial" panose="020B0604020202020204" pitchFamily="34" charset="0"/>
                <a:ea typeface="Times New Roman" panose="02020603050405020304" pitchFamily="18" charset="0"/>
                <a:cs typeface="Times New Roman" panose="02020603050405020304" pitchFamily="18" charset="0"/>
              </a:rPr>
              <a:t> failure in duty of care. </a:t>
            </a:r>
          </a:p>
          <a:p>
            <a:pPr marL="285750" indent="-285750" algn="just">
              <a:spcBef>
                <a:spcPts val="900"/>
              </a:spcBef>
              <a:spcAft>
                <a:spcPts val="600"/>
              </a:spcAft>
              <a:buFont typeface="Wingdings" panose="05000000000000000000" pitchFamily="2" charset="2"/>
              <a:buChar char="Ø"/>
            </a:pPr>
            <a:r>
              <a:rPr lang="en-GB" dirty="0">
                <a:effectLst/>
                <a:latin typeface="Arial" panose="020B0604020202020204" pitchFamily="34" charset="0"/>
                <a:ea typeface="Times New Roman" panose="02020603050405020304" pitchFamily="18" charset="0"/>
                <a:cs typeface="Arial" panose="020B0604020202020204" pitchFamily="34" charset="0"/>
              </a:rPr>
              <a:t>Information on when ‘no review’ should be considered to ensure Human Rights compliance.</a:t>
            </a:r>
          </a:p>
          <a:p>
            <a:pPr marL="0" indent="0">
              <a:buNone/>
            </a:pPr>
            <a:endParaRPr lang="en-GB" dirty="0"/>
          </a:p>
        </p:txBody>
      </p:sp>
    </p:spTree>
    <p:extLst>
      <p:ext uri="{BB962C8B-B14F-4D97-AF65-F5344CB8AC3E}">
        <p14:creationId xmlns:p14="http://schemas.microsoft.com/office/powerpoint/2010/main" val="101423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7E5D0-1E22-CE66-2306-BDFA263C07C9}"/>
              </a:ext>
            </a:extLst>
          </p:cNvPr>
          <p:cNvSpPr>
            <a:spLocks noGrp="1"/>
          </p:cNvSpPr>
          <p:nvPr>
            <p:ph type="title"/>
          </p:nvPr>
        </p:nvSpPr>
        <p:spPr>
          <a:xfrm>
            <a:off x="609600" y="635000"/>
            <a:ext cx="8596668" cy="1320800"/>
          </a:xfrm>
        </p:spPr>
        <p:txBody>
          <a:bodyPr>
            <a:normAutofit/>
          </a:bodyPr>
          <a:lstStyle/>
          <a:p>
            <a:pPr algn="ctr"/>
            <a:r>
              <a:rPr lang="en-GB" sz="2400" dirty="0"/>
              <a:t>Children’s Wellbeing and Schools Bill</a:t>
            </a:r>
          </a:p>
        </p:txBody>
      </p:sp>
      <p:sp>
        <p:nvSpPr>
          <p:cNvPr id="3" name="Content Placeholder 2">
            <a:extLst>
              <a:ext uri="{FF2B5EF4-FFF2-40B4-BE49-F238E27FC236}">
                <a16:creationId xmlns:a16="http://schemas.microsoft.com/office/drawing/2014/main" id="{068ABC8A-9165-F260-B8AB-64D7E23593F7}"/>
              </a:ext>
            </a:extLst>
          </p:cNvPr>
          <p:cNvSpPr>
            <a:spLocks noGrp="1"/>
          </p:cNvSpPr>
          <p:nvPr>
            <p:ph idx="1"/>
          </p:nvPr>
        </p:nvSpPr>
        <p:spPr/>
        <p:txBody>
          <a:bodyPr>
            <a:normAutofit lnSpcReduction="10000"/>
          </a:bodyPr>
          <a:lstStyle/>
          <a:p>
            <a:r>
              <a:rPr lang="en-GB" dirty="0"/>
              <a:t>Broaden the scope of the regime to include persons who commit serious misconduct when not employed as a teacher, but who have at any time carried out teaching work</a:t>
            </a:r>
          </a:p>
          <a:p>
            <a:r>
              <a:rPr lang="en-GB" sz="1800" dirty="0">
                <a:latin typeface="Arial" panose="020B0604020202020204" pitchFamily="34" charset="0"/>
                <a:cs typeface="Arial" panose="020B0604020202020204" pitchFamily="34" charset="0"/>
              </a:rPr>
              <a:t>Broaden the scope of the regime to include a wider range of education settings</a:t>
            </a:r>
          </a:p>
          <a:p>
            <a:pPr marL="0" indent="0">
              <a:buNone/>
            </a:pPr>
            <a:r>
              <a:rPr lang="en-GB" dirty="0">
                <a:latin typeface="Arial" panose="020B0604020202020204" pitchFamily="34" charset="0"/>
                <a:cs typeface="Arial" panose="020B0604020202020204" pitchFamily="34" charset="0"/>
              </a:rPr>
              <a:t>Further Education colleges;</a:t>
            </a:r>
          </a:p>
          <a:p>
            <a:pPr marL="0" indent="0">
              <a:buNone/>
            </a:pPr>
            <a:r>
              <a:rPr lang="en-GB">
                <a:latin typeface="Arial" panose="020B0604020202020204" pitchFamily="34" charset="0"/>
                <a:cs typeface="Arial" panose="020B0604020202020204" pitchFamily="34" charset="0"/>
              </a:rPr>
              <a:t>Providers </a:t>
            </a:r>
            <a:r>
              <a:rPr lang="en-GB" dirty="0">
                <a:latin typeface="Arial" panose="020B0604020202020204" pitchFamily="34" charset="0"/>
                <a:cs typeface="Arial" panose="020B0604020202020204" pitchFamily="34" charset="0"/>
              </a:rPr>
              <a:t>of Post-16 education as set out in section 16 of the Education Act 2002 </a:t>
            </a:r>
            <a:r>
              <a:rPr lang="en-GB">
                <a:latin typeface="Arial" panose="020B0604020202020204" pitchFamily="34" charset="0"/>
                <a:cs typeface="Arial" panose="020B0604020202020204" pitchFamily="34" charset="0"/>
              </a:rPr>
              <a:t>–  Special </a:t>
            </a:r>
            <a:r>
              <a:rPr lang="en-GB" dirty="0">
                <a:latin typeface="Arial" panose="020B0604020202020204" pitchFamily="34" charset="0"/>
                <a:cs typeface="Arial" panose="020B0604020202020204" pitchFamily="34" charset="0"/>
              </a:rPr>
              <a:t>Post-16 Institutions (SPIs) and Independent Training Providers (ITPs);</a:t>
            </a:r>
            <a:r>
              <a:rPr lang="en-GB">
                <a:latin typeface="Arial" panose="020B0604020202020204" pitchFamily="34" charset="0"/>
                <a:cs typeface="Arial" panose="020B0604020202020204" pitchFamily="34" charset="0"/>
              </a:rPr>
              <a:t>and Online </a:t>
            </a:r>
            <a:r>
              <a:rPr lang="en-GB" dirty="0">
                <a:latin typeface="Arial" panose="020B0604020202020204" pitchFamily="34" charset="0"/>
                <a:cs typeface="Arial" panose="020B0604020202020204" pitchFamily="34" charset="0"/>
              </a:rPr>
              <a:t>education providers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Enable the Secretary of State to consider referrals of serious teacher misconduct regardless of how the matter comes to her attention.</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126074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982518" y="149467"/>
            <a:ext cx="8878754" cy="647701"/>
          </a:xfrm>
        </p:spPr>
        <p:txBody>
          <a:bodyPr>
            <a:normAutofit fontScale="90000"/>
          </a:bodyPr>
          <a:lstStyle/>
          <a:p>
            <a:pPr>
              <a:defRPr/>
            </a:pPr>
            <a:r>
              <a:rPr lang="en-GB" dirty="0">
                <a:latin typeface="Arial Nova" panose="020B0504020202020204" pitchFamily="34" charset="0"/>
              </a:rPr>
              <a:t>Teacher Misconduct Casework background</a:t>
            </a:r>
          </a:p>
        </p:txBody>
      </p:sp>
      <p:sp>
        <p:nvSpPr>
          <p:cNvPr id="3" name="btfpColumnHeaderBoxText838172">
            <a:extLst>
              <a:ext uri="{FF2B5EF4-FFF2-40B4-BE49-F238E27FC236}">
                <a16:creationId xmlns:a16="http://schemas.microsoft.com/office/drawing/2014/main" id="{40E22DAF-626B-D472-DE86-67D309B7BD35}"/>
              </a:ext>
            </a:extLst>
          </p:cNvPr>
          <p:cNvSpPr txBox="1"/>
          <p:nvPr>
            <p:custDataLst>
              <p:tags r:id="rId1"/>
            </p:custDataLst>
          </p:nvPr>
        </p:nvSpPr>
        <p:spPr bwMode="gray">
          <a:xfrm>
            <a:off x="1982518" y="947012"/>
            <a:ext cx="8519592" cy="6351418"/>
          </a:xfrm>
          <a:prstGeom prst="rect">
            <a:avLst/>
          </a:prstGeom>
          <a:noFill/>
        </p:spPr>
        <p:txBody>
          <a:bodyPr vert="horz" wrap="square" lIns="36036" tIns="36036" rIns="36036" bIns="36036" rtlCol="0" anchor="t">
            <a:spAutoFit/>
          </a:bodyPr>
          <a:lstStyle>
            <a:defPPr>
              <a:defRPr lang="en-US"/>
            </a:defPPr>
            <a:lvl1pPr marL="285750" indent="-285750">
              <a:spcBef>
                <a:spcPct val="0"/>
              </a:spcBef>
              <a:buFont typeface="Wingdings" panose="05000000000000000000" pitchFamily="2" charset="2"/>
              <a:buChar char="§"/>
              <a:defRPr sz="1200">
                <a:solidFill>
                  <a:schemeClr val="tx2"/>
                </a:solidFill>
                <a:latin typeface="Trebuchet MS" panose="020B0603020202020204" pitchFamily="34" charset="0"/>
              </a:defRPr>
            </a:lvl1pPr>
          </a:lstStyle>
          <a:p>
            <a:pPr marL="180975" indent="-180975" defTabSz="914400" hangingPunct="0">
              <a:spcAft>
                <a:spcPts val="1200"/>
              </a:spcAft>
              <a:buFont typeface="Arial" panose="020B0604020202020204" pitchFamily="34" charset="0"/>
              <a:buChar char="•"/>
              <a:tabLst>
                <a:tab pos="457200" algn="l"/>
                <a:tab pos="457200" algn="l"/>
              </a:tabLst>
              <a:defRPr/>
            </a:pP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The</a:t>
            </a:r>
            <a:r>
              <a:rPr lang="en-GB" sz="1600" dirty="0">
                <a:solidFill>
                  <a:srgbClr val="1F497D"/>
                </a:solidFill>
                <a:latin typeface="Arial Nova" panose="020B0504020202020204" pitchFamily="34" charset="0"/>
                <a:ea typeface="Times New Roman" panose="02020603050405020304" pitchFamily="18" charset="0"/>
                <a:cs typeface="Times New Roman" panose="02020603050405020304" pitchFamily="18" charset="0"/>
              </a:rPr>
              <a:t> </a:t>
            </a:r>
            <a:r>
              <a:rPr lang="en-GB" sz="1600" u="sng" dirty="0">
                <a:solidFill>
                  <a:srgbClr val="0000FF"/>
                </a:solidFill>
                <a:latin typeface="Arial Nova" panose="020B0504020202020204" pitchFamily="34" charset="0"/>
                <a:ea typeface="Times New Roman" panose="02020603050405020304" pitchFamily="18" charset="0"/>
                <a:cs typeface="Times New Roman" panose="02020603050405020304" pitchFamily="18" charset="0"/>
                <a:hlinkClick r:id="rId4"/>
              </a:rPr>
              <a:t>Education Act 2002</a:t>
            </a:r>
            <a:r>
              <a:rPr lang="en-GB" sz="1600" dirty="0">
                <a:solidFill>
                  <a:srgbClr val="1F497D"/>
                </a:solidFill>
                <a:latin typeface="Arial Nova" panose="020B0504020202020204" pitchFamily="34" charset="0"/>
                <a:ea typeface="Times New Roman" panose="02020603050405020304" pitchFamily="18" charset="0"/>
                <a:cs typeface="Times New Roman" panose="02020603050405020304" pitchFamily="18" charset="0"/>
              </a:rPr>
              <a:t> </a:t>
            </a: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(amended by the </a:t>
            </a:r>
            <a:r>
              <a:rPr lang="en-GB" sz="1600" u="sng" dirty="0">
                <a:solidFill>
                  <a:srgbClr val="0000FF"/>
                </a:solidFill>
                <a:latin typeface="Arial Nova" panose="020B0504020202020204" pitchFamily="34" charset="0"/>
                <a:ea typeface="Times New Roman" panose="02020603050405020304" pitchFamily="18" charset="0"/>
                <a:cs typeface="Times New Roman" panose="02020603050405020304" pitchFamily="18" charset="0"/>
                <a:hlinkClick r:id="rId5"/>
              </a:rPr>
              <a:t>Education Act 2011</a:t>
            </a: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 enables the Secretary of State to regulate the teaching profession in England. The detail of the teacher misconduct process is set out in secondary legislation –</a:t>
            </a:r>
            <a:r>
              <a:rPr lang="en-GB" sz="1600" dirty="0">
                <a:solidFill>
                  <a:srgbClr val="1F497D"/>
                </a:solidFill>
                <a:latin typeface="Arial Nova" panose="020B0504020202020204" pitchFamily="34" charset="0"/>
                <a:ea typeface="Times New Roman" panose="02020603050405020304" pitchFamily="18" charset="0"/>
                <a:cs typeface="Times New Roman" panose="02020603050405020304" pitchFamily="18" charset="0"/>
              </a:rPr>
              <a:t> </a:t>
            </a:r>
            <a:r>
              <a:rPr lang="en-GB" sz="1600" u="sng" dirty="0">
                <a:solidFill>
                  <a:srgbClr val="0000FF"/>
                </a:solidFill>
                <a:latin typeface="Arial Nova" panose="020B0504020202020204" pitchFamily="34" charset="0"/>
                <a:ea typeface="Times New Roman" panose="02020603050405020304" pitchFamily="18" charset="0"/>
                <a:cs typeface="Times New Roman" panose="02020603050405020304" pitchFamily="18" charset="0"/>
                <a:hlinkClick r:id="rId6"/>
              </a:rPr>
              <a:t>The Teachers’ Disciplinary (England) Regulations 2012</a:t>
            </a:r>
            <a:r>
              <a:rPr lang="en-GB" sz="1600" dirty="0">
                <a:solidFill>
                  <a:srgbClr val="1F497D"/>
                </a:solidFill>
                <a:latin typeface="Arial Nova" panose="020B0504020202020204" pitchFamily="34" charset="0"/>
                <a:ea typeface="Times New Roman" panose="02020603050405020304" pitchFamily="18" charset="0"/>
                <a:cs typeface="Times New Roman" panose="02020603050405020304" pitchFamily="18" charset="0"/>
              </a:rPr>
              <a:t>.</a:t>
            </a:r>
          </a:p>
          <a:p>
            <a:pPr marL="180975" indent="-180975" defTabSz="914400" hangingPunct="0">
              <a:spcAft>
                <a:spcPts val="1200"/>
              </a:spcAft>
              <a:buFont typeface="Arial" panose="020B0604020202020204" pitchFamily="34" charset="0"/>
              <a:buChar char="•"/>
              <a:tabLst>
                <a:tab pos="457200" algn="l"/>
                <a:tab pos="457200" algn="l"/>
              </a:tabLst>
              <a:defRPr/>
            </a:pP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The full details of the misconduct process and the procedures to be followed are set out in guidance, </a:t>
            </a:r>
            <a:r>
              <a:rPr lang="en-GB" sz="1600" u="sng" dirty="0">
                <a:solidFill>
                  <a:srgbClr val="0000FF"/>
                </a:solidFill>
                <a:latin typeface="Arial Nova" panose="020B0504020202020204" pitchFamily="34" charset="0"/>
                <a:ea typeface="Times New Roman" panose="02020603050405020304" pitchFamily="18" charset="0"/>
                <a:cs typeface="Times New Roman" panose="02020603050405020304" pitchFamily="18" charset="0"/>
                <a:hlinkClick r:id="rId7"/>
              </a:rPr>
              <a:t>Teacher Misconduct: the prohibition of teachers</a:t>
            </a:r>
            <a:r>
              <a:rPr lang="en-GB" sz="1600" dirty="0">
                <a:solidFill>
                  <a:srgbClr val="1F497D"/>
                </a:solidFill>
                <a:latin typeface="Arial Nova" panose="020B0504020202020204" pitchFamily="34" charset="0"/>
                <a:ea typeface="Times New Roman" panose="02020603050405020304" pitchFamily="18" charset="0"/>
                <a:cs typeface="Times New Roman" panose="02020603050405020304" pitchFamily="18" charset="0"/>
              </a:rPr>
              <a:t>. </a:t>
            </a: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This advice is available to the general public, teachers and their employers, but is intended primarily to inform the considerations and decisions of misconduct cases.</a:t>
            </a:r>
          </a:p>
          <a:p>
            <a:pPr marL="180975" indent="-180975" defTabSz="914400" hangingPunct="0">
              <a:spcAft>
                <a:spcPts val="1200"/>
              </a:spcAft>
              <a:buFont typeface="Arial" panose="020B0604020202020204" pitchFamily="34" charset="0"/>
              <a:buChar char="•"/>
              <a:tabLst>
                <a:tab pos="457200" algn="l"/>
                <a:tab pos="457200" algn="l"/>
              </a:tabLst>
              <a:defRPr/>
            </a:pP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The TRA operates the teacher misconduct process, and acts on behalf of the Secretary of State to investigate and decide on cases of serious teacher misconduct that are referred to it. Prohibition from teaching work is the </a:t>
            </a:r>
            <a:r>
              <a:rPr lang="en-GB" sz="1600" b="1"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only</a:t>
            </a: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 sanction available to the TRA to impose.</a:t>
            </a:r>
          </a:p>
          <a:p>
            <a:pPr marL="180975" indent="-180975" defTabSz="914400" hangingPunct="0">
              <a:spcAft>
                <a:spcPts val="1200"/>
              </a:spcAft>
              <a:buFont typeface="Arial" panose="020B0604020202020204" pitchFamily="34" charset="0"/>
              <a:buChar char="•"/>
              <a:tabLst>
                <a:tab pos="457200" algn="l"/>
                <a:tab pos="457200" algn="l"/>
              </a:tabLst>
              <a:defRPr/>
            </a:pP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The TRA can consider the conduct of any person who falls within its jurisdiction (i.e. any person who is undertaking “teaching work” in a specified setting), not just those employed as a ‘teacher’.</a:t>
            </a:r>
          </a:p>
          <a:p>
            <a:pPr marL="180975" indent="-180975" defTabSz="914400" hangingPunct="0">
              <a:spcAft>
                <a:spcPts val="1200"/>
              </a:spcAft>
              <a:buFont typeface="Arial" panose="020B0604020202020204" pitchFamily="34" charset="0"/>
              <a:buChar char="•"/>
              <a:tabLst>
                <a:tab pos="457200" algn="l"/>
                <a:tab pos="457200" algn="l"/>
              </a:tabLst>
              <a:defRPr/>
            </a:pP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The TRA has powers to impose an Interim Prohibition Order whilst an investigation is ongoing where it is considered in the public interest to do so and necessary to prevent risk of harm.</a:t>
            </a:r>
          </a:p>
          <a:p>
            <a:pPr marL="180975" indent="-180975" defTabSz="914400" hangingPunct="0">
              <a:spcAft>
                <a:spcPts val="1200"/>
              </a:spcAft>
              <a:buFont typeface="Arial" panose="020B0604020202020204" pitchFamily="34" charset="0"/>
              <a:buChar char="•"/>
              <a:tabLst>
                <a:tab pos="457200" algn="l"/>
                <a:tab pos="457200" algn="l"/>
              </a:tabLst>
              <a:defRPr/>
            </a:pPr>
            <a:r>
              <a:rPr lang="en-GB" sz="1600" dirty="0">
                <a:solidFill>
                  <a:prstClr val="black"/>
                </a:solidFill>
                <a:latin typeface="Arial Nova" panose="020B0504020202020204" pitchFamily="34" charset="0"/>
                <a:ea typeface="Times New Roman" panose="02020603050405020304" pitchFamily="18" charset="0"/>
                <a:cs typeface="Times New Roman" panose="02020603050405020304" pitchFamily="18" charset="0"/>
              </a:rPr>
              <a:t>Decisions are published on GOV.UK, as required by the legislation and in the interests of open justice. </a:t>
            </a:r>
            <a:endParaRPr lang="en-GB" sz="1600" dirty="0">
              <a:solidFill>
                <a:prstClr val="black"/>
              </a:solidFill>
              <a:latin typeface="Arial Nova" panose="020B0504020202020204" pitchFamily="34" charset="0"/>
              <a:cs typeface="Arial" panose="020B0604020202020204" pitchFamily="34" charset="0"/>
            </a:endParaRPr>
          </a:p>
          <a:p>
            <a:pPr marL="171450" indent="-171450" defTabSz="914400">
              <a:buFont typeface="Arial"/>
              <a:buChar char="•"/>
              <a:defRPr/>
            </a:pPr>
            <a:endParaRPr lang="en-GB" sz="1100" kern="0" dirty="0">
              <a:solidFill>
                <a:prstClr val="black"/>
              </a:solidFill>
              <a:latin typeface="Arial Nova" panose="020B0504020202020204" pitchFamily="34" charset="0"/>
              <a:ea typeface="+mn-lt"/>
              <a:cs typeface="Arial"/>
            </a:endParaRPr>
          </a:p>
          <a:p>
            <a:pPr marL="0" indent="0" defTabSz="914400">
              <a:buNone/>
              <a:defRPr/>
            </a:pPr>
            <a:endParaRPr lang="en-GB" sz="1100" kern="0" dirty="0">
              <a:solidFill>
                <a:srgbClr val="000000"/>
              </a:solidFill>
              <a:latin typeface="Arial Nova" panose="020B0504020202020204" pitchFamily="34" charset="0"/>
              <a:cs typeface="Calibri" panose="020F0502020204030204"/>
            </a:endParaRPr>
          </a:p>
          <a:p>
            <a:pPr defTabSz="914400">
              <a:spcBef>
                <a:spcPts val="0"/>
              </a:spcBef>
              <a:buFont typeface="Wingdings"/>
              <a:buChar char="§"/>
              <a:defRPr/>
            </a:pPr>
            <a:endParaRPr lang="en-GB" sz="1100" kern="0" dirty="0">
              <a:solidFill>
                <a:srgbClr val="1F497D"/>
              </a:solidFill>
              <a:latin typeface="Arial Nova" panose="020B0504020202020204" pitchFamily="34" charset="0"/>
              <a:cs typeface="Calibri" panose="020F0502020204030204"/>
            </a:endParaRPr>
          </a:p>
          <a:p>
            <a:pPr marL="0" indent="0" defTabSz="914400">
              <a:spcBef>
                <a:spcPts val="0"/>
              </a:spcBef>
              <a:buNone/>
              <a:defRPr/>
            </a:pPr>
            <a:endParaRPr lang="en-GB" sz="1100" dirty="0">
              <a:solidFill>
                <a:prstClr val="black"/>
              </a:solidFill>
              <a:latin typeface="Trebuchet MS"/>
              <a:cs typeface="Calibri" panose="020F0502020204030204"/>
            </a:endParaRPr>
          </a:p>
        </p:txBody>
      </p:sp>
    </p:spTree>
    <p:extLst>
      <p:ext uri="{BB962C8B-B14F-4D97-AF65-F5344CB8AC3E}">
        <p14:creationId xmlns:p14="http://schemas.microsoft.com/office/powerpoint/2010/main" val="1732998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8454CD-1CDB-A233-D024-ED864394F78A}"/>
              </a:ext>
            </a:extLst>
          </p:cNvPr>
          <p:cNvSpPr>
            <a:spLocks noGrp="1"/>
          </p:cNvSpPr>
          <p:nvPr>
            <p:ph type="sldNum" sz="quarter" idx="12"/>
          </p:nvPr>
        </p:nvSpPr>
        <p:spPr/>
        <p:txBody>
          <a:bodyPr/>
          <a:lstStyle/>
          <a:p>
            <a:pPr defTabSz="685800"/>
            <a:fld id="{5D5369AF-0EB7-4BAF-8B64-14FFB1E0C7EA}" type="slidenum">
              <a:rPr lang="en-GB">
                <a:solidFill>
                  <a:prstClr val="black"/>
                </a:solidFill>
              </a:rPr>
              <a:pPr defTabSz="685800"/>
              <a:t>7</a:t>
            </a:fld>
            <a:endParaRPr lang="en-GB">
              <a:solidFill>
                <a:prstClr val="black"/>
              </a:solidFill>
            </a:endParaRPr>
          </a:p>
        </p:txBody>
      </p:sp>
      <p:sp>
        <p:nvSpPr>
          <p:cNvPr id="8" name="Rectangle: Rounded Corners 7">
            <a:extLst>
              <a:ext uri="{FF2B5EF4-FFF2-40B4-BE49-F238E27FC236}">
                <a16:creationId xmlns:a16="http://schemas.microsoft.com/office/drawing/2014/main" id="{4236D260-E0A1-514F-A171-45707E4DD623}"/>
              </a:ext>
            </a:extLst>
          </p:cNvPr>
          <p:cNvSpPr/>
          <p:nvPr/>
        </p:nvSpPr>
        <p:spPr>
          <a:xfrm>
            <a:off x="1575858" y="4580148"/>
            <a:ext cx="3132646" cy="2141795"/>
          </a:xfrm>
          <a:prstGeom prst="roundRect">
            <a:avLst/>
          </a:prstGeom>
          <a:solidFill>
            <a:schemeClr val="accent3">
              <a:lumMod val="20000"/>
              <a:lumOff val="80000"/>
            </a:schemeClr>
          </a:solidFill>
          <a:ln/>
        </p:spPr>
        <p:style>
          <a:lnRef idx="1">
            <a:schemeClr val="accent2"/>
          </a:lnRef>
          <a:fillRef idx="2">
            <a:schemeClr val="accent2"/>
          </a:fillRef>
          <a:effectRef idx="1">
            <a:schemeClr val="accent2"/>
          </a:effectRef>
          <a:fontRef idx="minor">
            <a:schemeClr val="dk1"/>
          </a:fontRef>
        </p:style>
        <p:txBody>
          <a:bodyPr lIns="27000" tIns="27000" rIns="27000" bIns="27000" rtlCol="0" anchor="ctr"/>
          <a:lstStyle/>
          <a:p>
            <a:pPr marL="65405" indent="-65405" defTabSz="685800">
              <a:buFont typeface="Arial" panose="020B0604020202020204" pitchFamily="34" charset="0"/>
              <a:buChar char="•"/>
            </a:pPr>
            <a:r>
              <a:rPr lang="en-GB" sz="1050" dirty="0">
                <a:solidFill>
                  <a:schemeClr val="tx1"/>
                </a:solidFill>
                <a:latin typeface="Arial Nova"/>
                <a:cs typeface="Arial"/>
              </a:rPr>
              <a:t>Ultimately the Secretary of State is responsible for prohibition decisions, undertaken by TRA. </a:t>
            </a:r>
            <a:endParaRPr lang="en-US" dirty="0">
              <a:solidFill>
                <a:schemeClr val="tx1"/>
              </a:solidFill>
            </a:endParaRPr>
          </a:p>
          <a:p>
            <a:pPr marL="65405" indent="-65405" defTabSz="685800">
              <a:buFont typeface="Arial" panose="020B0604020202020204" pitchFamily="34" charset="0"/>
              <a:buChar char="•"/>
            </a:pPr>
            <a:r>
              <a:rPr lang="en-GB" sz="1050" dirty="0">
                <a:solidFill>
                  <a:schemeClr val="tx1"/>
                </a:solidFill>
                <a:latin typeface="Arial Nova"/>
                <a:cs typeface="Arial"/>
              </a:rPr>
              <a:t>This arrangement mitigates against any perceived unfairness, or tainting of judgement, in respect of other information which the Secretary of State may have been party to.</a:t>
            </a:r>
          </a:p>
          <a:p>
            <a:pPr marL="65405" indent="-65405" defTabSz="685800">
              <a:buFont typeface="Arial" panose="020B0604020202020204" pitchFamily="34" charset="0"/>
              <a:buChar char="•"/>
            </a:pPr>
            <a:r>
              <a:rPr lang="en-GB" sz="1050" dirty="0">
                <a:solidFill>
                  <a:schemeClr val="tx1"/>
                </a:solidFill>
                <a:latin typeface="Arial Nova"/>
                <a:cs typeface="Arial"/>
              </a:rPr>
              <a:t>TRA decision makers have no responsibility for the teacher misconduct legal framework, or any policy relating to alleged teacher misconduct, this sits elsewhere in the DfE (e.g. off-rolling, fundamental British values, exam malpractice). </a:t>
            </a:r>
            <a:endParaRPr lang="en-GB" sz="1050" dirty="0">
              <a:solidFill>
                <a:schemeClr val="tx1"/>
              </a:solidFill>
              <a:latin typeface="Arial Nova" panose="020B05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8367F05-C22D-A3E4-860E-8E5E0625135E}"/>
              </a:ext>
            </a:extLst>
          </p:cNvPr>
          <p:cNvSpPr txBox="1"/>
          <p:nvPr/>
        </p:nvSpPr>
        <p:spPr bwMode="auto">
          <a:xfrm>
            <a:off x="6432885" y="3737612"/>
            <a:ext cx="895150" cy="267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7000" tIns="27000" rIns="27000" bIns="27000" numCol="1" rtlCol="0" anchor="t" anchorCtr="0" compatLnSpc="1">
            <a:prstTxWarp prst="textNoShape">
              <a:avLst/>
            </a:prstTxWarp>
            <a:noAutofit/>
          </a:bodyPr>
          <a:lstStyle/>
          <a:p>
            <a:pPr defTabSz="685800"/>
            <a:endParaRPr lang="en-GB" sz="975" kern="0">
              <a:solidFill>
                <a:prstClr val="black"/>
              </a:solidFill>
              <a:latin typeface="Trebuchet MS" panose="020B0603020202020204" pitchFamily="34" charset="0"/>
            </a:endParaRPr>
          </a:p>
        </p:txBody>
      </p:sp>
      <p:sp>
        <p:nvSpPr>
          <p:cNvPr id="9" name="TextBox 8">
            <a:extLst>
              <a:ext uri="{FF2B5EF4-FFF2-40B4-BE49-F238E27FC236}">
                <a16:creationId xmlns:a16="http://schemas.microsoft.com/office/drawing/2014/main" id="{58D3BF5D-9501-FAD1-71F0-4B2F806E0DA6}"/>
              </a:ext>
            </a:extLst>
          </p:cNvPr>
          <p:cNvSpPr txBox="1"/>
          <p:nvPr/>
        </p:nvSpPr>
        <p:spPr bwMode="auto">
          <a:xfrm>
            <a:off x="1662941" y="2253468"/>
            <a:ext cx="2131536" cy="357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7000" tIns="27000" rIns="27000" bIns="27000" numCol="1" rtlCol="0" anchor="t" anchorCtr="0" compatLnSpc="1">
            <a:prstTxWarp prst="textNoShape">
              <a:avLst/>
            </a:prstTxWarp>
            <a:noAutofit/>
          </a:bodyPr>
          <a:lstStyle/>
          <a:p>
            <a:pPr defTabSz="685800"/>
            <a:r>
              <a:rPr lang="en-GB" sz="1350" b="1">
                <a:solidFill>
                  <a:srgbClr val="104F75"/>
                </a:solidFill>
                <a:latin typeface="Arial Nova" panose="020B0504020202020204" pitchFamily="34" charset="0"/>
                <a:cs typeface="Arial" panose="020B0604020202020204" pitchFamily="34" charset="0"/>
              </a:rPr>
              <a:t>Scope:</a:t>
            </a:r>
          </a:p>
        </p:txBody>
      </p:sp>
      <p:sp>
        <p:nvSpPr>
          <p:cNvPr id="11" name="TextBox 10">
            <a:extLst>
              <a:ext uri="{FF2B5EF4-FFF2-40B4-BE49-F238E27FC236}">
                <a16:creationId xmlns:a16="http://schemas.microsoft.com/office/drawing/2014/main" id="{4C928B49-2EF8-A80B-C00F-31C5DA187030}"/>
              </a:ext>
            </a:extLst>
          </p:cNvPr>
          <p:cNvSpPr txBox="1"/>
          <p:nvPr/>
        </p:nvSpPr>
        <p:spPr bwMode="auto">
          <a:xfrm>
            <a:off x="4871517" y="518700"/>
            <a:ext cx="4065143" cy="213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7000" tIns="27000" rIns="27000" bIns="27000" numCol="1" rtlCol="0" anchor="t" anchorCtr="0" compatLnSpc="1">
            <a:prstTxWarp prst="textNoShape">
              <a:avLst/>
            </a:prstTxWarp>
            <a:noAutofit/>
          </a:bodyPr>
          <a:lstStyle/>
          <a:p>
            <a:pPr defTabSz="685800"/>
            <a:r>
              <a:rPr lang="en-GB" sz="1350" b="1">
                <a:solidFill>
                  <a:srgbClr val="104F75"/>
                </a:solidFill>
                <a:latin typeface="Arial Nova"/>
                <a:cs typeface="Arial"/>
              </a:rPr>
              <a:t>High level process: </a:t>
            </a:r>
            <a:endParaRPr lang="en-GB" sz="1350" b="1">
              <a:solidFill>
                <a:srgbClr val="104F75"/>
              </a:solidFill>
              <a:latin typeface="Arial Nova" panose="020B05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12CEFE9-1E45-B63A-7EF0-21DF5F84853F}"/>
              </a:ext>
            </a:extLst>
          </p:cNvPr>
          <p:cNvSpPr txBox="1"/>
          <p:nvPr/>
        </p:nvSpPr>
        <p:spPr bwMode="auto">
          <a:xfrm>
            <a:off x="1662941" y="4289800"/>
            <a:ext cx="2131536" cy="357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7000" tIns="27000" rIns="27000" bIns="27000" numCol="1" rtlCol="0" anchor="t" anchorCtr="0" compatLnSpc="1">
            <a:prstTxWarp prst="textNoShape">
              <a:avLst/>
            </a:prstTxWarp>
            <a:noAutofit/>
          </a:bodyPr>
          <a:lstStyle/>
          <a:p>
            <a:pPr defTabSz="685800"/>
            <a:r>
              <a:rPr lang="en-GB" sz="1350" b="1">
                <a:solidFill>
                  <a:srgbClr val="104F75"/>
                </a:solidFill>
                <a:latin typeface="Arial Nova" panose="020B0504020202020204" pitchFamily="34" charset="0"/>
                <a:cs typeface="Arial" panose="020B0604020202020204" pitchFamily="34" charset="0"/>
              </a:rPr>
              <a:t>Decision making: </a:t>
            </a:r>
          </a:p>
        </p:txBody>
      </p:sp>
      <p:sp>
        <p:nvSpPr>
          <p:cNvPr id="14" name="Rectangle: Rounded Corners 13">
            <a:extLst>
              <a:ext uri="{FF2B5EF4-FFF2-40B4-BE49-F238E27FC236}">
                <a16:creationId xmlns:a16="http://schemas.microsoft.com/office/drawing/2014/main" id="{8C132892-D161-D2C6-9B9A-D78AE744D807}"/>
              </a:ext>
            </a:extLst>
          </p:cNvPr>
          <p:cNvSpPr/>
          <p:nvPr/>
        </p:nvSpPr>
        <p:spPr>
          <a:xfrm>
            <a:off x="1575858" y="2561870"/>
            <a:ext cx="3132646" cy="1646369"/>
          </a:xfrm>
          <a:prstGeom prst="roundRect">
            <a:avLst/>
          </a:prstGeom>
          <a:solidFill>
            <a:schemeClr val="accent3">
              <a:lumMod val="20000"/>
              <a:lumOff val="80000"/>
            </a:schemeClr>
          </a:solidFill>
          <a:ln/>
        </p:spPr>
        <p:style>
          <a:lnRef idx="1">
            <a:schemeClr val="accent2"/>
          </a:lnRef>
          <a:fillRef idx="2">
            <a:schemeClr val="accent2"/>
          </a:fillRef>
          <a:effectRef idx="1">
            <a:schemeClr val="accent2"/>
          </a:effectRef>
          <a:fontRef idx="minor">
            <a:schemeClr val="dk1"/>
          </a:fontRef>
        </p:style>
        <p:txBody>
          <a:bodyPr lIns="27000" tIns="27000" rIns="27000" bIns="27000" rtlCol="0" anchor="ctr"/>
          <a:lstStyle/>
          <a:p>
            <a:pPr marL="65405" indent="-65405" defTabSz="685800">
              <a:buFont typeface="Arial" panose="020B0604020202020204" pitchFamily="34" charset="0"/>
              <a:buChar char="•"/>
            </a:pPr>
            <a:r>
              <a:rPr lang="en-GB" sz="1050">
                <a:solidFill>
                  <a:schemeClr val="tx1"/>
                </a:solidFill>
                <a:latin typeface="Arial Nova"/>
                <a:cs typeface="Arial"/>
              </a:rPr>
              <a:t>Existing regulations apply to people carrying out “teaching work” in England. </a:t>
            </a:r>
            <a:endParaRPr lang="en-US">
              <a:solidFill>
                <a:schemeClr val="tx1"/>
              </a:solidFill>
            </a:endParaRPr>
          </a:p>
          <a:p>
            <a:pPr marL="65405" indent="-65405" defTabSz="685800">
              <a:buFont typeface="Arial" panose="020B0604020202020204" pitchFamily="34" charset="0"/>
              <a:buChar char="•"/>
            </a:pPr>
            <a:r>
              <a:rPr lang="en-GB" sz="1050">
                <a:solidFill>
                  <a:schemeClr val="tx1"/>
                </a:solidFill>
                <a:latin typeface="Arial Nova"/>
                <a:cs typeface="Arial"/>
              </a:rPr>
              <a:t>Cases of serious teacher misconduct - when a teacher’s behaviour is fundamentally incompatible with being a teacher and/or could lead to them being prohibited from teaching. </a:t>
            </a:r>
            <a:endParaRPr lang="en-GB" sz="1050">
              <a:solidFill>
                <a:schemeClr val="tx1"/>
              </a:solidFill>
              <a:latin typeface="Arial Nova" panose="020B0504020202020204" pitchFamily="34" charset="0"/>
              <a:cs typeface="Arial" panose="020B0604020202020204" pitchFamily="34" charset="0"/>
            </a:endParaRPr>
          </a:p>
          <a:p>
            <a:pPr marL="65405" indent="-65405" defTabSz="685800">
              <a:buFont typeface="Arial" panose="020B0604020202020204" pitchFamily="34" charset="0"/>
              <a:buChar char="•"/>
            </a:pPr>
            <a:r>
              <a:rPr lang="en-GB" sz="1050">
                <a:solidFill>
                  <a:schemeClr val="tx1"/>
                </a:solidFill>
                <a:latin typeface="Arial Nova"/>
                <a:cs typeface="Arial"/>
              </a:rPr>
              <a:t>Schools/employers should deal with cases of less serious misconduct, incompetence or under-performance.</a:t>
            </a:r>
          </a:p>
        </p:txBody>
      </p:sp>
      <p:graphicFrame>
        <p:nvGraphicFramePr>
          <p:cNvPr id="15" name="Diagram 14">
            <a:extLst>
              <a:ext uri="{FF2B5EF4-FFF2-40B4-BE49-F238E27FC236}">
                <a16:creationId xmlns:a16="http://schemas.microsoft.com/office/drawing/2014/main" id="{360BB05F-CA8D-8784-EAE2-51DE86676961}"/>
              </a:ext>
            </a:extLst>
          </p:cNvPr>
          <p:cNvGraphicFramePr/>
          <p:nvPr/>
        </p:nvGraphicFramePr>
        <p:xfrm>
          <a:off x="4821867" y="844409"/>
          <a:ext cx="5810274" cy="5905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6" name="Straight Connector 15">
            <a:extLst>
              <a:ext uri="{FF2B5EF4-FFF2-40B4-BE49-F238E27FC236}">
                <a16:creationId xmlns:a16="http://schemas.microsoft.com/office/drawing/2014/main" id="{E30603EA-F656-C712-98BD-EDB98640A7A7}"/>
              </a:ext>
            </a:extLst>
          </p:cNvPr>
          <p:cNvCxnSpPr>
            <a:cxnSpLocks/>
          </p:cNvCxnSpPr>
          <p:nvPr/>
        </p:nvCxnSpPr>
        <p:spPr>
          <a:xfrm>
            <a:off x="4772749" y="685730"/>
            <a:ext cx="36000" cy="61200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 name="Title 7">
            <a:extLst>
              <a:ext uri="{FF2B5EF4-FFF2-40B4-BE49-F238E27FC236}">
                <a16:creationId xmlns:a16="http://schemas.microsoft.com/office/drawing/2014/main" id="{EEB51C2A-1DEB-8EE4-61C9-5ACEE1C6C560}"/>
              </a:ext>
            </a:extLst>
          </p:cNvPr>
          <p:cNvSpPr txBox="1">
            <a:spLocks/>
          </p:cNvSpPr>
          <p:nvPr/>
        </p:nvSpPr>
        <p:spPr>
          <a:xfrm>
            <a:off x="1575859" y="-43533"/>
            <a:ext cx="8437841" cy="647701"/>
          </a:xfrm>
          <a:prstGeom prst="rect">
            <a:avLst/>
          </a:prstGeom>
        </p:spPr>
        <p:txBody>
          <a:bodyPr vert="horz" lIns="91440" tIns="45720" rIns="91440" bIns="45720" rtlCol="0" anchor="ctr">
            <a:noAutofit/>
          </a:bodyPr>
          <a:lstStyle>
            <a:lvl1pPr algn="l" defTabSz="914400" rtl="0" eaLnBrk="1" latinLnBrk="0" hangingPunct="1">
              <a:spcBef>
                <a:spcPct val="0"/>
              </a:spcBef>
              <a:buNone/>
              <a:defRPr lang="en-GB" sz="3200" b="1" kern="1200" dirty="0">
                <a:solidFill>
                  <a:srgbClr val="104F75"/>
                </a:solidFill>
                <a:latin typeface="+mj-lt"/>
                <a:ea typeface="+mj-ea"/>
                <a:cs typeface="+mj-cs"/>
              </a:defRPr>
            </a:lvl1pPr>
          </a:lstStyle>
          <a:p>
            <a:pPr>
              <a:defRPr/>
            </a:pPr>
            <a:r>
              <a:rPr lang="en-GB">
                <a:latin typeface="Arial Nova" panose="020B0504020202020204" pitchFamily="34" charset="0"/>
              </a:rPr>
              <a:t>Teacher Misconduct Overview</a:t>
            </a:r>
          </a:p>
        </p:txBody>
      </p:sp>
      <p:sp>
        <p:nvSpPr>
          <p:cNvPr id="5" name="TextBox 4">
            <a:extLst>
              <a:ext uri="{FF2B5EF4-FFF2-40B4-BE49-F238E27FC236}">
                <a16:creationId xmlns:a16="http://schemas.microsoft.com/office/drawing/2014/main" id="{F011FFB4-C754-B3BA-23CB-9AF4FA5749B4}"/>
              </a:ext>
            </a:extLst>
          </p:cNvPr>
          <p:cNvSpPr txBox="1"/>
          <p:nvPr/>
        </p:nvSpPr>
        <p:spPr bwMode="auto">
          <a:xfrm>
            <a:off x="1662941" y="518700"/>
            <a:ext cx="2131536" cy="357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7000" tIns="27000" rIns="27000" bIns="27000" numCol="1" rtlCol="0" anchor="t" anchorCtr="0" compatLnSpc="1">
            <a:prstTxWarp prst="textNoShape">
              <a:avLst/>
            </a:prstTxWarp>
            <a:noAutofit/>
          </a:bodyPr>
          <a:lstStyle/>
          <a:p>
            <a:pPr defTabSz="685800"/>
            <a:r>
              <a:rPr lang="en-GB" sz="1350" b="1">
                <a:solidFill>
                  <a:srgbClr val="104F75"/>
                </a:solidFill>
                <a:latin typeface="Arial Nova" panose="020B0504020202020204" pitchFamily="34" charset="0"/>
                <a:cs typeface="Arial" panose="020B0604020202020204" pitchFamily="34" charset="0"/>
              </a:rPr>
              <a:t>Legal framework:</a:t>
            </a:r>
          </a:p>
        </p:txBody>
      </p:sp>
      <p:sp>
        <p:nvSpPr>
          <p:cNvPr id="6" name="Rectangle: Rounded Corners 5">
            <a:extLst>
              <a:ext uri="{FF2B5EF4-FFF2-40B4-BE49-F238E27FC236}">
                <a16:creationId xmlns:a16="http://schemas.microsoft.com/office/drawing/2014/main" id="{CE410175-81C5-EACF-255F-9A6E6B856AE7}"/>
              </a:ext>
            </a:extLst>
          </p:cNvPr>
          <p:cNvSpPr/>
          <p:nvPr/>
        </p:nvSpPr>
        <p:spPr>
          <a:xfrm>
            <a:off x="1575858" y="823786"/>
            <a:ext cx="3132646" cy="1380837"/>
          </a:xfrm>
          <a:prstGeom prst="roundRect">
            <a:avLst/>
          </a:prstGeom>
          <a:solidFill>
            <a:schemeClr val="accent3">
              <a:lumMod val="20000"/>
              <a:lumOff val="80000"/>
            </a:schemeClr>
          </a:solidFill>
          <a:ln/>
        </p:spPr>
        <p:style>
          <a:lnRef idx="1">
            <a:schemeClr val="accent2"/>
          </a:lnRef>
          <a:fillRef idx="2">
            <a:schemeClr val="accent2"/>
          </a:fillRef>
          <a:effectRef idx="1">
            <a:schemeClr val="accent2"/>
          </a:effectRef>
          <a:fontRef idx="minor">
            <a:schemeClr val="dk1"/>
          </a:fontRef>
        </p:style>
        <p:txBody>
          <a:bodyPr lIns="27000" tIns="27000" rIns="27000" bIns="27000" rtlCol="0" anchor="ctr"/>
          <a:lstStyle/>
          <a:p>
            <a:pPr marL="180975" indent="-180975" defTabSz="914400" hangingPunct="0">
              <a:spcBef>
                <a:spcPct val="0"/>
              </a:spcBef>
              <a:buFont typeface="Arial" panose="020B0604020202020204" pitchFamily="34" charset="0"/>
              <a:buChar char="•"/>
              <a:tabLst>
                <a:tab pos="457200" algn="l"/>
                <a:tab pos="457200" algn="l"/>
              </a:tabLst>
              <a:defRPr/>
            </a:pPr>
            <a:r>
              <a:rPr lang="en-GB" sz="1050" dirty="0">
                <a:solidFill>
                  <a:schemeClr val="tx1"/>
                </a:solidFill>
                <a:latin typeface="Arial Nova"/>
                <a:ea typeface="Times New Roman" panose="02020603050405020304" pitchFamily="18" charset="0"/>
                <a:cs typeface="Times New Roman"/>
              </a:rPr>
              <a:t>The </a:t>
            </a:r>
            <a:r>
              <a:rPr lang="en-GB" sz="1050" u="sng" dirty="0">
                <a:solidFill>
                  <a:srgbClr val="0000FF"/>
                </a:solidFill>
                <a:latin typeface="Arial Nova"/>
                <a:cs typeface="Times New Roman"/>
                <a:hlinkClick r:id="rId8">
                  <a:extLst>
                    <a:ext uri="{A12FA001-AC4F-418D-AE19-62706E023703}">
                      <ahyp:hlinkClr xmlns:ahyp="http://schemas.microsoft.com/office/drawing/2018/hyperlinkcolor" val="tx"/>
                    </a:ext>
                  </a:extLst>
                </a:hlinkClick>
              </a:rPr>
              <a:t>Education Act 2002</a:t>
            </a:r>
            <a:r>
              <a:rPr lang="en-GB" sz="1050" u="sng" dirty="0">
                <a:solidFill>
                  <a:srgbClr val="0000FF"/>
                </a:solidFill>
                <a:latin typeface="Arial Nova"/>
                <a:cs typeface="Times New Roman"/>
              </a:rPr>
              <a:t> </a:t>
            </a:r>
            <a:r>
              <a:rPr lang="en-GB" sz="1050" dirty="0">
                <a:solidFill>
                  <a:schemeClr val="tx1"/>
                </a:solidFill>
                <a:latin typeface="Arial Nova"/>
                <a:ea typeface="Times New Roman" panose="02020603050405020304" pitchFamily="18" charset="0"/>
                <a:cs typeface="Times New Roman"/>
              </a:rPr>
              <a:t>(amended by the </a:t>
            </a:r>
            <a:r>
              <a:rPr lang="en-GB" sz="1050" u="sng" dirty="0">
                <a:solidFill>
                  <a:srgbClr val="0000FF"/>
                </a:solidFill>
                <a:latin typeface="Arial Nova"/>
                <a:cs typeface="Times New Roman"/>
                <a:hlinkClick r:id="rId9">
                  <a:extLst>
                    <a:ext uri="{A12FA001-AC4F-418D-AE19-62706E023703}">
                      <ahyp:hlinkClr xmlns:ahyp="http://schemas.microsoft.com/office/drawing/2018/hyperlinkcolor" val="tx"/>
                    </a:ext>
                  </a:extLst>
                </a:hlinkClick>
              </a:rPr>
              <a:t>Education Act 2011</a:t>
            </a:r>
            <a:r>
              <a:rPr lang="en-GB" sz="1050" dirty="0">
                <a:solidFill>
                  <a:schemeClr val="tx1"/>
                </a:solidFill>
                <a:latin typeface="Arial Nova"/>
                <a:ea typeface="Times New Roman" panose="02020603050405020304" pitchFamily="18" charset="0"/>
                <a:cs typeface="Times New Roman"/>
              </a:rPr>
              <a:t>) enables the Secretary of State to regulate the teaching profession in England. </a:t>
            </a:r>
          </a:p>
          <a:p>
            <a:pPr marL="180975" indent="-180975" defTabSz="914400" hangingPunct="0">
              <a:spcBef>
                <a:spcPct val="0"/>
              </a:spcBef>
              <a:buFont typeface="Arial" panose="020B0604020202020204" pitchFamily="34" charset="0"/>
              <a:buChar char="•"/>
              <a:tabLst>
                <a:tab pos="457200" algn="l"/>
                <a:tab pos="457200" algn="l"/>
              </a:tabLst>
              <a:defRPr/>
            </a:pPr>
            <a:r>
              <a:rPr lang="en-GB" sz="1050" dirty="0">
                <a:solidFill>
                  <a:schemeClr val="tx1"/>
                </a:solidFill>
                <a:latin typeface="Arial Nova"/>
                <a:ea typeface="Times New Roman" panose="02020603050405020304" pitchFamily="18" charset="0"/>
                <a:cs typeface="Times New Roman"/>
              </a:rPr>
              <a:t>The detail of the teacher misconduct process set out in secondary legislation – </a:t>
            </a:r>
            <a:r>
              <a:rPr lang="en-GB" sz="1050" u="sng" dirty="0">
                <a:solidFill>
                  <a:srgbClr val="0000FF"/>
                </a:solidFill>
                <a:latin typeface="Arial Nova"/>
                <a:cs typeface="Times New Roman"/>
                <a:hlinkClick r:id="rId10">
                  <a:extLst>
                    <a:ext uri="{A12FA001-AC4F-418D-AE19-62706E023703}">
                      <ahyp:hlinkClr xmlns:ahyp="http://schemas.microsoft.com/office/drawing/2018/hyperlinkcolor" val="tx"/>
                    </a:ext>
                  </a:extLst>
                </a:hlinkClick>
              </a:rPr>
              <a:t>The Teachers’ Disciplinary (England) Regulations 2012</a:t>
            </a:r>
            <a:r>
              <a:rPr lang="en-GB" sz="1050" dirty="0">
                <a:solidFill>
                  <a:schemeClr val="tx1"/>
                </a:solidFill>
                <a:latin typeface="Arial Nova"/>
                <a:ea typeface="Times New Roman" panose="02020603050405020304" pitchFamily="18" charset="0"/>
                <a:cs typeface="Times New Roman"/>
              </a:rPr>
              <a:t>.</a:t>
            </a:r>
          </a:p>
        </p:txBody>
      </p:sp>
    </p:spTree>
    <p:extLst>
      <p:ext uri="{BB962C8B-B14F-4D97-AF65-F5344CB8AC3E}">
        <p14:creationId xmlns:p14="http://schemas.microsoft.com/office/powerpoint/2010/main" val="32047618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85FK31KZRewCcGRq0m9CSQ"/>
</p:tagLst>
</file>

<file path=ppt/tags/tag3.xml><?xml version="1.0" encoding="utf-8"?>
<p:tagLst xmlns:a="http://schemas.openxmlformats.org/drawingml/2006/main" xmlns:r="http://schemas.openxmlformats.org/officeDocument/2006/relationships" xmlns:p="http://schemas.openxmlformats.org/presentationml/2006/main">
  <p:tag name="AS_UNIQUEID" val="20999"/>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ad277c9-c60a-4da1-b5f3-b3b8b34a82f9}" enabled="0" method="" siteId="{fad277c9-c60a-4da1-b5f3-b3b8b34a82f9}" removed="1"/>
</clbl:labelList>
</file>

<file path=docProps/app.xml><?xml version="1.0" encoding="utf-8"?>
<Properties xmlns="http://schemas.openxmlformats.org/officeDocument/2006/extended-properties" xmlns:vt="http://schemas.openxmlformats.org/officeDocument/2006/docPropsVTypes">
  <Template>Facet</Template>
  <TotalTime>957</TotalTime>
  <Words>1181</Words>
  <Application>Microsoft Office PowerPoint</Application>
  <PresentationFormat>Widescreen</PresentationFormat>
  <Paragraphs>66</Paragraphs>
  <Slides>7</Slides>
  <Notes>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6" baseType="lpstr">
      <vt:lpstr>Aptos</vt:lpstr>
      <vt:lpstr>Arial</vt:lpstr>
      <vt:lpstr>Arial Nova</vt:lpstr>
      <vt:lpstr>Calibri</vt:lpstr>
      <vt:lpstr>Trebuchet MS</vt:lpstr>
      <vt:lpstr>Wingdings</vt:lpstr>
      <vt:lpstr>Wingdings 3</vt:lpstr>
      <vt:lpstr>Facet</vt:lpstr>
      <vt:lpstr>think-cell Slide</vt:lpstr>
      <vt:lpstr>The regulation of the teaching profession</vt:lpstr>
      <vt:lpstr>Policy support and development</vt:lpstr>
      <vt:lpstr>PowerPoint Presentation</vt:lpstr>
      <vt:lpstr>Teacher misconduct: the prohibition of teachers advice</vt:lpstr>
      <vt:lpstr>Children’s Wellbeing and Schools Bill</vt:lpstr>
      <vt:lpstr>Teacher Misconduct Casework background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SMITH, Bev-MH</dc:creator>
  <cp:lastModifiedBy>Rita Dada</cp:lastModifiedBy>
  <cp:revision>8</cp:revision>
  <cp:lastPrinted>2024-11-19T09:35:11Z</cp:lastPrinted>
  <dcterms:created xsi:type="dcterms:W3CDTF">2024-11-14T11:33:04Z</dcterms:created>
  <dcterms:modified xsi:type="dcterms:W3CDTF">2026-02-04T11:38:03Z</dcterms:modified>
</cp:coreProperties>
</file>