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69" r:id="rId5"/>
    <p:sldMasterId id="2147483786" r:id="rId6"/>
    <p:sldMasterId id="2147483798" r:id="rId7"/>
  </p:sldMasterIdLst>
  <p:notesMasterIdLst>
    <p:notesMasterId r:id="rId37"/>
  </p:notesMasterIdLst>
  <p:handoutMasterIdLst>
    <p:handoutMasterId r:id="rId38"/>
  </p:handoutMasterIdLst>
  <p:sldIdLst>
    <p:sldId id="2388" r:id="rId8"/>
    <p:sldId id="2378" r:id="rId9"/>
    <p:sldId id="2376" r:id="rId10"/>
    <p:sldId id="2380" r:id="rId11"/>
    <p:sldId id="2379" r:id="rId12"/>
    <p:sldId id="2382" r:id="rId13"/>
    <p:sldId id="2377" r:id="rId14"/>
    <p:sldId id="2383" r:id="rId15"/>
    <p:sldId id="2381" r:id="rId16"/>
    <p:sldId id="2384" r:id="rId17"/>
    <p:sldId id="541" r:id="rId18"/>
    <p:sldId id="938" r:id="rId19"/>
    <p:sldId id="956" r:id="rId20"/>
    <p:sldId id="939" r:id="rId21"/>
    <p:sldId id="952" r:id="rId22"/>
    <p:sldId id="944" r:id="rId23"/>
    <p:sldId id="926" r:id="rId24"/>
    <p:sldId id="958" r:id="rId25"/>
    <p:sldId id="953" r:id="rId26"/>
    <p:sldId id="943" r:id="rId27"/>
    <p:sldId id="941" r:id="rId28"/>
    <p:sldId id="954" r:id="rId29"/>
    <p:sldId id="955" r:id="rId30"/>
    <p:sldId id="280" r:id="rId31"/>
    <p:sldId id="946" r:id="rId32"/>
    <p:sldId id="948" r:id="rId33"/>
    <p:sldId id="949" r:id="rId34"/>
    <p:sldId id="950" r:id="rId35"/>
    <p:sldId id="95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raham" id="{94D65EC7-A1DC-40F3-85F2-26F85539F340}">
          <p14:sldIdLst>
            <p14:sldId id="2388"/>
          </p14:sldIdLst>
        </p14:section>
        <p14:section name="Rob" id="{30BC6311-4363-4467-9CCD-E7753EDC7A33}">
          <p14:sldIdLst>
            <p14:sldId id="2378"/>
            <p14:sldId id="2376"/>
            <p14:sldId id="2380"/>
            <p14:sldId id="2379"/>
            <p14:sldId id="2382"/>
            <p14:sldId id="2377"/>
            <p14:sldId id="2383"/>
            <p14:sldId id="2381"/>
            <p14:sldId id="2384"/>
            <p14:sldId id="541"/>
          </p14:sldIdLst>
        </p14:section>
        <p14:section name="Alan" id="{1CA7CF8C-405E-4A1C-9F89-AC05D301A4E9}">
          <p14:sldIdLst>
            <p14:sldId id="938"/>
            <p14:sldId id="956"/>
            <p14:sldId id="939"/>
            <p14:sldId id="952"/>
            <p14:sldId id="944"/>
            <p14:sldId id="926"/>
            <p14:sldId id="958"/>
            <p14:sldId id="953"/>
            <p14:sldId id="943"/>
            <p14:sldId id="941"/>
            <p14:sldId id="954"/>
            <p14:sldId id="955"/>
            <p14:sldId id="280"/>
            <p14:sldId id="946"/>
            <p14:sldId id="948"/>
            <p14:sldId id="949"/>
            <p14:sldId id="950"/>
            <p14:sldId id="95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CF2"/>
    <a:srgbClr val="45BDD1"/>
    <a:srgbClr val="32183E"/>
    <a:srgbClr val="DEF0F5"/>
    <a:srgbClr val="F1F9FB"/>
    <a:srgbClr val="003F76"/>
    <a:srgbClr val="208390"/>
    <a:srgbClr val="F1F0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424E72-ADFF-4DE9-A0AB-A2B73169831F}" v="1" dt="2026-10-07T12:48:01.0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03" autoAdjust="0"/>
    <p:restoredTop sz="62791" autoAdjust="0"/>
  </p:normalViewPr>
  <p:slideViewPr>
    <p:cSldViewPr snapToGrid="0">
      <p:cViewPr varScale="1">
        <p:scale>
          <a:sx n="39" d="100"/>
          <a:sy n="39" d="100"/>
        </p:scale>
        <p:origin x="1480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61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microsoft.com/office/2015/10/relationships/revisionInfo" Target="revisionInfo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4B6C47-B478-4280-BACF-13D61D8CA51D}" type="doc">
      <dgm:prSet loTypeId="urn:microsoft.com/office/officeart/2005/8/layout/vList2" loCatId="list" qsTypeId="urn:microsoft.com/office/officeart/2005/8/quickstyle/simple1#1" qsCatId="simple" csTypeId="urn:microsoft.com/office/officeart/2005/8/colors/accent3_2#2" csCatId="accent3" phldr="1"/>
      <dgm:spPr/>
      <dgm:t>
        <a:bodyPr/>
        <a:lstStyle/>
        <a:p>
          <a:endParaRPr lang="en-GB"/>
        </a:p>
      </dgm:t>
    </dgm:pt>
    <dgm:pt modelId="{83A34031-2DB3-4AB7-9E25-C574F8A2585C}">
      <dgm:prSet phldrT="[Text]"/>
      <dgm:spPr>
        <a:solidFill>
          <a:srgbClr val="208390"/>
        </a:solidFill>
      </dgm:spPr>
      <dgm:t>
        <a:bodyPr/>
        <a:lstStyle/>
        <a:p>
          <a:r>
            <a:rPr lang="en-GB" dirty="0"/>
            <a:t>Complete a National Assessment of Emerging Threat</a:t>
          </a:r>
        </a:p>
      </dgm:t>
    </dgm:pt>
    <dgm:pt modelId="{232C64DB-725F-4A41-9A84-BFB590D00FF0}" type="parTrans" cxnId="{52BB5CE0-2763-4D7B-9898-BBDA1A6911A0}">
      <dgm:prSet/>
      <dgm:spPr/>
      <dgm:t>
        <a:bodyPr/>
        <a:lstStyle/>
        <a:p>
          <a:endParaRPr lang="en-GB"/>
        </a:p>
      </dgm:t>
    </dgm:pt>
    <dgm:pt modelId="{820FDB4A-540C-48FB-8D69-EDA1EEADEF4F}" type="sibTrans" cxnId="{52BB5CE0-2763-4D7B-9898-BBDA1A6911A0}">
      <dgm:prSet/>
      <dgm:spPr/>
      <dgm:t>
        <a:bodyPr/>
        <a:lstStyle/>
        <a:p>
          <a:endParaRPr lang="en-GB"/>
        </a:p>
      </dgm:t>
    </dgm:pt>
    <dgm:pt modelId="{E6376BAC-3B84-4796-8D2F-6155E3FF3479}">
      <dgm:prSet phldrT="[Text]"/>
      <dgm:spPr>
        <a:solidFill>
          <a:srgbClr val="208390"/>
        </a:solidFill>
      </dgm:spPr>
      <dgm:t>
        <a:bodyPr/>
        <a:lstStyle/>
        <a:p>
          <a:r>
            <a:rPr lang="en-GB" dirty="0"/>
            <a:t>Review and Strengthen the Ofsted Registration Process </a:t>
          </a:r>
        </a:p>
      </dgm:t>
    </dgm:pt>
    <dgm:pt modelId="{1C1637CA-88C2-4F1E-B9BC-156322C837CF}" type="parTrans" cxnId="{17504E34-9B7C-4C6A-A8B4-DA199A8C8F8A}">
      <dgm:prSet/>
      <dgm:spPr/>
      <dgm:t>
        <a:bodyPr/>
        <a:lstStyle/>
        <a:p>
          <a:endParaRPr lang="en-GB"/>
        </a:p>
      </dgm:t>
    </dgm:pt>
    <dgm:pt modelId="{A2F9D9B5-3A28-4E51-B2E2-25F1C2EC5D8F}" type="sibTrans" cxnId="{17504E34-9B7C-4C6A-A8B4-DA199A8C8F8A}">
      <dgm:prSet/>
      <dgm:spPr/>
      <dgm:t>
        <a:bodyPr/>
        <a:lstStyle/>
        <a:p>
          <a:endParaRPr lang="en-GB"/>
        </a:p>
      </dgm:t>
    </dgm:pt>
    <dgm:pt modelId="{8D257D4E-EF56-4488-AF4B-CBEE1E90A4A4}">
      <dgm:prSet phldrT="[Text]"/>
      <dgm:spPr>
        <a:solidFill>
          <a:srgbClr val="208390"/>
        </a:solidFill>
      </dgm:spPr>
      <dgm:t>
        <a:bodyPr/>
        <a:lstStyle/>
        <a:p>
          <a:r>
            <a:rPr lang="en-GB" dirty="0"/>
            <a:t>Reduce the use of Unregistered Accommodation </a:t>
          </a:r>
        </a:p>
      </dgm:t>
    </dgm:pt>
    <dgm:pt modelId="{EDDCB7C1-7CB7-4A17-A114-D220E22D858B}" type="parTrans" cxnId="{483E7335-4079-48D6-A68B-9E45A0821058}">
      <dgm:prSet/>
      <dgm:spPr/>
      <dgm:t>
        <a:bodyPr/>
        <a:lstStyle/>
        <a:p>
          <a:endParaRPr lang="en-GB"/>
        </a:p>
      </dgm:t>
    </dgm:pt>
    <dgm:pt modelId="{825198A0-500A-46C8-A5F0-42713CD87C27}" type="sibTrans" cxnId="{483E7335-4079-48D6-A68B-9E45A0821058}">
      <dgm:prSet/>
      <dgm:spPr/>
      <dgm:t>
        <a:bodyPr/>
        <a:lstStyle/>
        <a:p>
          <a:endParaRPr lang="en-GB"/>
        </a:p>
      </dgm:t>
    </dgm:pt>
    <dgm:pt modelId="{C4222C7E-8BA6-4294-8523-50EA73E52A71}">
      <dgm:prSet phldrT="[Text]"/>
      <dgm:spPr>
        <a:solidFill>
          <a:srgbClr val="208390"/>
        </a:solidFill>
      </dgm:spPr>
      <dgm:t>
        <a:bodyPr/>
        <a:lstStyle/>
        <a:p>
          <a:r>
            <a:rPr lang="en-GB" dirty="0"/>
            <a:t>Oversight by the Government - Josh Macalister MP</a:t>
          </a:r>
        </a:p>
      </dgm:t>
    </dgm:pt>
    <dgm:pt modelId="{0A6CF644-610D-4E1E-8846-05E57A58D454}" type="parTrans" cxnId="{09400417-F772-41B4-AAF2-94F96CEA5A4C}">
      <dgm:prSet/>
      <dgm:spPr/>
      <dgm:t>
        <a:bodyPr/>
        <a:lstStyle/>
        <a:p>
          <a:endParaRPr lang="en-GB"/>
        </a:p>
      </dgm:t>
    </dgm:pt>
    <dgm:pt modelId="{B2B84AEC-CF64-49CB-8EDE-4DD5190D6087}" type="sibTrans" cxnId="{09400417-F772-41B4-AAF2-94F96CEA5A4C}">
      <dgm:prSet/>
      <dgm:spPr/>
      <dgm:t>
        <a:bodyPr/>
        <a:lstStyle/>
        <a:p>
          <a:endParaRPr lang="en-GB"/>
        </a:p>
      </dgm:t>
    </dgm:pt>
    <dgm:pt modelId="{601126EF-2DFF-449C-A9DB-B4978FECAB75}">
      <dgm:prSet phldrT="[Text]"/>
      <dgm:spPr>
        <a:solidFill>
          <a:srgbClr val="208390"/>
        </a:solidFill>
      </dgm:spPr>
      <dgm:t>
        <a:bodyPr/>
        <a:lstStyle/>
        <a:p>
          <a:r>
            <a:rPr lang="en-GB" dirty="0"/>
            <a:t>Develop an Information Sharing Agreement between the NPCC and Ofsted</a:t>
          </a:r>
        </a:p>
      </dgm:t>
    </dgm:pt>
    <dgm:pt modelId="{A18E1798-4EB3-4C17-BEB9-2AFAD19DA82F}" type="parTrans" cxnId="{A620799F-6AFD-4FD7-8E18-190D7D552112}">
      <dgm:prSet/>
      <dgm:spPr/>
      <dgm:t>
        <a:bodyPr/>
        <a:lstStyle/>
        <a:p>
          <a:endParaRPr lang="en-GB"/>
        </a:p>
      </dgm:t>
    </dgm:pt>
    <dgm:pt modelId="{461F90BD-B72C-4C08-9813-57AD69872753}" type="sibTrans" cxnId="{A620799F-6AFD-4FD7-8E18-190D7D552112}">
      <dgm:prSet/>
      <dgm:spPr/>
      <dgm:t>
        <a:bodyPr/>
        <a:lstStyle/>
        <a:p>
          <a:endParaRPr lang="en-GB"/>
        </a:p>
      </dgm:t>
    </dgm:pt>
    <dgm:pt modelId="{E096CF95-7EE9-4238-BE6F-5F17672A5209}" type="pres">
      <dgm:prSet presAssocID="{464B6C47-B478-4280-BACF-13D61D8CA51D}" presName="linear" presStyleCnt="0">
        <dgm:presLayoutVars>
          <dgm:animLvl val="lvl"/>
          <dgm:resizeHandles val="exact"/>
        </dgm:presLayoutVars>
      </dgm:prSet>
      <dgm:spPr/>
    </dgm:pt>
    <dgm:pt modelId="{A9FF0D5A-9834-424C-9646-A7CC6A0A72D8}" type="pres">
      <dgm:prSet presAssocID="{83A34031-2DB3-4AB7-9E25-C574F8A2585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EEC036D-1C3C-4663-910F-0CA2CB0BF58B}" type="pres">
      <dgm:prSet presAssocID="{820FDB4A-540C-48FB-8D69-EDA1EEADEF4F}" presName="spacer" presStyleCnt="0"/>
      <dgm:spPr/>
    </dgm:pt>
    <dgm:pt modelId="{D04E35C3-16EC-4F2F-9B39-5AC3B41B5F77}" type="pres">
      <dgm:prSet presAssocID="{601126EF-2DFF-449C-A9DB-B4978FECAB7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8801A68-A669-4069-830C-EB97D653BC1A}" type="pres">
      <dgm:prSet presAssocID="{461F90BD-B72C-4C08-9813-57AD69872753}" presName="spacer" presStyleCnt="0"/>
      <dgm:spPr/>
    </dgm:pt>
    <dgm:pt modelId="{EE0361A4-86E4-45DD-BB34-43EBE1A6BBA1}" type="pres">
      <dgm:prSet presAssocID="{E6376BAC-3B84-4796-8D2F-6155E3FF347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075EF9A-B1CF-4A3E-A57A-F3F010EE577E}" type="pres">
      <dgm:prSet presAssocID="{A2F9D9B5-3A28-4E51-B2E2-25F1C2EC5D8F}" presName="spacer" presStyleCnt="0"/>
      <dgm:spPr/>
    </dgm:pt>
    <dgm:pt modelId="{0DE805C5-188A-4528-B7BB-74F3497C0723}" type="pres">
      <dgm:prSet presAssocID="{8D257D4E-EF56-4488-AF4B-CBEE1E90A4A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04A0FD9-A93B-4D30-B9B3-599D3A2BF84A}" type="pres">
      <dgm:prSet presAssocID="{825198A0-500A-46C8-A5F0-42713CD87C27}" presName="spacer" presStyleCnt="0"/>
      <dgm:spPr/>
    </dgm:pt>
    <dgm:pt modelId="{AC65E447-92ED-4F02-825D-2F8A35DB2C07}" type="pres">
      <dgm:prSet presAssocID="{C4222C7E-8BA6-4294-8523-50EA73E52A7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9400417-F772-41B4-AAF2-94F96CEA5A4C}" srcId="{464B6C47-B478-4280-BACF-13D61D8CA51D}" destId="{C4222C7E-8BA6-4294-8523-50EA73E52A71}" srcOrd="4" destOrd="0" parTransId="{0A6CF644-610D-4E1E-8846-05E57A58D454}" sibTransId="{B2B84AEC-CF64-49CB-8EDE-4DD5190D6087}"/>
    <dgm:cxn modelId="{17504E34-9B7C-4C6A-A8B4-DA199A8C8F8A}" srcId="{464B6C47-B478-4280-BACF-13D61D8CA51D}" destId="{E6376BAC-3B84-4796-8D2F-6155E3FF3479}" srcOrd="2" destOrd="0" parTransId="{1C1637CA-88C2-4F1E-B9BC-156322C837CF}" sibTransId="{A2F9D9B5-3A28-4E51-B2E2-25F1C2EC5D8F}"/>
    <dgm:cxn modelId="{483E7335-4079-48D6-A68B-9E45A0821058}" srcId="{464B6C47-B478-4280-BACF-13D61D8CA51D}" destId="{8D257D4E-EF56-4488-AF4B-CBEE1E90A4A4}" srcOrd="3" destOrd="0" parTransId="{EDDCB7C1-7CB7-4A17-A114-D220E22D858B}" sibTransId="{825198A0-500A-46C8-A5F0-42713CD87C27}"/>
    <dgm:cxn modelId="{A154D966-409A-4D35-B80E-D60021A7D5B8}" type="presOf" srcId="{8D257D4E-EF56-4488-AF4B-CBEE1E90A4A4}" destId="{0DE805C5-188A-4528-B7BB-74F3497C0723}" srcOrd="0" destOrd="0" presId="urn:microsoft.com/office/officeart/2005/8/layout/vList2"/>
    <dgm:cxn modelId="{A0AD8067-F872-4DB1-B872-3255D92EEF15}" type="presOf" srcId="{E6376BAC-3B84-4796-8D2F-6155E3FF3479}" destId="{EE0361A4-86E4-45DD-BB34-43EBE1A6BBA1}" srcOrd="0" destOrd="0" presId="urn:microsoft.com/office/officeart/2005/8/layout/vList2"/>
    <dgm:cxn modelId="{F830BE92-6E6D-4E51-AA76-99748ABF2C4A}" type="presOf" srcId="{601126EF-2DFF-449C-A9DB-B4978FECAB75}" destId="{D04E35C3-16EC-4F2F-9B39-5AC3B41B5F77}" srcOrd="0" destOrd="0" presId="urn:microsoft.com/office/officeart/2005/8/layout/vList2"/>
    <dgm:cxn modelId="{A620799F-6AFD-4FD7-8E18-190D7D552112}" srcId="{464B6C47-B478-4280-BACF-13D61D8CA51D}" destId="{601126EF-2DFF-449C-A9DB-B4978FECAB75}" srcOrd="1" destOrd="0" parTransId="{A18E1798-4EB3-4C17-BEB9-2AFAD19DA82F}" sibTransId="{461F90BD-B72C-4C08-9813-57AD69872753}"/>
    <dgm:cxn modelId="{EC643FC0-AE3B-400C-A148-7A191D3A66C2}" type="presOf" srcId="{83A34031-2DB3-4AB7-9E25-C574F8A2585C}" destId="{A9FF0D5A-9834-424C-9646-A7CC6A0A72D8}" srcOrd="0" destOrd="0" presId="urn:microsoft.com/office/officeart/2005/8/layout/vList2"/>
    <dgm:cxn modelId="{33D700DE-A707-4BBC-845E-20EE3C9C7626}" type="presOf" srcId="{464B6C47-B478-4280-BACF-13D61D8CA51D}" destId="{E096CF95-7EE9-4238-BE6F-5F17672A5209}" srcOrd="0" destOrd="0" presId="urn:microsoft.com/office/officeart/2005/8/layout/vList2"/>
    <dgm:cxn modelId="{52BB5CE0-2763-4D7B-9898-BBDA1A6911A0}" srcId="{464B6C47-B478-4280-BACF-13D61D8CA51D}" destId="{83A34031-2DB3-4AB7-9E25-C574F8A2585C}" srcOrd="0" destOrd="0" parTransId="{232C64DB-725F-4A41-9A84-BFB590D00FF0}" sibTransId="{820FDB4A-540C-48FB-8D69-EDA1EEADEF4F}"/>
    <dgm:cxn modelId="{BC17C7F4-EAA2-447A-8716-2B8F83430D48}" type="presOf" srcId="{C4222C7E-8BA6-4294-8523-50EA73E52A71}" destId="{AC65E447-92ED-4F02-825D-2F8A35DB2C07}" srcOrd="0" destOrd="0" presId="urn:microsoft.com/office/officeart/2005/8/layout/vList2"/>
    <dgm:cxn modelId="{101EA2BB-4030-426E-ACD6-B2B7CD122068}" type="presParOf" srcId="{E096CF95-7EE9-4238-BE6F-5F17672A5209}" destId="{A9FF0D5A-9834-424C-9646-A7CC6A0A72D8}" srcOrd="0" destOrd="0" presId="urn:microsoft.com/office/officeart/2005/8/layout/vList2"/>
    <dgm:cxn modelId="{379F2462-C7EE-4D40-BF11-D952574EC929}" type="presParOf" srcId="{E096CF95-7EE9-4238-BE6F-5F17672A5209}" destId="{7EEC036D-1C3C-4663-910F-0CA2CB0BF58B}" srcOrd="1" destOrd="0" presId="urn:microsoft.com/office/officeart/2005/8/layout/vList2"/>
    <dgm:cxn modelId="{43064524-C1AB-4602-B6EC-1372C81795CD}" type="presParOf" srcId="{E096CF95-7EE9-4238-BE6F-5F17672A5209}" destId="{D04E35C3-16EC-4F2F-9B39-5AC3B41B5F77}" srcOrd="2" destOrd="0" presId="urn:microsoft.com/office/officeart/2005/8/layout/vList2"/>
    <dgm:cxn modelId="{7B8F6CCA-B2EA-46EC-8254-BA837872CF13}" type="presParOf" srcId="{E096CF95-7EE9-4238-BE6F-5F17672A5209}" destId="{58801A68-A669-4069-830C-EB97D653BC1A}" srcOrd="3" destOrd="0" presId="urn:microsoft.com/office/officeart/2005/8/layout/vList2"/>
    <dgm:cxn modelId="{6CD90132-197F-4804-AC1A-B38C3725A87C}" type="presParOf" srcId="{E096CF95-7EE9-4238-BE6F-5F17672A5209}" destId="{EE0361A4-86E4-45DD-BB34-43EBE1A6BBA1}" srcOrd="4" destOrd="0" presId="urn:microsoft.com/office/officeart/2005/8/layout/vList2"/>
    <dgm:cxn modelId="{291170C9-80E1-4F13-B81D-33E4E92BB326}" type="presParOf" srcId="{E096CF95-7EE9-4238-BE6F-5F17672A5209}" destId="{C075EF9A-B1CF-4A3E-A57A-F3F010EE577E}" srcOrd="5" destOrd="0" presId="urn:microsoft.com/office/officeart/2005/8/layout/vList2"/>
    <dgm:cxn modelId="{F6964CC7-7BBF-4E6A-886C-E881572FA606}" type="presParOf" srcId="{E096CF95-7EE9-4238-BE6F-5F17672A5209}" destId="{0DE805C5-188A-4528-B7BB-74F3497C0723}" srcOrd="6" destOrd="0" presId="urn:microsoft.com/office/officeart/2005/8/layout/vList2"/>
    <dgm:cxn modelId="{80A1CB1F-A026-4392-9FF6-64427F2897C7}" type="presParOf" srcId="{E096CF95-7EE9-4238-BE6F-5F17672A5209}" destId="{904A0FD9-A93B-4D30-B9B3-599D3A2BF84A}" srcOrd="7" destOrd="0" presId="urn:microsoft.com/office/officeart/2005/8/layout/vList2"/>
    <dgm:cxn modelId="{2C425FB7-8C2C-46E2-BBEC-3E0A39E6BA09}" type="presParOf" srcId="{E096CF95-7EE9-4238-BE6F-5F17672A5209}" destId="{AC65E447-92ED-4F02-825D-2F8A35DB2C0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6CA682-0D18-4247-AC8E-8DAC6E036447}" type="doc">
      <dgm:prSet loTypeId="urn:microsoft.com/office/officeart/2008/layout/VerticalCurvedList" loCatId="list" qsTypeId="urn:microsoft.com/office/officeart/2005/8/quickstyle/simple1#26" qsCatId="simple" csTypeId="urn:microsoft.com/office/officeart/2005/8/colors/accent1_2#34" csCatId="accent1" phldr="1"/>
      <dgm:spPr/>
      <dgm:t>
        <a:bodyPr/>
        <a:lstStyle/>
        <a:p>
          <a:endParaRPr lang="en-GB"/>
        </a:p>
      </dgm:t>
    </dgm:pt>
    <dgm:pt modelId="{AD4D3E2B-F276-48D6-BDA2-5D3E97E77C0F}">
      <dgm:prSet phldrT="[Text]"/>
      <dgm:spPr/>
      <dgm:t>
        <a:bodyPr/>
        <a:lstStyle/>
        <a:p>
          <a:pPr>
            <a:buFont typeface="+mj-lt"/>
            <a:buAutoNum type="alphaLcParenR"/>
          </a:pPr>
          <a:r>
            <a:rPr lang="en-GB" dirty="0"/>
            <a:t>Clarify what information and intelligence can be shared by forces with Ofsted</a:t>
          </a:r>
        </a:p>
      </dgm:t>
    </dgm:pt>
    <dgm:pt modelId="{B4868D1F-A426-4796-BE32-C3766934DE28}" type="parTrans" cxnId="{1B82A1B2-E1AA-4F67-BE90-B347919D62DD}">
      <dgm:prSet/>
      <dgm:spPr/>
      <dgm:t>
        <a:bodyPr/>
        <a:lstStyle/>
        <a:p>
          <a:endParaRPr lang="en-GB"/>
        </a:p>
      </dgm:t>
    </dgm:pt>
    <dgm:pt modelId="{266C0C6C-627D-4444-9FB5-E721B6FB1D68}" type="sibTrans" cxnId="{1B82A1B2-E1AA-4F67-BE90-B347919D62DD}">
      <dgm:prSet/>
      <dgm:spPr/>
      <dgm:t>
        <a:bodyPr/>
        <a:lstStyle/>
        <a:p>
          <a:endParaRPr lang="en-GB"/>
        </a:p>
      </dgm:t>
    </dgm:pt>
    <dgm:pt modelId="{D973DC6D-D651-465B-ABDC-DB9984BD7899}">
      <dgm:prSet phldrT="[Text]"/>
      <dgm:spPr/>
      <dgm:t>
        <a:bodyPr/>
        <a:lstStyle/>
        <a:p>
          <a:pPr>
            <a:buFont typeface="+mj-lt"/>
            <a:buAutoNum type="alphaLcParenR"/>
          </a:pPr>
          <a:r>
            <a:rPr lang="en-GB" dirty="0"/>
            <a:t>Recommend the process for responding to requests for information from Ofsted</a:t>
          </a:r>
        </a:p>
      </dgm:t>
    </dgm:pt>
    <dgm:pt modelId="{7BD18DB7-1E0A-421B-852A-16DCA6F2F292}" type="parTrans" cxnId="{2380714B-B395-45CA-BE87-68C3FB77CEF4}">
      <dgm:prSet/>
      <dgm:spPr/>
      <dgm:t>
        <a:bodyPr/>
        <a:lstStyle/>
        <a:p>
          <a:endParaRPr lang="en-GB"/>
        </a:p>
      </dgm:t>
    </dgm:pt>
    <dgm:pt modelId="{1698255D-A11A-468F-B997-8483E14E70DB}" type="sibTrans" cxnId="{2380714B-B395-45CA-BE87-68C3FB77CEF4}">
      <dgm:prSet/>
      <dgm:spPr/>
      <dgm:t>
        <a:bodyPr/>
        <a:lstStyle/>
        <a:p>
          <a:endParaRPr lang="en-GB"/>
        </a:p>
      </dgm:t>
    </dgm:pt>
    <dgm:pt modelId="{97112923-F75B-47C1-8690-DDA1CD9AC8EE}">
      <dgm:prSet phldrT="[Text]"/>
      <dgm:spPr/>
      <dgm:t>
        <a:bodyPr/>
        <a:lstStyle/>
        <a:p>
          <a:pPr>
            <a:buFont typeface="+mj-lt"/>
            <a:buAutoNum type="alphaLcParenR"/>
          </a:pPr>
          <a:r>
            <a:rPr lang="en-GB" dirty="0"/>
            <a:t>Recommend the process for police proactively sharing intelligence with Ofsted</a:t>
          </a:r>
        </a:p>
      </dgm:t>
    </dgm:pt>
    <dgm:pt modelId="{987C27F0-8311-46E6-B0F3-B6E391C1C680}" type="parTrans" cxnId="{657BA7C5-8A05-44DA-9482-F89D7D2A439F}">
      <dgm:prSet/>
      <dgm:spPr/>
      <dgm:t>
        <a:bodyPr/>
        <a:lstStyle/>
        <a:p>
          <a:endParaRPr lang="en-GB"/>
        </a:p>
      </dgm:t>
    </dgm:pt>
    <dgm:pt modelId="{24D27B58-C01F-440D-9041-98CBDA838436}" type="sibTrans" cxnId="{657BA7C5-8A05-44DA-9482-F89D7D2A439F}">
      <dgm:prSet/>
      <dgm:spPr/>
      <dgm:t>
        <a:bodyPr/>
        <a:lstStyle/>
        <a:p>
          <a:endParaRPr lang="en-GB"/>
        </a:p>
      </dgm:t>
    </dgm:pt>
    <dgm:pt modelId="{6042E556-CC09-4579-BE5B-A9E34ABDB454}">
      <dgm:prSet phldrT="[Text]"/>
      <dgm:spPr/>
      <dgm:t>
        <a:bodyPr/>
        <a:lstStyle/>
        <a:p>
          <a:pPr>
            <a:buFont typeface="+mj-lt"/>
            <a:buAutoNum type="alphaLcParenR"/>
          </a:pPr>
          <a:r>
            <a:rPr lang="en-GB" dirty="0"/>
            <a:t>Provide clarity on what Ofsted can do with the information supplied.</a:t>
          </a:r>
        </a:p>
      </dgm:t>
    </dgm:pt>
    <dgm:pt modelId="{C323EB32-2318-4A4D-BEB9-22A2CC505B47}" type="parTrans" cxnId="{C29E4141-084A-4FEC-821B-86BC6F5C5674}">
      <dgm:prSet/>
      <dgm:spPr/>
      <dgm:t>
        <a:bodyPr/>
        <a:lstStyle/>
        <a:p>
          <a:endParaRPr lang="en-GB"/>
        </a:p>
      </dgm:t>
    </dgm:pt>
    <dgm:pt modelId="{50CCCD8A-AC6B-4C52-B730-27F29754C82E}" type="sibTrans" cxnId="{C29E4141-084A-4FEC-821B-86BC6F5C5674}">
      <dgm:prSet/>
      <dgm:spPr/>
      <dgm:t>
        <a:bodyPr/>
        <a:lstStyle/>
        <a:p>
          <a:endParaRPr lang="en-GB"/>
        </a:p>
      </dgm:t>
    </dgm:pt>
    <dgm:pt modelId="{6EA61607-20CC-4372-861C-159F5DD399CA}" type="pres">
      <dgm:prSet presAssocID="{D86CA682-0D18-4247-AC8E-8DAC6E036447}" presName="Name0" presStyleCnt="0">
        <dgm:presLayoutVars>
          <dgm:chMax val="7"/>
          <dgm:chPref val="7"/>
          <dgm:dir/>
        </dgm:presLayoutVars>
      </dgm:prSet>
      <dgm:spPr/>
    </dgm:pt>
    <dgm:pt modelId="{33EF9AB9-A583-448F-9F99-1CBF492607E7}" type="pres">
      <dgm:prSet presAssocID="{D86CA682-0D18-4247-AC8E-8DAC6E036447}" presName="Name1" presStyleCnt="0"/>
      <dgm:spPr/>
    </dgm:pt>
    <dgm:pt modelId="{9366541A-A5A2-442A-AD94-EA515B444F67}" type="pres">
      <dgm:prSet presAssocID="{D86CA682-0D18-4247-AC8E-8DAC6E036447}" presName="cycle" presStyleCnt="0"/>
      <dgm:spPr/>
    </dgm:pt>
    <dgm:pt modelId="{490AD978-7503-4476-9B55-9F9BC1FA7E88}" type="pres">
      <dgm:prSet presAssocID="{D86CA682-0D18-4247-AC8E-8DAC6E036447}" presName="srcNode" presStyleLbl="node1" presStyleIdx="0" presStyleCnt="4"/>
      <dgm:spPr/>
    </dgm:pt>
    <dgm:pt modelId="{203C5F36-3A11-4B3F-B68C-DF9E4F990432}" type="pres">
      <dgm:prSet presAssocID="{D86CA682-0D18-4247-AC8E-8DAC6E036447}" presName="conn" presStyleLbl="parChTrans1D2" presStyleIdx="0" presStyleCnt="1"/>
      <dgm:spPr/>
    </dgm:pt>
    <dgm:pt modelId="{F7D54649-E20E-414A-AC47-37E3DFF17A3B}" type="pres">
      <dgm:prSet presAssocID="{D86CA682-0D18-4247-AC8E-8DAC6E036447}" presName="extraNode" presStyleLbl="node1" presStyleIdx="0" presStyleCnt="4"/>
      <dgm:spPr/>
    </dgm:pt>
    <dgm:pt modelId="{2EAF9069-67ED-4B5D-8E07-4A55ECF0A850}" type="pres">
      <dgm:prSet presAssocID="{D86CA682-0D18-4247-AC8E-8DAC6E036447}" presName="dstNode" presStyleLbl="node1" presStyleIdx="0" presStyleCnt="4"/>
      <dgm:spPr/>
    </dgm:pt>
    <dgm:pt modelId="{7A626532-7F07-4E7C-A18A-3A5850C534E0}" type="pres">
      <dgm:prSet presAssocID="{AD4D3E2B-F276-48D6-BDA2-5D3E97E77C0F}" presName="text_1" presStyleLbl="node1" presStyleIdx="0" presStyleCnt="4">
        <dgm:presLayoutVars>
          <dgm:bulletEnabled val="1"/>
        </dgm:presLayoutVars>
      </dgm:prSet>
      <dgm:spPr/>
    </dgm:pt>
    <dgm:pt modelId="{354419E9-483B-487B-B41D-087BAE694FF3}" type="pres">
      <dgm:prSet presAssocID="{AD4D3E2B-F276-48D6-BDA2-5D3E97E77C0F}" presName="accent_1" presStyleCnt="0"/>
      <dgm:spPr/>
    </dgm:pt>
    <dgm:pt modelId="{280BE54E-4F43-4372-9FD1-1283AA975390}" type="pres">
      <dgm:prSet presAssocID="{AD4D3E2B-F276-48D6-BDA2-5D3E97E77C0F}" presName="accentRepeatNode" presStyleLbl="solidFgAcc1" presStyleIdx="0" presStyleCnt="4"/>
      <dgm:spPr/>
    </dgm:pt>
    <dgm:pt modelId="{CCC29D06-91CA-49D2-8762-3DAC8D1464B4}" type="pres">
      <dgm:prSet presAssocID="{D973DC6D-D651-465B-ABDC-DB9984BD7899}" presName="text_2" presStyleLbl="node1" presStyleIdx="1" presStyleCnt="4">
        <dgm:presLayoutVars>
          <dgm:bulletEnabled val="1"/>
        </dgm:presLayoutVars>
      </dgm:prSet>
      <dgm:spPr/>
    </dgm:pt>
    <dgm:pt modelId="{CC54077C-ADAA-424B-914E-B57929BE298E}" type="pres">
      <dgm:prSet presAssocID="{D973DC6D-D651-465B-ABDC-DB9984BD7899}" presName="accent_2" presStyleCnt="0"/>
      <dgm:spPr/>
    </dgm:pt>
    <dgm:pt modelId="{F037CF9C-310B-4DFE-A05C-88547C82DCA3}" type="pres">
      <dgm:prSet presAssocID="{D973DC6D-D651-465B-ABDC-DB9984BD7899}" presName="accentRepeatNode" presStyleLbl="solidFgAcc1" presStyleIdx="1" presStyleCnt="4"/>
      <dgm:spPr/>
    </dgm:pt>
    <dgm:pt modelId="{1B422716-9A7B-46D7-9A36-9108AF5BF8FA}" type="pres">
      <dgm:prSet presAssocID="{97112923-F75B-47C1-8690-DDA1CD9AC8EE}" presName="text_3" presStyleLbl="node1" presStyleIdx="2" presStyleCnt="4">
        <dgm:presLayoutVars>
          <dgm:bulletEnabled val="1"/>
        </dgm:presLayoutVars>
      </dgm:prSet>
      <dgm:spPr/>
    </dgm:pt>
    <dgm:pt modelId="{18C6DC93-E831-494D-9AB9-A134FA921E96}" type="pres">
      <dgm:prSet presAssocID="{97112923-F75B-47C1-8690-DDA1CD9AC8EE}" presName="accent_3" presStyleCnt="0"/>
      <dgm:spPr/>
    </dgm:pt>
    <dgm:pt modelId="{95844C99-6E9E-412A-A081-49255F39F20E}" type="pres">
      <dgm:prSet presAssocID="{97112923-F75B-47C1-8690-DDA1CD9AC8EE}" presName="accentRepeatNode" presStyleLbl="solidFgAcc1" presStyleIdx="2" presStyleCnt="4"/>
      <dgm:spPr/>
    </dgm:pt>
    <dgm:pt modelId="{27D7352C-458C-4B0B-A72B-8B6865AD6EFD}" type="pres">
      <dgm:prSet presAssocID="{6042E556-CC09-4579-BE5B-A9E34ABDB454}" presName="text_4" presStyleLbl="node1" presStyleIdx="3" presStyleCnt="4">
        <dgm:presLayoutVars>
          <dgm:bulletEnabled val="1"/>
        </dgm:presLayoutVars>
      </dgm:prSet>
      <dgm:spPr/>
    </dgm:pt>
    <dgm:pt modelId="{B3AA1CE1-8CBE-4710-83EA-8DF95DBC3B35}" type="pres">
      <dgm:prSet presAssocID="{6042E556-CC09-4579-BE5B-A9E34ABDB454}" presName="accent_4" presStyleCnt="0"/>
      <dgm:spPr/>
    </dgm:pt>
    <dgm:pt modelId="{6579D5BB-6A77-4D94-8105-EDD568479971}" type="pres">
      <dgm:prSet presAssocID="{6042E556-CC09-4579-BE5B-A9E34ABDB454}" presName="accentRepeatNode" presStyleLbl="solidFgAcc1" presStyleIdx="3" presStyleCnt="4"/>
      <dgm:spPr/>
    </dgm:pt>
  </dgm:ptLst>
  <dgm:cxnLst>
    <dgm:cxn modelId="{0083F309-BE24-4951-90F9-B8DBCC3E4C15}" type="presOf" srcId="{266C0C6C-627D-4444-9FB5-E721B6FB1D68}" destId="{203C5F36-3A11-4B3F-B68C-DF9E4F990432}" srcOrd="0" destOrd="0" presId="urn:microsoft.com/office/officeart/2008/layout/VerticalCurvedList"/>
    <dgm:cxn modelId="{C29E4141-084A-4FEC-821B-86BC6F5C5674}" srcId="{D86CA682-0D18-4247-AC8E-8DAC6E036447}" destId="{6042E556-CC09-4579-BE5B-A9E34ABDB454}" srcOrd="3" destOrd="0" parTransId="{C323EB32-2318-4A4D-BEB9-22A2CC505B47}" sibTransId="{50CCCD8A-AC6B-4C52-B730-27F29754C82E}"/>
    <dgm:cxn modelId="{2380714B-B395-45CA-BE87-68C3FB77CEF4}" srcId="{D86CA682-0D18-4247-AC8E-8DAC6E036447}" destId="{D973DC6D-D651-465B-ABDC-DB9984BD7899}" srcOrd="1" destOrd="0" parTransId="{7BD18DB7-1E0A-421B-852A-16DCA6F2F292}" sibTransId="{1698255D-A11A-468F-B997-8483E14E70DB}"/>
    <dgm:cxn modelId="{29A35374-DA60-4D51-A327-F9BDF02E7A5B}" type="presOf" srcId="{6042E556-CC09-4579-BE5B-A9E34ABDB454}" destId="{27D7352C-458C-4B0B-A72B-8B6865AD6EFD}" srcOrd="0" destOrd="0" presId="urn:microsoft.com/office/officeart/2008/layout/VerticalCurvedList"/>
    <dgm:cxn modelId="{1B82A1B2-E1AA-4F67-BE90-B347919D62DD}" srcId="{D86CA682-0D18-4247-AC8E-8DAC6E036447}" destId="{AD4D3E2B-F276-48D6-BDA2-5D3E97E77C0F}" srcOrd="0" destOrd="0" parTransId="{B4868D1F-A426-4796-BE32-C3766934DE28}" sibTransId="{266C0C6C-627D-4444-9FB5-E721B6FB1D68}"/>
    <dgm:cxn modelId="{0187C5C0-DB17-4E73-9160-4992C6DA0886}" type="presOf" srcId="{D86CA682-0D18-4247-AC8E-8DAC6E036447}" destId="{6EA61607-20CC-4372-861C-159F5DD399CA}" srcOrd="0" destOrd="0" presId="urn:microsoft.com/office/officeart/2008/layout/VerticalCurvedList"/>
    <dgm:cxn modelId="{657BA7C5-8A05-44DA-9482-F89D7D2A439F}" srcId="{D86CA682-0D18-4247-AC8E-8DAC6E036447}" destId="{97112923-F75B-47C1-8690-DDA1CD9AC8EE}" srcOrd="2" destOrd="0" parTransId="{987C27F0-8311-46E6-B0F3-B6E391C1C680}" sibTransId="{24D27B58-C01F-440D-9041-98CBDA838436}"/>
    <dgm:cxn modelId="{8EC127CD-87A5-4218-B3CA-B2E4082D8127}" type="presOf" srcId="{AD4D3E2B-F276-48D6-BDA2-5D3E97E77C0F}" destId="{7A626532-7F07-4E7C-A18A-3A5850C534E0}" srcOrd="0" destOrd="0" presId="urn:microsoft.com/office/officeart/2008/layout/VerticalCurvedList"/>
    <dgm:cxn modelId="{7A1837F3-8861-4687-9B60-370DA62A62F9}" type="presOf" srcId="{97112923-F75B-47C1-8690-DDA1CD9AC8EE}" destId="{1B422716-9A7B-46D7-9A36-9108AF5BF8FA}" srcOrd="0" destOrd="0" presId="urn:microsoft.com/office/officeart/2008/layout/VerticalCurvedList"/>
    <dgm:cxn modelId="{851580FD-C22D-4A5A-9FA5-B862B9F17B35}" type="presOf" srcId="{D973DC6D-D651-465B-ABDC-DB9984BD7899}" destId="{CCC29D06-91CA-49D2-8762-3DAC8D1464B4}" srcOrd="0" destOrd="0" presId="urn:microsoft.com/office/officeart/2008/layout/VerticalCurvedList"/>
    <dgm:cxn modelId="{C62EB014-DDDD-430C-BA96-E422C62CA1CE}" type="presParOf" srcId="{6EA61607-20CC-4372-861C-159F5DD399CA}" destId="{33EF9AB9-A583-448F-9F99-1CBF492607E7}" srcOrd="0" destOrd="0" presId="urn:microsoft.com/office/officeart/2008/layout/VerticalCurvedList"/>
    <dgm:cxn modelId="{53F86717-2FAF-4343-A08B-86AFA77C2840}" type="presParOf" srcId="{33EF9AB9-A583-448F-9F99-1CBF492607E7}" destId="{9366541A-A5A2-442A-AD94-EA515B444F67}" srcOrd="0" destOrd="0" presId="urn:microsoft.com/office/officeart/2008/layout/VerticalCurvedList"/>
    <dgm:cxn modelId="{27359C08-AF69-4EF0-9689-009F093F2D0E}" type="presParOf" srcId="{9366541A-A5A2-442A-AD94-EA515B444F67}" destId="{490AD978-7503-4476-9B55-9F9BC1FA7E88}" srcOrd="0" destOrd="0" presId="urn:microsoft.com/office/officeart/2008/layout/VerticalCurvedList"/>
    <dgm:cxn modelId="{59606A54-501C-454D-9D6E-65D54BD44AA1}" type="presParOf" srcId="{9366541A-A5A2-442A-AD94-EA515B444F67}" destId="{203C5F36-3A11-4B3F-B68C-DF9E4F990432}" srcOrd="1" destOrd="0" presId="urn:microsoft.com/office/officeart/2008/layout/VerticalCurvedList"/>
    <dgm:cxn modelId="{42663DD6-9479-47B3-AF24-A977D4137B68}" type="presParOf" srcId="{9366541A-A5A2-442A-AD94-EA515B444F67}" destId="{F7D54649-E20E-414A-AC47-37E3DFF17A3B}" srcOrd="2" destOrd="0" presId="urn:microsoft.com/office/officeart/2008/layout/VerticalCurvedList"/>
    <dgm:cxn modelId="{3EA1155A-7509-45A1-AB6A-9B8FC1D157EC}" type="presParOf" srcId="{9366541A-A5A2-442A-AD94-EA515B444F67}" destId="{2EAF9069-67ED-4B5D-8E07-4A55ECF0A850}" srcOrd="3" destOrd="0" presId="urn:microsoft.com/office/officeart/2008/layout/VerticalCurvedList"/>
    <dgm:cxn modelId="{5C9B524C-070F-4500-9A52-61E382CE8B93}" type="presParOf" srcId="{33EF9AB9-A583-448F-9F99-1CBF492607E7}" destId="{7A626532-7F07-4E7C-A18A-3A5850C534E0}" srcOrd="1" destOrd="0" presId="urn:microsoft.com/office/officeart/2008/layout/VerticalCurvedList"/>
    <dgm:cxn modelId="{BE405A83-DA7E-497A-BFDA-9BD229FC4D23}" type="presParOf" srcId="{33EF9AB9-A583-448F-9F99-1CBF492607E7}" destId="{354419E9-483B-487B-B41D-087BAE694FF3}" srcOrd="2" destOrd="0" presId="urn:microsoft.com/office/officeart/2008/layout/VerticalCurvedList"/>
    <dgm:cxn modelId="{7D5AE6D2-4F5B-458B-9691-20D445107ECF}" type="presParOf" srcId="{354419E9-483B-487B-B41D-087BAE694FF3}" destId="{280BE54E-4F43-4372-9FD1-1283AA975390}" srcOrd="0" destOrd="0" presId="urn:microsoft.com/office/officeart/2008/layout/VerticalCurvedList"/>
    <dgm:cxn modelId="{4EB05F7F-ECEE-46CB-A9A1-031A74F1F107}" type="presParOf" srcId="{33EF9AB9-A583-448F-9F99-1CBF492607E7}" destId="{CCC29D06-91CA-49D2-8762-3DAC8D1464B4}" srcOrd="3" destOrd="0" presId="urn:microsoft.com/office/officeart/2008/layout/VerticalCurvedList"/>
    <dgm:cxn modelId="{84F97BE0-5685-44FD-9931-E6512DFBD47C}" type="presParOf" srcId="{33EF9AB9-A583-448F-9F99-1CBF492607E7}" destId="{CC54077C-ADAA-424B-914E-B57929BE298E}" srcOrd="4" destOrd="0" presId="urn:microsoft.com/office/officeart/2008/layout/VerticalCurvedList"/>
    <dgm:cxn modelId="{180E3370-6FF5-45C2-A246-4967D6E16831}" type="presParOf" srcId="{CC54077C-ADAA-424B-914E-B57929BE298E}" destId="{F037CF9C-310B-4DFE-A05C-88547C82DCA3}" srcOrd="0" destOrd="0" presId="urn:microsoft.com/office/officeart/2008/layout/VerticalCurvedList"/>
    <dgm:cxn modelId="{7008D671-5D87-404B-A7C5-318F5CC1D7B0}" type="presParOf" srcId="{33EF9AB9-A583-448F-9F99-1CBF492607E7}" destId="{1B422716-9A7B-46D7-9A36-9108AF5BF8FA}" srcOrd="5" destOrd="0" presId="urn:microsoft.com/office/officeart/2008/layout/VerticalCurvedList"/>
    <dgm:cxn modelId="{6BD6012D-525C-4215-9CBC-816C54F7D1F3}" type="presParOf" srcId="{33EF9AB9-A583-448F-9F99-1CBF492607E7}" destId="{18C6DC93-E831-494D-9AB9-A134FA921E96}" srcOrd="6" destOrd="0" presId="urn:microsoft.com/office/officeart/2008/layout/VerticalCurvedList"/>
    <dgm:cxn modelId="{9DB1323C-6302-484F-92BA-2E236C9DA582}" type="presParOf" srcId="{18C6DC93-E831-494D-9AB9-A134FA921E96}" destId="{95844C99-6E9E-412A-A081-49255F39F20E}" srcOrd="0" destOrd="0" presId="urn:microsoft.com/office/officeart/2008/layout/VerticalCurvedList"/>
    <dgm:cxn modelId="{35E13D0C-B139-493B-902E-014CB460FD78}" type="presParOf" srcId="{33EF9AB9-A583-448F-9F99-1CBF492607E7}" destId="{27D7352C-458C-4B0B-A72B-8B6865AD6EFD}" srcOrd="7" destOrd="0" presId="urn:microsoft.com/office/officeart/2008/layout/VerticalCurvedList"/>
    <dgm:cxn modelId="{41225891-4F2E-44AE-A357-1E623DE216D8}" type="presParOf" srcId="{33EF9AB9-A583-448F-9F99-1CBF492607E7}" destId="{B3AA1CE1-8CBE-4710-83EA-8DF95DBC3B35}" srcOrd="8" destOrd="0" presId="urn:microsoft.com/office/officeart/2008/layout/VerticalCurvedList"/>
    <dgm:cxn modelId="{F242E2B5-502D-474E-BAA0-709AE93184C1}" type="presParOf" srcId="{B3AA1CE1-8CBE-4710-83EA-8DF95DBC3B35}" destId="{6579D5BB-6A77-4D94-8105-EDD56847997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FF0D5A-9834-424C-9646-A7CC6A0A72D8}">
      <dsp:nvSpPr>
        <dsp:cNvPr id="0" name=""/>
        <dsp:cNvSpPr/>
      </dsp:nvSpPr>
      <dsp:spPr>
        <a:xfrm>
          <a:off x="0" y="89704"/>
          <a:ext cx="10441446" cy="623610"/>
        </a:xfrm>
        <a:prstGeom prst="roundRect">
          <a:avLst/>
        </a:prstGeom>
        <a:solidFill>
          <a:srgbClr val="20839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Complete a National Assessment of Emerging Threat</a:t>
          </a:r>
        </a:p>
      </dsp:txBody>
      <dsp:txXfrm>
        <a:off x="30442" y="120146"/>
        <a:ext cx="10380562" cy="562726"/>
      </dsp:txXfrm>
    </dsp:sp>
    <dsp:sp modelId="{D04E35C3-16EC-4F2F-9B39-5AC3B41B5F77}">
      <dsp:nvSpPr>
        <dsp:cNvPr id="0" name=""/>
        <dsp:cNvSpPr/>
      </dsp:nvSpPr>
      <dsp:spPr>
        <a:xfrm>
          <a:off x="0" y="788194"/>
          <a:ext cx="10441446" cy="623610"/>
        </a:xfrm>
        <a:prstGeom prst="roundRect">
          <a:avLst/>
        </a:prstGeom>
        <a:solidFill>
          <a:srgbClr val="20839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Develop an Information Sharing Agreement between the NPCC and Ofsted</a:t>
          </a:r>
        </a:p>
      </dsp:txBody>
      <dsp:txXfrm>
        <a:off x="30442" y="818636"/>
        <a:ext cx="10380562" cy="562726"/>
      </dsp:txXfrm>
    </dsp:sp>
    <dsp:sp modelId="{EE0361A4-86E4-45DD-BB34-43EBE1A6BBA1}">
      <dsp:nvSpPr>
        <dsp:cNvPr id="0" name=""/>
        <dsp:cNvSpPr/>
      </dsp:nvSpPr>
      <dsp:spPr>
        <a:xfrm>
          <a:off x="0" y="1486684"/>
          <a:ext cx="10441446" cy="623610"/>
        </a:xfrm>
        <a:prstGeom prst="roundRect">
          <a:avLst/>
        </a:prstGeom>
        <a:solidFill>
          <a:srgbClr val="20839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Review and Strengthen the Ofsted Registration Process </a:t>
          </a:r>
        </a:p>
      </dsp:txBody>
      <dsp:txXfrm>
        <a:off x="30442" y="1517126"/>
        <a:ext cx="10380562" cy="562726"/>
      </dsp:txXfrm>
    </dsp:sp>
    <dsp:sp modelId="{0DE805C5-188A-4528-B7BB-74F3497C0723}">
      <dsp:nvSpPr>
        <dsp:cNvPr id="0" name=""/>
        <dsp:cNvSpPr/>
      </dsp:nvSpPr>
      <dsp:spPr>
        <a:xfrm>
          <a:off x="0" y="2185174"/>
          <a:ext cx="10441446" cy="623610"/>
        </a:xfrm>
        <a:prstGeom prst="roundRect">
          <a:avLst/>
        </a:prstGeom>
        <a:solidFill>
          <a:srgbClr val="20839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Reduce the use of Unregistered Accommodation </a:t>
          </a:r>
        </a:p>
      </dsp:txBody>
      <dsp:txXfrm>
        <a:off x="30442" y="2215616"/>
        <a:ext cx="10380562" cy="562726"/>
      </dsp:txXfrm>
    </dsp:sp>
    <dsp:sp modelId="{AC65E447-92ED-4F02-825D-2F8A35DB2C07}">
      <dsp:nvSpPr>
        <dsp:cNvPr id="0" name=""/>
        <dsp:cNvSpPr/>
      </dsp:nvSpPr>
      <dsp:spPr>
        <a:xfrm>
          <a:off x="0" y="2883664"/>
          <a:ext cx="10441446" cy="623610"/>
        </a:xfrm>
        <a:prstGeom prst="roundRect">
          <a:avLst/>
        </a:prstGeom>
        <a:solidFill>
          <a:srgbClr val="20839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Oversight by the Government - Josh Macalister MP</a:t>
          </a:r>
        </a:p>
      </dsp:txBody>
      <dsp:txXfrm>
        <a:off x="30442" y="2914106"/>
        <a:ext cx="10380562" cy="5627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C5F36-3A11-4B3F-B68C-DF9E4F990432}">
      <dsp:nvSpPr>
        <dsp:cNvPr id="0" name=""/>
        <dsp:cNvSpPr/>
      </dsp:nvSpPr>
      <dsp:spPr>
        <a:xfrm>
          <a:off x="-5025392" y="-769939"/>
          <a:ext cx="5984880" cy="5984880"/>
        </a:xfrm>
        <a:prstGeom prst="blockArc">
          <a:avLst>
            <a:gd name="adj1" fmla="val 18900000"/>
            <a:gd name="adj2" fmla="val 2700000"/>
            <a:gd name="adj3" fmla="val 36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626532-7F07-4E7C-A18A-3A5850C534E0}">
      <dsp:nvSpPr>
        <dsp:cNvPr id="0" name=""/>
        <dsp:cNvSpPr/>
      </dsp:nvSpPr>
      <dsp:spPr>
        <a:xfrm>
          <a:off x="502421" y="341731"/>
          <a:ext cx="9877361" cy="6838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781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2100" kern="1200" dirty="0"/>
            <a:t>Clarify what information and intelligence can be shared by forces with Ofsted</a:t>
          </a:r>
        </a:p>
      </dsp:txBody>
      <dsp:txXfrm>
        <a:off x="502421" y="341731"/>
        <a:ext cx="9877361" cy="683818"/>
      </dsp:txXfrm>
    </dsp:sp>
    <dsp:sp modelId="{280BE54E-4F43-4372-9FD1-1283AA975390}">
      <dsp:nvSpPr>
        <dsp:cNvPr id="0" name=""/>
        <dsp:cNvSpPr/>
      </dsp:nvSpPr>
      <dsp:spPr>
        <a:xfrm>
          <a:off x="75035" y="256254"/>
          <a:ext cx="854773" cy="8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C29D06-91CA-49D2-8762-3DAC8D1464B4}">
      <dsp:nvSpPr>
        <dsp:cNvPr id="0" name=""/>
        <dsp:cNvSpPr/>
      </dsp:nvSpPr>
      <dsp:spPr>
        <a:xfrm>
          <a:off x="894470" y="1367637"/>
          <a:ext cx="9485312" cy="6838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781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2100" kern="1200" dirty="0"/>
            <a:t>Recommend the process for responding to requests for information from Ofsted</a:t>
          </a:r>
        </a:p>
      </dsp:txBody>
      <dsp:txXfrm>
        <a:off x="894470" y="1367637"/>
        <a:ext cx="9485312" cy="683818"/>
      </dsp:txXfrm>
    </dsp:sp>
    <dsp:sp modelId="{F037CF9C-310B-4DFE-A05C-88547C82DCA3}">
      <dsp:nvSpPr>
        <dsp:cNvPr id="0" name=""/>
        <dsp:cNvSpPr/>
      </dsp:nvSpPr>
      <dsp:spPr>
        <a:xfrm>
          <a:off x="467084" y="1282160"/>
          <a:ext cx="854773" cy="8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422716-9A7B-46D7-9A36-9108AF5BF8FA}">
      <dsp:nvSpPr>
        <dsp:cNvPr id="0" name=""/>
        <dsp:cNvSpPr/>
      </dsp:nvSpPr>
      <dsp:spPr>
        <a:xfrm>
          <a:off x="894470" y="2393543"/>
          <a:ext cx="9485312" cy="6838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781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2100" kern="1200" dirty="0"/>
            <a:t>Recommend the process for police proactively sharing intelligence with Ofsted</a:t>
          </a:r>
        </a:p>
      </dsp:txBody>
      <dsp:txXfrm>
        <a:off x="894470" y="2393543"/>
        <a:ext cx="9485312" cy="683818"/>
      </dsp:txXfrm>
    </dsp:sp>
    <dsp:sp modelId="{95844C99-6E9E-412A-A081-49255F39F20E}">
      <dsp:nvSpPr>
        <dsp:cNvPr id="0" name=""/>
        <dsp:cNvSpPr/>
      </dsp:nvSpPr>
      <dsp:spPr>
        <a:xfrm>
          <a:off x="467084" y="2308066"/>
          <a:ext cx="854773" cy="8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D7352C-458C-4B0B-A72B-8B6865AD6EFD}">
      <dsp:nvSpPr>
        <dsp:cNvPr id="0" name=""/>
        <dsp:cNvSpPr/>
      </dsp:nvSpPr>
      <dsp:spPr>
        <a:xfrm>
          <a:off x="502421" y="3419449"/>
          <a:ext cx="9877361" cy="6838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781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GB" sz="2100" kern="1200" dirty="0"/>
            <a:t>Provide clarity on what Ofsted can do with the information supplied.</a:t>
          </a:r>
        </a:p>
      </dsp:txBody>
      <dsp:txXfrm>
        <a:off x="502421" y="3419449"/>
        <a:ext cx="9877361" cy="683818"/>
      </dsp:txXfrm>
    </dsp:sp>
    <dsp:sp modelId="{6579D5BB-6A77-4D94-8105-EDD568479971}">
      <dsp:nvSpPr>
        <dsp:cNvPr id="0" name=""/>
        <dsp:cNvSpPr/>
      </dsp:nvSpPr>
      <dsp:spPr>
        <a:xfrm>
          <a:off x="75035" y="3333972"/>
          <a:ext cx="854773" cy="8547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A1F12D-D46F-8433-1C46-DD7E8006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10DD61-95CC-3376-4A46-BC187C3CCE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E6665-D8FD-4B6A-8B52-E66AE40EC037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A2699D-5806-D705-9B7A-BDA114922B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311DD0-D66B-F455-2F02-A89962CAFC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E893D-3317-423F-BD43-F37015B95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782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84162-0F0F-4F0F-93FE-82F3D4AC3C0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1054A-8AF2-49D4-81F0-EFAF237B3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413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lnSpc>
        <a:spcPct val="150000"/>
      </a:lnSpc>
      <a:spcBef>
        <a:spcPts val="600"/>
      </a:spcBef>
      <a:defRPr sz="11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1pPr>
    <a:lvl2pPr marL="457200" algn="l" defTabSz="914400" rtl="0" eaLnBrk="1" latinLnBrk="0" hangingPunct="1">
      <a:lnSpc>
        <a:spcPct val="150000"/>
      </a:lnSpc>
      <a:spcBef>
        <a:spcPts val="600"/>
      </a:spcBef>
      <a:defRPr sz="11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2pPr>
    <a:lvl3pPr marL="914400" algn="l" defTabSz="914400" rtl="0" eaLnBrk="1" latinLnBrk="0" hangingPunct="1">
      <a:lnSpc>
        <a:spcPct val="150000"/>
      </a:lnSpc>
      <a:spcBef>
        <a:spcPts val="600"/>
      </a:spcBef>
      <a:defRPr sz="11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3pPr>
    <a:lvl4pPr marL="1371600" algn="l" defTabSz="914400" rtl="0" eaLnBrk="1" latinLnBrk="0" hangingPunct="1">
      <a:lnSpc>
        <a:spcPct val="150000"/>
      </a:lnSpc>
      <a:spcBef>
        <a:spcPts val="600"/>
      </a:spcBef>
      <a:defRPr sz="11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4pPr>
    <a:lvl5pPr marL="1828800" algn="l" defTabSz="914400" rtl="0" eaLnBrk="1" latinLnBrk="0" hangingPunct="1">
      <a:lnSpc>
        <a:spcPct val="150000"/>
      </a:lnSpc>
      <a:spcBef>
        <a:spcPts val="600"/>
      </a:spcBef>
      <a:defRPr sz="11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A8C84-4A10-2398-A264-27CD10562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3CB158-C078-26EC-725B-2A82F3D165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766BDF-CE3A-8B76-3C6B-63D8E17FC7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7DEE2-83B2-5997-827C-B4EA3C4AB2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A08868-C35C-49DE-A745-E617745F8E4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041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4C158-12B9-6A38-F80B-025359FE0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ED6186-36EF-E8F2-AEC5-BE31F2D489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B14CAE-B3AD-C37E-BCEC-54812243B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E4084-A818-B855-D7E9-10A6080E8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A08868-C35C-49DE-A745-E617745F8E4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057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1670E-B934-67E0-4BE2-EB5A8C818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592342-1044-FB62-47B3-67AE34CF89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6E092E-BDA1-232A-A9EA-6CBB681E8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EF93E-E5AC-8CC2-F1B0-73CE017B3C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A08868-C35C-49DE-A745-E617745F8E4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705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05E7D-FB62-199F-D300-1C21DB673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A771B0-E5DD-4AD2-1BB3-1BDC01DE75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632870-9E47-F161-8DA3-632373681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14CC0A-1DDF-3597-2C1C-78307C855A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A08868-C35C-49DE-A745-E617745F8E4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372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149C4-BC46-54A0-9E1F-F3C80FD07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BBFCFE-F073-2B0B-B16F-400CC2FDA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A0AC83-1B6E-DBD4-8D96-26F60DA7EC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E9BA8-20D9-1B67-D1AE-BB61A4B124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A08868-C35C-49DE-A745-E617745F8E4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839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55664-F7B4-840D-13FF-374ABD28A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6D5D9-C516-3459-9F90-A8027CDE49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F61FD2-F175-2676-F898-F94E17EBB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BEA02-8943-9C10-2CE0-316684B75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A08868-C35C-49DE-A745-E617745F8E4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620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A64EB-B47C-8C9B-BE1F-BD6C87E8C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B9410B-0C70-587E-F535-F8F3C5EFF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9FBE19-9676-26A0-37A2-92BF46CE6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2EDC9-4DD6-CAB3-2E52-2E29F1110D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A08868-C35C-49DE-A745-E617745F8E4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271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CD9A3-75F3-1032-9CC3-445B5D103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09486B-AE47-C36F-9F56-3A078C4537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B1DE5-ADBB-E30A-36AD-EAC39BB21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40AD9-EF45-155B-5DBC-321A43FEA9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A08868-C35C-49DE-A745-E617745F8E4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203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43603-C117-3A25-D8E7-7211C29CD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A418B1-72AA-9AF0-B76C-2680BFA5A8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73FE9D-CE52-0920-8D3B-301C7BAB68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07E5E-86D3-1806-6762-8247B556A5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A08868-C35C-49DE-A745-E617745F8E4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106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51054A-8AF2-49D4-81F0-EFAF237B36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AEBB3CCF-7D2C-77FB-8C0B-7ECFBF2E7FA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Official Sensitive</a:t>
            </a:r>
          </a:p>
        </p:txBody>
      </p:sp>
    </p:spTree>
    <p:extLst>
      <p:ext uri="{BB962C8B-B14F-4D97-AF65-F5344CB8AC3E}">
        <p14:creationId xmlns:p14="http://schemas.microsoft.com/office/powerpoint/2010/main" val="519180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FB048-177D-5D73-1E67-BFCA1C13F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3749DE-EAE2-D639-B798-214371DDEF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931888-6BDE-7EE7-5074-B22518387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7E13A-065A-40A7-68A6-EA4D071AC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1054A-8AF2-49D4-81F0-EFAF237B36C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136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1054A-8AF2-49D4-81F0-EFAF237B36C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8623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57469-5114-F570-D79D-67838AF67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74EB19-4D37-924C-F218-BC0B160D20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F6C51E-BD5C-4185-A233-F365DB8E62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AB94A4-09C9-2C07-DBF0-8523AB30D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51054A-8AF2-49D4-81F0-EFAF237B36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56984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1054A-8AF2-49D4-81F0-EFAF237B36C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2669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51054A-8AF2-49D4-81F0-EFAF237B36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371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2CAFB-7514-4C37-867E-B0FB3B6E5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C35724-AFFB-E9E1-5B6E-4773F75D7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DE3CC1-568B-B057-181A-60ECD1434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83F804-9F09-A1F4-AF39-3272BCD564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51054A-8AF2-49D4-81F0-EFAF237B36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2D809EB9-A5CD-9BBA-D58F-C89A33E9846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Official Sensitive</a:t>
            </a:r>
          </a:p>
        </p:txBody>
      </p:sp>
    </p:spTree>
    <p:extLst>
      <p:ext uri="{BB962C8B-B14F-4D97-AF65-F5344CB8AC3E}">
        <p14:creationId xmlns:p14="http://schemas.microsoft.com/office/powerpoint/2010/main" val="13857263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780FB-FD93-885E-20E5-EB62F34E5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B7CFEA-10DA-2B79-ECD9-AA6590C6D8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864C-53F6-8446-3F90-DE8DE9BF43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92240-0CFC-CA87-88E9-EE6E9E5139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1054A-8AF2-49D4-81F0-EFAF237B36C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7652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51054A-8AF2-49D4-81F0-EFAF237B36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3717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1054A-8AF2-49D4-81F0-EFAF237B36C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1228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175F8-8595-2E8A-B24A-E78674B73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B1BD1E-EB98-759A-670D-FEDB1FBE1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C0472A-58EF-A1BE-51E2-568A6C76C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endParaRPr lang="en-GB" sz="1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57315-FAEF-9E19-646B-F8A7F11A0E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51054A-8AF2-49D4-81F0-EFAF237B36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4660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E1FC7-99F4-6270-1E42-060610A91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BE14B8-C17D-F7E5-3951-885FB1E6B4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E4C71C-1851-AE93-C827-3B1E1338D2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>
              <a:lnSpc>
                <a:spcPct val="150000"/>
              </a:lnSpc>
              <a:spcBef>
                <a:spcPts val="600"/>
              </a:spcBef>
            </a:pPr>
            <a:endParaRPr lang="en-GB" sz="1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C1D58-C891-3D16-B700-A751267CC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1054A-8AF2-49D4-81F0-EFAF237B36CB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1214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1054A-8AF2-49D4-81F0-EFAF237B36CB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3611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94ACF-B7B6-4DE9-8EF6-BCA932729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4608E9-5BB5-14BA-BF8F-5483B49943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66B012-2E63-3C2B-4B54-1D4B9A9A6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D3F63-2785-A166-E665-6BDAD14E57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51054A-8AF2-49D4-81F0-EFAF237B36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31519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5699E-0A3B-EF34-BB41-633322ED1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42215F-D198-CD5D-D64D-6D75D5A51E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B4F91A-922B-16C6-7099-82A09AA63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AE492-2E29-E084-2961-B1B6DC956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51054A-8AF2-49D4-81F0-EFAF237B36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7053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2109B-1184-8125-FEE6-2C1D69683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2F0E76-9D00-CBD5-E6C0-FF62FBEAA3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BC3225-3440-3BDD-481C-5BA475608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29A02-B7CD-9341-D85E-82369AAC99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51054A-8AF2-49D4-81F0-EFAF237B36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5904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5DA05-B78A-FB96-DAEA-FF17BA387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7DAEA4-28A1-2C3A-2813-A4E52C2C69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7B1733-EDC7-6D4C-3A12-90DEF697C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C8E65-984F-28C8-20CD-82AAA1B6D1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51054A-8AF2-49D4-81F0-EFAF237B36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6950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5ED8A-4EE9-C45F-0824-16C88F832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22271E-10A4-5EEB-4439-0992AA1E3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2FD211-4A38-CFDE-0240-EFB7B80509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AC415-7DC0-C881-F06B-67B851D69D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51054A-8AF2-49D4-81F0-EFAF237B36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0448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6.sv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emf"/><Relationship Id="rId4" Type="http://schemas.openxmlformats.org/officeDocument/2006/relationships/image" Target="../media/image4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5" Type="http://schemas.openxmlformats.org/officeDocument/2006/relationships/image" Target="../media/image4.svg"/><Relationship Id="rId4" Type="http://schemas.openxmlformats.org/officeDocument/2006/relationships/image" Target="../media/image3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6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emf"/><Relationship Id="rId4" Type="http://schemas.openxmlformats.org/officeDocument/2006/relationships/image" Target="../media/image4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svg"/><Relationship Id="rId5" Type="http://schemas.openxmlformats.org/officeDocument/2006/relationships/image" Target="../media/image4.svg"/><Relationship Id="rId4" Type="http://schemas.openxmlformats.org/officeDocument/2006/relationships/image" Target="../media/image3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6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3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sv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emf"/><Relationship Id="rId4" Type="http://schemas.openxmlformats.org/officeDocument/2006/relationships/image" Target="../media/image4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svg"/><Relationship Id="rId5" Type="http://schemas.openxmlformats.org/officeDocument/2006/relationships/image" Target="../media/image4.svg"/><Relationship Id="rId4" Type="http://schemas.openxmlformats.org/officeDocument/2006/relationships/image" Target="../media/image3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Image Background S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9D991B5-6E00-194B-267F-43B6362F34F2}"/>
              </a:ext>
            </a:extLst>
          </p:cNvPr>
          <p:cNvSpPr txBox="1">
            <a:spLocks/>
          </p:cNvSpPr>
          <p:nvPr userDrawn="1"/>
        </p:nvSpPr>
        <p:spPr>
          <a:xfrm>
            <a:off x="949569" y="1976511"/>
            <a:ext cx="9718431" cy="153345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thaiDist" defTabSz="914400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0433BF7-1305-527F-DCE5-B96B10A4D7CB}"/>
              </a:ext>
            </a:extLst>
          </p:cNvPr>
          <p:cNvSpPr txBox="1">
            <a:spLocks/>
          </p:cNvSpPr>
          <p:nvPr userDrawn="1"/>
        </p:nvSpPr>
        <p:spPr>
          <a:xfrm>
            <a:off x="949569" y="4403188"/>
            <a:ext cx="9718431" cy="854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thaiDist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7ABB7D-70CD-0956-6B5E-402662D2F48E}"/>
              </a:ext>
            </a:extLst>
          </p:cNvPr>
          <p:cNvCxnSpPr>
            <a:cxnSpLocks/>
          </p:cNvCxnSpPr>
          <p:nvPr userDrawn="1"/>
        </p:nvCxnSpPr>
        <p:spPr>
          <a:xfrm>
            <a:off x="949569" y="4023360"/>
            <a:ext cx="5627077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1AB4CA1B-BA88-6024-3133-3A10FCFD36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EBEC4D-70E3-F356-DF65-47E6B6627C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445"/>
          <a:stretch/>
        </p:blipFill>
        <p:spPr>
          <a:xfrm>
            <a:off x="-1" y="0"/>
            <a:ext cx="2588767" cy="97706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CB53510-5FA7-A9EA-588D-3A824C417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457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lac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9D991B5-6E00-194B-267F-43B6362F34F2}"/>
              </a:ext>
            </a:extLst>
          </p:cNvPr>
          <p:cNvSpPr txBox="1">
            <a:spLocks/>
          </p:cNvSpPr>
          <p:nvPr userDrawn="1"/>
        </p:nvSpPr>
        <p:spPr>
          <a:xfrm>
            <a:off x="949569" y="1976511"/>
            <a:ext cx="9718431" cy="153345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thaiDist" defTabSz="914400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0433BF7-1305-527F-DCE5-B96B10A4D7CB}"/>
              </a:ext>
            </a:extLst>
          </p:cNvPr>
          <p:cNvSpPr txBox="1">
            <a:spLocks/>
          </p:cNvSpPr>
          <p:nvPr userDrawn="1"/>
        </p:nvSpPr>
        <p:spPr>
          <a:xfrm>
            <a:off x="949569" y="4403188"/>
            <a:ext cx="9718431" cy="854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thaiDist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7ABB7D-70CD-0956-6B5E-402662D2F48E}"/>
              </a:ext>
            </a:extLst>
          </p:cNvPr>
          <p:cNvCxnSpPr>
            <a:cxnSpLocks/>
          </p:cNvCxnSpPr>
          <p:nvPr userDrawn="1"/>
        </p:nvCxnSpPr>
        <p:spPr>
          <a:xfrm>
            <a:off x="949569" y="4023360"/>
            <a:ext cx="5627077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397CFE86-40AC-95D5-647F-2FC4157C451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C964390-467F-5D9F-4AFA-418F3B05DC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70005A-EBF5-5721-C471-F8F7FAEA8B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0"/>
            <a:ext cx="2588767" cy="97706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71AD0681-745A-4EE0-4139-00055534AF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15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6669499-7E73-1BCD-FE47-ADFEB5B83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8" y="1294515"/>
            <a:ext cx="10335120" cy="977061"/>
          </a:xfrm>
          <a:prstGeom prst="rect">
            <a:avLst/>
          </a:prstGeom>
        </p:spPr>
        <p:txBody>
          <a:bodyPr lIns="0"/>
          <a:lstStyle>
            <a:lvl1pPr>
              <a:lnSpc>
                <a:spcPts val="54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FA00168-F5CE-7541-BA64-0DAEA854F29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5046E3D-3446-CCE2-D329-0291DEA307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119A0-A9FB-C778-0FF5-95EFA29273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9568" y="2371430"/>
            <a:ext cx="10335120" cy="359697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1CBFA8-49A8-9D55-F5EC-773EAD1ADC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-11050"/>
            <a:ext cx="2588767" cy="97706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0E08936-0AEF-CA74-1231-13A9C3799F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94768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892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J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7306B53-C55B-54A4-C763-F31CEF60907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9E66DCA-D381-9C49-0802-769CB3A89B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E397C3F-6DEC-61C4-B7CF-44766DBB4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7" y="1294515"/>
            <a:ext cx="10441445" cy="977061"/>
          </a:xfrm>
          <a:prstGeom prst="rect">
            <a:avLst/>
          </a:prstGeom>
        </p:spPr>
        <p:txBody>
          <a:bodyPr lIns="0"/>
          <a:lstStyle>
            <a:lvl1pPr>
              <a:lnSpc>
                <a:spcPts val="54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BED504A-1A36-A299-5192-2BD4DC53823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715E26-96E7-64D9-D53D-971EDAC1CC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13351"/>
            <a:ext cx="2588767" cy="97706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6F4ED3B-3F9A-5408-690F-B0133CD704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91737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5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Jas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51D94B5-7471-88E1-633D-7257A7B3AF5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946C844-DF7B-D953-75B2-1A11165D4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7" y="1294515"/>
            <a:ext cx="10441445" cy="977061"/>
          </a:xfrm>
          <a:prstGeom prst="rect">
            <a:avLst/>
          </a:prstGeom>
        </p:spPr>
        <p:txBody>
          <a:bodyPr lIns="0"/>
          <a:lstStyle>
            <a:lvl1pPr>
              <a:lnSpc>
                <a:spcPts val="5400"/>
              </a:lnSpc>
              <a:defRPr sz="4500">
                <a:solidFill>
                  <a:srgbClr val="003F7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4DF2801-9EF5-BDFB-E259-93FE91D69C5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>
                <a:solidFill>
                  <a:srgbClr val="003F76"/>
                </a:solidFill>
              </a:defRPr>
            </a:lvl1pPr>
            <a:lvl2pPr>
              <a:defRPr>
                <a:solidFill>
                  <a:srgbClr val="003F76"/>
                </a:solidFill>
              </a:defRPr>
            </a:lvl2pPr>
            <a:lvl3pPr>
              <a:defRPr>
                <a:solidFill>
                  <a:srgbClr val="003F76"/>
                </a:solidFill>
              </a:defRPr>
            </a:lvl3pPr>
            <a:lvl4pPr>
              <a:defRPr>
                <a:solidFill>
                  <a:srgbClr val="003F76"/>
                </a:solidFill>
              </a:defRPr>
            </a:lvl4pPr>
            <a:lvl5pPr>
              <a:defRPr>
                <a:solidFill>
                  <a:srgbClr val="003F7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56528A-1D7F-E493-45CC-5F53FDC8B7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445"/>
          <a:stretch/>
        </p:blipFill>
        <p:spPr>
          <a:xfrm>
            <a:off x="-1" y="0"/>
            <a:ext cx="2588767" cy="97706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D0F81C6-244B-B3FC-D8E6-ACBD2E2C78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47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ayout replac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86E4DA9-77D6-4224-B613-F9BE02B56B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9370" y="1383909"/>
            <a:ext cx="4691922" cy="1325563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4800"/>
              </a:lnSpc>
              <a:defRPr sz="45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6DAE05-57D2-FF27-44AC-6E37CF267A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079C7AAE-6BBF-B076-987C-C352164899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8850" y="3043238"/>
            <a:ext cx="4692442" cy="242887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2400"/>
              </a:lnSpc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effectLst/>
                <a:latin typeface="Calibri" panose="020F0502020204030204" pitchFamily="34" charset="0"/>
              </a:rPr>
              <a:t>Lorem ipsum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sit </a:t>
            </a:r>
            <a:r>
              <a:rPr lang="en-GB" dirty="0" err="1">
                <a:effectLst/>
                <a:latin typeface="Calibri" panose="020F0502020204030204" pitchFamily="34" charset="0"/>
              </a:rPr>
              <a:t>amet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consectetur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adipiscing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elit</a:t>
            </a:r>
            <a:r>
              <a:rPr lang="en-GB" dirty="0">
                <a:effectLst/>
                <a:latin typeface="Calibri" panose="020F0502020204030204" pitchFamily="34" charset="0"/>
              </a:rPr>
              <a:t>. Ut </a:t>
            </a:r>
            <a:r>
              <a:rPr lang="en-GB" dirty="0" err="1">
                <a:effectLst/>
                <a:latin typeface="Calibri" panose="020F0502020204030204" pitchFamily="34" charset="0"/>
              </a:rPr>
              <a:t>elementum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justo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nec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porttitor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aliquam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felis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rutrum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purus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vel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suscipit</a:t>
            </a:r>
            <a:r>
              <a:rPr lang="en-GB" dirty="0">
                <a:effectLst/>
                <a:latin typeface="Calibri" panose="020F0502020204030204" pitchFamily="34" charset="0"/>
              </a:rPr>
              <a:t> ligula magna </a:t>
            </a:r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neque</a:t>
            </a:r>
            <a:r>
              <a:rPr lang="en-GB" dirty="0">
                <a:effectLst/>
                <a:latin typeface="Calibri" panose="020F0502020204030204" pitchFamily="34" charset="0"/>
              </a:rPr>
              <a:t>. </a:t>
            </a:r>
          </a:p>
          <a:p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ut</a:t>
            </a:r>
            <a:r>
              <a:rPr lang="en-GB" dirty="0">
                <a:effectLst/>
                <a:latin typeface="Calibri" panose="020F0502020204030204" pitchFamily="34" charset="0"/>
              </a:rPr>
              <a:t> semper ligula. </a:t>
            </a:r>
            <a:r>
              <a:rPr lang="en-GB" dirty="0" err="1">
                <a:effectLst/>
                <a:latin typeface="Calibri" panose="020F0502020204030204" pitchFamily="34" charset="0"/>
              </a:rPr>
              <a:t>Orci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varius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natoque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penatibus</a:t>
            </a:r>
            <a:r>
              <a:rPr lang="en-GB" dirty="0">
                <a:effectLst/>
                <a:latin typeface="Calibri" panose="020F0502020204030204" pitchFamily="34" charset="0"/>
              </a:rPr>
              <a:t> et </a:t>
            </a:r>
            <a:r>
              <a:rPr lang="en-GB" dirty="0" err="1">
                <a:effectLst/>
                <a:latin typeface="Calibri" panose="020F0502020204030204" pitchFamily="34" charset="0"/>
              </a:rPr>
              <a:t>magnis</a:t>
            </a:r>
            <a:r>
              <a:rPr lang="en-GB" dirty="0">
                <a:effectLst/>
                <a:latin typeface="Calibri" panose="020F0502020204030204" pitchFamily="34" charset="0"/>
              </a:rPr>
              <a:t> dis parturient </a:t>
            </a:r>
            <a:r>
              <a:rPr lang="en-GB" dirty="0" err="1">
                <a:effectLst/>
                <a:latin typeface="Calibri" panose="020F0502020204030204" pitchFamily="34" charset="0"/>
              </a:rPr>
              <a:t>montes</a:t>
            </a:r>
            <a:r>
              <a:rPr lang="en-GB" dirty="0">
                <a:effectLst/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054E20-5131-6A0C-BB69-C96034D47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445"/>
          <a:stretch/>
        </p:blipFill>
        <p:spPr>
          <a:xfrm>
            <a:off x="0" y="-1906"/>
            <a:ext cx="2588767" cy="97706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67C3CD7-ECD1-447B-A65B-8A5D489FAC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458" y="294768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61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ple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1B98990-0C30-A34A-579F-6D57CA8F2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370" y="1383909"/>
            <a:ext cx="10273262" cy="1325563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4800"/>
              </a:lnSpc>
              <a:defRPr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D69E09C-24C9-1E43-070E-76AB86D09C50}"/>
              </a:ext>
            </a:extLst>
          </p:cNvPr>
          <p:cNvPicPr/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2E2853D-B4D7-9DC7-8D2F-C4A510F8FB3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95289510"/>
              </p:ext>
            </p:extLst>
          </p:nvPr>
        </p:nvGraphicFramePr>
        <p:xfrm>
          <a:off x="1015763" y="2378899"/>
          <a:ext cx="10216868" cy="1959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4217">
                  <a:extLst>
                    <a:ext uri="{9D8B030D-6E8A-4147-A177-3AD203B41FA5}">
                      <a16:colId xmlns:a16="http://schemas.microsoft.com/office/drawing/2014/main" val="4133618488"/>
                    </a:ext>
                  </a:extLst>
                </a:gridCol>
                <a:gridCol w="2554217">
                  <a:extLst>
                    <a:ext uri="{9D8B030D-6E8A-4147-A177-3AD203B41FA5}">
                      <a16:colId xmlns:a16="http://schemas.microsoft.com/office/drawing/2014/main" val="4088465511"/>
                    </a:ext>
                  </a:extLst>
                </a:gridCol>
                <a:gridCol w="2554217">
                  <a:extLst>
                    <a:ext uri="{9D8B030D-6E8A-4147-A177-3AD203B41FA5}">
                      <a16:colId xmlns:a16="http://schemas.microsoft.com/office/drawing/2014/main" val="391103836"/>
                    </a:ext>
                  </a:extLst>
                </a:gridCol>
                <a:gridCol w="2554217">
                  <a:extLst>
                    <a:ext uri="{9D8B030D-6E8A-4147-A177-3AD203B41FA5}">
                      <a16:colId xmlns:a16="http://schemas.microsoft.com/office/drawing/2014/main" val="2658710730"/>
                    </a:ext>
                  </a:extLst>
                </a:gridCol>
              </a:tblGrid>
              <a:tr h="391966">
                <a:tc>
                  <a:txBody>
                    <a:bodyPr/>
                    <a:lstStyle/>
                    <a:p>
                      <a:r>
                        <a:rPr lang="en-US" sz="15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Colour</a:t>
                      </a: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used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Header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5172468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r241 g249 b251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314103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R213 g236 b242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87460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r241 g249 b251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840948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R23 g236 b242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873883"/>
                  </a:ext>
                </a:extLst>
              </a:tr>
            </a:tbl>
          </a:graphicData>
        </a:graphic>
      </p:graphicFrame>
      <p:pic>
        <p:nvPicPr>
          <p:cNvPr id="10" name="Graphic 9">
            <a:extLst>
              <a:ext uri="{FF2B5EF4-FFF2-40B4-BE49-F238E27FC236}">
                <a16:creationId xmlns:a16="http://schemas.microsoft.com/office/drawing/2014/main" id="{EB840F80-7C4E-95AA-F8F5-48D40AB6FC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5AED6B-96FA-23FB-6CDA-C40991E622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-11236"/>
            <a:ext cx="2588767" cy="97706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0614678-37BA-5E6A-D77F-6F99CB5206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85438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34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pl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A1129CE-01DF-49F4-7BD0-47D47CF8BC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9369" y="1383909"/>
            <a:ext cx="5136631" cy="1325563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4800"/>
              </a:lnSpc>
              <a:defRPr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185C6241-B57E-E4B9-C8CB-866D38EA75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8850" y="3043238"/>
            <a:ext cx="4692442" cy="242887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2400"/>
              </a:lnSpc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dirty="0">
                <a:effectLst/>
                <a:latin typeface="Calibri" panose="020F0502020204030204" pitchFamily="34" charset="0"/>
              </a:rPr>
              <a:t>Lorem ipsum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sit </a:t>
            </a:r>
            <a:r>
              <a:rPr lang="en-GB" dirty="0" err="1">
                <a:effectLst/>
                <a:latin typeface="Calibri" panose="020F0502020204030204" pitchFamily="34" charset="0"/>
              </a:rPr>
              <a:t>amet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consectetur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adipiscing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elit</a:t>
            </a:r>
            <a:r>
              <a:rPr lang="en-GB" dirty="0">
                <a:effectLst/>
                <a:latin typeface="Calibri" panose="020F0502020204030204" pitchFamily="34" charset="0"/>
              </a:rPr>
              <a:t>. Ut </a:t>
            </a:r>
            <a:r>
              <a:rPr lang="en-GB" dirty="0" err="1">
                <a:effectLst/>
                <a:latin typeface="Calibri" panose="020F0502020204030204" pitchFamily="34" charset="0"/>
              </a:rPr>
              <a:t>elementum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justo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nec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porttitor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aliquam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felis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rutrum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purus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vel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suscipit</a:t>
            </a:r>
            <a:r>
              <a:rPr lang="en-GB" dirty="0">
                <a:effectLst/>
                <a:latin typeface="Calibri" panose="020F0502020204030204" pitchFamily="34" charset="0"/>
              </a:rPr>
              <a:t> ligula magna </a:t>
            </a:r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neque</a:t>
            </a:r>
            <a:r>
              <a:rPr lang="en-GB" dirty="0">
                <a:effectLst/>
                <a:latin typeface="Calibri" panose="020F0502020204030204" pitchFamily="34" charset="0"/>
              </a:rPr>
              <a:t>. 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9917AC3-77F6-764F-4D4A-6602476A63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8850" y="4533882"/>
            <a:ext cx="4692442" cy="938232"/>
          </a:xfrm>
          <a:prstGeom prst="rect">
            <a:avLst/>
          </a:prstGeom>
          <a:solidFill>
            <a:schemeClr val="accent5"/>
          </a:solidFill>
        </p:spPr>
        <p:txBody>
          <a:bodyPr lIns="144000" tIns="0" rIns="144000" bIns="0" anchor="ctr" anchorCtr="0"/>
          <a:lstStyle>
            <a:lvl1pPr marL="0" indent="0" algn="l">
              <a:lnSpc>
                <a:spcPts val="2400"/>
              </a:lnSpc>
              <a:spcAft>
                <a:spcPts val="0"/>
              </a:spcAft>
              <a:buNone/>
              <a:defRPr sz="2000" i="1">
                <a:solidFill>
                  <a:schemeClr val="bg1"/>
                </a:solidFill>
              </a:defRPr>
            </a:lvl1pPr>
          </a:lstStyle>
          <a:p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ut</a:t>
            </a:r>
            <a:r>
              <a:rPr lang="en-GB" dirty="0">
                <a:effectLst/>
                <a:latin typeface="Calibri" panose="020F0502020204030204" pitchFamily="34" charset="0"/>
              </a:rPr>
              <a:t> semper ligula. </a:t>
            </a:r>
            <a:r>
              <a:rPr lang="en-GB" dirty="0" err="1">
                <a:effectLst/>
                <a:latin typeface="Calibri" panose="020F0502020204030204" pitchFamily="34" charset="0"/>
              </a:rPr>
              <a:t>Orci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varius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natoque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penatibus</a:t>
            </a:r>
            <a:r>
              <a:rPr lang="en-GB" dirty="0">
                <a:effectLst/>
                <a:latin typeface="Calibri" panose="020F0502020204030204" pitchFamily="34" charset="0"/>
              </a:rPr>
              <a:t> parturient </a:t>
            </a:r>
            <a:r>
              <a:rPr lang="en-GB" dirty="0" err="1">
                <a:effectLst/>
                <a:latin typeface="Calibri" panose="020F0502020204030204" pitchFamily="34" charset="0"/>
              </a:rPr>
              <a:t>montes</a:t>
            </a:r>
            <a:r>
              <a:rPr lang="en-GB" dirty="0">
                <a:effectLst/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31AF50D-130E-957C-BE77-C05D577C728F}"/>
              </a:ext>
            </a:extLst>
          </p:cNvPr>
          <p:cNvPicPr/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13C57D-E74C-6EE6-0806-A5A6098E95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445"/>
          <a:stretch/>
        </p:blipFill>
        <p:spPr>
          <a:xfrm>
            <a:off x="0" y="-1977"/>
            <a:ext cx="2588767" cy="97706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8EC1943-653B-8C17-313F-7A8B902AF4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8" y="294697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456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C0990F9E-D309-F97E-630D-CFB556D019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12236" y="2848131"/>
            <a:ext cx="3797478" cy="11526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064DE077-D976-7323-4A90-17666DFE40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54CD9D7-CE11-A91D-331B-651723212A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C2F4DA-80B2-DE79-8564-B0F0D2052E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77445"/>
          <a:stretch/>
        </p:blipFill>
        <p:spPr>
          <a:xfrm>
            <a:off x="0" y="0"/>
            <a:ext cx="2588767" cy="97706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9160C9E-867B-3B82-7283-78C8E566FB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8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99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Logo Titl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9D991B5-6E00-194B-267F-43B6362F34F2}"/>
              </a:ext>
            </a:extLst>
          </p:cNvPr>
          <p:cNvSpPr txBox="1">
            <a:spLocks/>
          </p:cNvSpPr>
          <p:nvPr userDrawn="1"/>
        </p:nvSpPr>
        <p:spPr>
          <a:xfrm>
            <a:off x="949569" y="1976511"/>
            <a:ext cx="9718431" cy="153345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thaiDist" defTabSz="914400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0433BF7-1305-527F-DCE5-B96B10A4D7CB}"/>
              </a:ext>
            </a:extLst>
          </p:cNvPr>
          <p:cNvSpPr txBox="1">
            <a:spLocks/>
          </p:cNvSpPr>
          <p:nvPr userDrawn="1"/>
        </p:nvSpPr>
        <p:spPr>
          <a:xfrm>
            <a:off x="949569" y="4403188"/>
            <a:ext cx="9718431" cy="854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thaiDist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7ABB7D-70CD-0956-6B5E-402662D2F48E}"/>
              </a:ext>
            </a:extLst>
          </p:cNvPr>
          <p:cNvCxnSpPr>
            <a:cxnSpLocks/>
          </p:cNvCxnSpPr>
          <p:nvPr userDrawn="1"/>
        </p:nvCxnSpPr>
        <p:spPr>
          <a:xfrm>
            <a:off x="949569" y="4023360"/>
            <a:ext cx="5627077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1AB4CA1B-BA88-6024-3133-3A10FCFD36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EBEC4D-70E3-F356-DF65-47E6B6627C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5516"/>
          <a:stretch/>
        </p:blipFill>
        <p:spPr>
          <a:xfrm>
            <a:off x="-1" y="0"/>
            <a:ext cx="6253511" cy="97706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CB53510-5FA7-A9EA-588D-3A824C417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AA07530-4B51-65FB-D84A-FBF44F56271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026" t="38183" r="-5026" b="40042"/>
          <a:stretch/>
        </p:blipFill>
        <p:spPr>
          <a:xfrm>
            <a:off x="2221706" y="7041"/>
            <a:ext cx="3806120" cy="82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6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Logo - Plac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6669499-7E73-1BCD-FE47-ADFEB5B83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8" y="1294515"/>
            <a:ext cx="9718432" cy="977061"/>
          </a:xfrm>
          <a:prstGeom prst="rect">
            <a:avLst/>
          </a:prstGeom>
        </p:spPr>
        <p:txBody>
          <a:bodyPr/>
          <a:lstStyle>
            <a:lvl1pPr>
              <a:lnSpc>
                <a:spcPts val="54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FA00168-F5CE-7541-BA64-0DAEA854F29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80F0B7-0812-0B86-C59E-7CD7B81EBB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5516"/>
          <a:stretch/>
        </p:blipFill>
        <p:spPr>
          <a:xfrm>
            <a:off x="-1" y="0"/>
            <a:ext cx="6253511" cy="97706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6D37287-35FC-4818-9989-D2A9717FC96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026" t="38183" r="-5026" b="40042"/>
          <a:stretch/>
        </p:blipFill>
        <p:spPr>
          <a:xfrm>
            <a:off x="2221706" y="7041"/>
            <a:ext cx="3806120" cy="82877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B8311B3-1174-0735-54C4-DEBC958E44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4E94176-EA1C-BF57-FC2F-F8332C3BF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125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ADDAE-C221-D775-6115-6E893EB4FF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352747-9D79-C769-384A-2F9A24DE1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1CD47-B20F-E467-CBF8-B5E7D421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4CE9-E4CC-4456-A315-333B5FBC5469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3021-D7C8-DA4B-B850-55E4E7C8B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7C62E-9565-12CF-42B6-B637B6DE1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4804E-AE0F-452F-80A2-6AB5E2F076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371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Image Background Sample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9D991B5-6E00-194B-267F-43B6362F34F2}"/>
              </a:ext>
            </a:extLst>
          </p:cNvPr>
          <p:cNvSpPr txBox="1">
            <a:spLocks/>
          </p:cNvSpPr>
          <p:nvPr userDrawn="1"/>
        </p:nvSpPr>
        <p:spPr>
          <a:xfrm>
            <a:off x="949569" y="1976511"/>
            <a:ext cx="9718431" cy="153345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thaiDist" defTabSz="914400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0433BF7-1305-527F-DCE5-B96B10A4D7CB}"/>
              </a:ext>
            </a:extLst>
          </p:cNvPr>
          <p:cNvSpPr txBox="1">
            <a:spLocks/>
          </p:cNvSpPr>
          <p:nvPr userDrawn="1"/>
        </p:nvSpPr>
        <p:spPr>
          <a:xfrm>
            <a:off x="949569" y="4403188"/>
            <a:ext cx="9718431" cy="854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thaiDist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7ABB7D-70CD-0956-6B5E-402662D2F48E}"/>
              </a:ext>
            </a:extLst>
          </p:cNvPr>
          <p:cNvCxnSpPr>
            <a:cxnSpLocks/>
          </p:cNvCxnSpPr>
          <p:nvPr userDrawn="1"/>
        </p:nvCxnSpPr>
        <p:spPr>
          <a:xfrm>
            <a:off x="949569" y="4023360"/>
            <a:ext cx="5627077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1AB4CA1B-BA88-6024-3133-3A10FCFD36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EBEC4D-70E3-F356-DF65-47E6B6627C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-1" y="0"/>
            <a:ext cx="2588767" cy="97706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CB53510-5FA7-A9EA-588D-3A824C417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66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lac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9D991B5-6E00-194B-267F-43B6362F34F2}"/>
              </a:ext>
            </a:extLst>
          </p:cNvPr>
          <p:cNvSpPr txBox="1">
            <a:spLocks/>
          </p:cNvSpPr>
          <p:nvPr userDrawn="1"/>
        </p:nvSpPr>
        <p:spPr>
          <a:xfrm>
            <a:off x="949569" y="1976511"/>
            <a:ext cx="9718431" cy="153345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thaiDist" defTabSz="914400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0433BF7-1305-527F-DCE5-B96B10A4D7CB}"/>
              </a:ext>
            </a:extLst>
          </p:cNvPr>
          <p:cNvSpPr txBox="1">
            <a:spLocks/>
          </p:cNvSpPr>
          <p:nvPr userDrawn="1"/>
        </p:nvSpPr>
        <p:spPr>
          <a:xfrm>
            <a:off x="949569" y="4403188"/>
            <a:ext cx="9718431" cy="854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thaiDist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7ABB7D-70CD-0956-6B5E-402662D2F48E}"/>
              </a:ext>
            </a:extLst>
          </p:cNvPr>
          <p:cNvCxnSpPr>
            <a:cxnSpLocks/>
          </p:cNvCxnSpPr>
          <p:nvPr userDrawn="1"/>
        </p:nvCxnSpPr>
        <p:spPr>
          <a:xfrm>
            <a:off x="949569" y="4023360"/>
            <a:ext cx="5627077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397CFE86-40AC-95D5-647F-2FC4157C451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C964390-467F-5D9F-4AFA-418F3B05DC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70005A-EBF5-5721-C471-F8F7FAEA8B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0"/>
            <a:ext cx="2588767" cy="97706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71AD0681-745A-4EE0-4139-00055534AF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18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6669499-7E73-1BCD-FE47-ADFEB5B83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8" y="1294515"/>
            <a:ext cx="10335120" cy="977061"/>
          </a:xfrm>
          <a:prstGeom prst="rect">
            <a:avLst/>
          </a:prstGeom>
        </p:spPr>
        <p:txBody>
          <a:bodyPr lIns="0"/>
          <a:lstStyle>
            <a:lvl1pPr>
              <a:lnSpc>
                <a:spcPts val="54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FA00168-F5CE-7541-BA64-0DAEA854F29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5046E3D-3446-CCE2-D329-0291DEA307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119A0-A9FB-C778-0FF5-95EFA29273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9568" y="2371430"/>
            <a:ext cx="10335120" cy="359697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1CBFA8-49A8-9D55-F5EC-773EAD1ADC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-11050"/>
            <a:ext cx="2588767" cy="97706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0E08936-0AEF-CA74-1231-13A9C3799F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94768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30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Ja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7306B53-C55B-54A4-C763-F31CEF60907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9E66DCA-D381-9C49-0802-769CB3A89B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E397C3F-6DEC-61C4-B7CF-44766DBB4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7" y="1294515"/>
            <a:ext cx="10441445" cy="977061"/>
          </a:xfrm>
          <a:prstGeom prst="rect">
            <a:avLst/>
          </a:prstGeom>
        </p:spPr>
        <p:txBody>
          <a:bodyPr lIns="0"/>
          <a:lstStyle>
            <a:lvl1pPr>
              <a:lnSpc>
                <a:spcPts val="54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BED504A-1A36-A299-5192-2BD4DC53823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715E26-96E7-64D9-D53D-971EDAC1CC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13351"/>
            <a:ext cx="2588767" cy="97706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6F4ED3B-3F9A-5408-690F-B0133CD704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91737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97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Jasp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51D94B5-7471-88E1-633D-7257A7B3AF5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946C844-DF7B-D953-75B2-1A11165D4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7" y="1294515"/>
            <a:ext cx="10441445" cy="977061"/>
          </a:xfrm>
          <a:prstGeom prst="rect">
            <a:avLst/>
          </a:prstGeom>
        </p:spPr>
        <p:txBody>
          <a:bodyPr lIns="0"/>
          <a:lstStyle>
            <a:lvl1pPr>
              <a:lnSpc>
                <a:spcPts val="5400"/>
              </a:lnSpc>
              <a:defRPr sz="4500">
                <a:solidFill>
                  <a:srgbClr val="003F7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4DF2801-9EF5-BDFB-E259-93FE91D69C5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>
                <a:solidFill>
                  <a:srgbClr val="003F76"/>
                </a:solidFill>
              </a:defRPr>
            </a:lvl1pPr>
            <a:lvl2pPr>
              <a:defRPr>
                <a:solidFill>
                  <a:srgbClr val="003F76"/>
                </a:solidFill>
              </a:defRPr>
            </a:lvl2pPr>
            <a:lvl3pPr>
              <a:defRPr>
                <a:solidFill>
                  <a:srgbClr val="003F76"/>
                </a:solidFill>
              </a:defRPr>
            </a:lvl3pPr>
            <a:lvl4pPr>
              <a:defRPr>
                <a:solidFill>
                  <a:srgbClr val="003F76"/>
                </a:solidFill>
              </a:defRPr>
            </a:lvl4pPr>
            <a:lvl5pPr>
              <a:defRPr>
                <a:solidFill>
                  <a:srgbClr val="003F7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56528A-1D7F-E493-45CC-5F53FDC8B7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445"/>
          <a:stretch/>
        </p:blipFill>
        <p:spPr>
          <a:xfrm>
            <a:off x="-1" y="0"/>
            <a:ext cx="2588767" cy="97706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D0F81C6-244B-B3FC-D8E6-ACBD2E2C78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541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ayout replace Image">
    <p:bg>
      <p:bgPr>
        <a:solidFill>
          <a:srgbClr val="3218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86E4DA9-77D6-4224-B613-F9BE02B56B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9370" y="1383909"/>
            <a:ext cx="4691922" cy="1325563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4800"/>
              </a:lnSpc>
              <a:defRPr sz="45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6DAE05-57D2-FF27-44AC-6E37CF267A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079C7AAE-6BBF-B076-987C-C352164899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8850" y="3043238"/>
            <a:ext cx="4692442" cy="242887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2400"/>
              </a:lnSpc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effectLst/>
                <a:latin typeface="Calibri" panose="020F0502020204030204" pitchFamily="34" charset="0"/>
              </a:rPr>
              <a:t>Lorem ipsum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sit </a:t>
            </a:r>
            <a:r>
              <a:rPr lang="en-GB" dirty="0" err="1">
                <a:effectLst/>
                <a:latin typeface="Calibri" panose="020F0502020204030204" pitchFamily="34" charset="0"/>
              </a:rPr>
              <a:t>amet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consectetur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adipiscing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elit</a:t>
            </a:r>
            <a:r>
              <a:rPr lang="en-GB" dirty="0">
                <a:effectLst/>
                <a:latin typeface="Calibri" panose="020F0502020204030204" pitchFamily="34" charset="0"/>
              </a:rPr>
              <a:t>. Ut </a:t>
            </a:r>
            <a:r>
              <a:rPr lang="en-GB" dirty="0" err="1">
                <a:effectLst/>
                <a:latin typeface="Calibri" panose="020F0502020204030204" pitchFamily="34" charset="0"/>
              </a:rPr>
              <a:t>elementum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justo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nec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porttitor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aliquam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felis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rutrum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purus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vel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suscipit</a:t>
            </a:r>
            <a:r>
              <a:rPr lang="en-GB" dirty="0">
                <a:effectLst/>
                <a:latin typeface="Calibri" panose="020F0502020204030204" pitchFamily="34" charset="0"/>
              </a:rPr>
              <a:t> ligula magna </a:t>
            </a:r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neque</a:t>
            </a:r>
            <a:r>
              <a:rPr lang="en-GB" dirty="0">
                <a:effectLst/>
                <a:latin typeface="Calibri" panose="020F0502020204030204" pitchFamily="34" charset="0"/>
              </a:rPr>
              <a:t>. </a:t>
            </a:r>
          </a:p>
          <a:p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ut</a:t>
            </a:r>
            <a:r>
              <a:rPr lang="en-GB" dirty="0">
                <a:effectLst/>
                <a:latin typeface="Calibri" panose="020F0502020204030204" pitchFamily="34" charset="0"/>
              </a:rPr>
              <a:t> semper ligula. </a:t>
            </a:r>
            <a:r>
              <a:rPr lang="en-GB" dirty="0" err="1">
                <a:effectLst/>
                <a:latin typeface="Calibri" panose="020F0502020204030204" pitchFamily="34" charset="0"/>
              </a:rPr>
              <a:t>Orci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varius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natoque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penatibus</a:t>
            </a:r>
            <a:r>
              <a:rPr lang="en-GB" dirty="0">
                <a:effectLst/>
                <a:latin typeface="Calibri" panose="020F0502020204030204" pitchFamily="34" charset="0"/>
              </a:rPr>
              <a:t> et </a:t>
            </a:r>
            <a:r>
              <a:rPr lang="en-GB" dirty="0" err="1">
                <a:effectLst/>
                <a:latin typeface="Calibri" panose="020F0502020204030204" pitchFamily="34" charset="0"/>
              </a:rPr>
              <a:t>magnis</a:t>
            </a:r>
            <a:r>
              <a:rPr lang="en-GB" dirty="0">
                <a:effectLst/>
                <a:latin typeface="Calibri" panose="020F0502020204030204" pitchFamily="34" charset="0"/>
              </a:rPr>
              <a:t> dis parturient </a:t>
            </a:r>
            <a:r>
              <a:rPr lang="en-GB" dirty="0" err="1">
                <a:effectLst/>
                <a:latin typeface="Calibri" panose="020F0502020204030204" pitchFamily="34" charset="0"/>
              </a:rPr>
              <a:t>montes</a:t>
            </a:r>
            <a:r>
              <a:rPr lang="en-GB" dirty="0">
                <a:effectLst/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054E20-5131-6A0C-BB69-C96034D47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445"/>
          <a:stretch/>
        </p:blipFill>
        <p:spPr>
          <a:xfrm>
            <a:off x="0" y="-1906"/>
            <a:ext cx="2588767" cy="97706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67C3CD7-ECD1-447B-A65B-8A5D489FAC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458" y="294768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4876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ple Tab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1B98990-0C30-A34A-579F-6D57CA8F2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370" y="1383909"/>
            <a:ext cx="10273262" cy="1325563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4800"/>
              </a:lnSpc>
              <a:defRPr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D69E09C-24C9-1E43-070E-76AB86D09C50}"/>
              </a:ext>
            </a:extLst>
          </p:cNvPr>
          <p:cNvPicPr/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2E2853D-B4D7-9DC7-8D2F-C4A510F8FB3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95289510"/>
              </p:ext>
            </p:extLst>
          </p:nvPr>
        </p:nvGraphicFramePr>
        <p:xfrm>
          <a:off x="1015763" y="2378899"/>
          <a:ext cx="10216868" cy="1959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4217">
                  <a:extLst>
                    <a:ext uri="{9D8B030D-6E8A-4147-A177-3AD203B41FA5}">
                      <a16:colId xmlns:a16="http://schemas.microsoft.com/office/drawing/2014/main" val="4133618488"/>
                    </a:ext>
                  </a:extLst>
                </a:gridCol>
                <a:gridCol w="2554217">
                  <a:extLst>
                    <a:ext uri="{9D8B030D-6E8A-4147-A177-3AD203B41FA5}">
                      <a16:colId xmlns:a16="http://schemas.microsoft.com/office/drawing/2014/main" val="4088465511"/>
                    </a:ext>
                  </a:extLst>
                </a:gridCol>
                <a:gridCol w="2554217">
                  <a:extLst>
                    <a:ext uri="{9D8B030D-6E8A-4147-A177-3AD203B41FA5}">
                      <a16:colId xmlns:a16="http://schemas.microsoft.com/office/drawing/2014/main" val="391103836"/>
                    </a:ext>
                  </a:extLst>
                </a:gridCol>
                <a:gridCol w="2554217">
                  <a:extLst>
                    <a:ext uri="{9D8B030D-6E8A-4147-A177-3AD203B41FA5}">
                      <a16:colId xmlns:a16="http://schemas.microsoft.com/office/drawing/2014/main" val="2658710730"/>
                    </a:ext>
                  </a:extLst>
                </a:gridCol>
              </a:tblGrid>
              <a:tr h="391966">
                <a:tc>
                  <a:txBody>
                    <a:bodyPr/>
                    <a:lstStyle/>
                    <a:p>
                      <a:r>
                        <a:rPr lang="en-US" sz="15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Colour</a:t>
                      </a: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used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Header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5172468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r241 g249 b251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314103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R213 g236 b242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87460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r241 g249 b251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840948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R23 g236 b242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873883"/>
                  </a:ext>
                </a:extLst>
              </a:tr>
            </a:tbl>
          </a:graphicData>
        </a:graphic>
      </p:graphicFrame>
      <p:pic>
        <p:nvPicPr>
          <p:cNvPr id="10" name="Graphic 9">
            <a:extLst>
              <a:ext uri="{FF2B5EF4-FFF2-40B4-BE49-F238E27FC236}">
                <a16:creationId xmlns:a16="http://schemas.microsoft.com/office/drawing/2014/main" id="{EB840F80-7C4E-95AA-F8F5-48D40AB6FC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5AED6B-96FA-23FB-6CDA-C40991E622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-11236"/>
            <a:ext cx="2588767" cy="97706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0614678-37BA-5E6A-D77F-6F99CB5206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85438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94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ple Graph">
    <p:bg>
      <p:bgPr>
        <a:solidFill>
          <a:srgbClr val="DE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A1129CE-01DF-49F4-7BD0-47D47CF8BC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9369" y="1383909"/>
            <a:ext cx="5136631" cy="1325563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4800"/>
              </a:lnSpc>
              <a:defRPr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185C6241-B57E-E4B9-C8CB-866D38EA75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8850" y="3043238"/>
            <a:ext cx="4692442" cy="242887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2400"/>
              </a:lnSpc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dirty="0">
                <a:effectLst/>
                <a:latin typeface="Calibri" panose="020F0502020204030204" pitchFamily="34" charset="0"/>
              </a:rPr>
              <a:t>Lorem ipsum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sit </a:t>
            </a:r>
            <a:r>
              <a:rPr lang="en-GB" dirty="0" err="1">
                <a:effectLst/>
                <a:latin typeface="Calibri" panose="020F0502020204030204" pitchFamily="34" charset="0"/>
              </a:rPr>
              <a:t>amet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consectetur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adipiscing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elit</a:t>
            </a:r>
            <a:r>
              <a:rPr lang="en-GB" dirty="0">
                <a:effectLst/>
                <a:latin typeface="Calibri" panose="020F0502020204030204" pitchFamily="34" charset="0"/>
              </a:rPr>
              <a:t>. Ut </a:t>
            </a:r>
            <a:r>
              <a:rPr lang="en-GB" dirty="0" err="1">
                <a:effectLst/>
                <a:latin typeface="Calibri" panose="020F0502020204030204" pitchFamily="34" charset="0"/>
              </a:rPr>
              <a:t>elementum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justo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nec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porttitor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aliquam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felis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rutrum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purus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vel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suscipit</a:t>
            </a:r>
            <a:r>
              <a:rPr lang="en-GB" dirty="0">
                <a:effectLst/>
                <a:latin typeface="Calibri" panose="020F0502020204030204" pitchFamily="34" charset="0"/>
              </a:rPr>
              <a:t> ligula magna </a:t>
            </a:r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neque</a:t>
            </a:r>
            <a:r>
              <a:rPr lang="en-GB" dirty="0">
                <a:effectLst/>
                <a:latin typeface="Calibri" panose="020F0502020204030204" pitchFamily="34" charset="0"/>
              </a:rPr>
              <a:t>. 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9917AC3-77F6-764F-4D4A-6602476A63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8850" y="4533882"/>
            <a:ext cx="4692442" cy="938232"/>
          </a:xfrm>
          <a:prstGeom prst="rect">
            <a:avLst/>
          </a:prstGeom>
          <a:solidFill>
            <a:schemeClr val="accent5"/>
          </a:solidFill>
        </p:spPr>
        <p:txBody>
          <a:bodyPr lIns="144000" tIns="0" rIns="144000" bIns="0" anchor="ctr" anchorCtr="0"/>
          <a:lstStyle>
            <a:lvl1pPr marL="0" indent="0" algn="l">
              <a:lnSpc>
                <a:spcPts val="2400"/>
              </a:lnSpc>
              <a:spcAft>
                <a:spcPts val="0"/>
              </a:spcAft>
              <a:buNone/>
              <a:defRPr sz="2000" i="1">
                <a:solidFill>
                  <a:schemeClr val="bg1"/>
                </a:solidFill>
              </a:defRPr>
            </a:lvl1pPr>
          </a:lstStyle>
          <a:p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ut</a:t>
            </a:r>
            <a:r>
              <a:rPr lang="en-GB" dirty="0">
                <a:effectLst/>
                <a:latin typeface="Calibri" panose="020F0502020204030204" pitchFamily="34" charset="0"/>
              </a:rPr>
              <a:t> semper ligula. </a:t>
            </a:r>
            <a:r>
              <a:rPr lang="en-GB" dirty="0" err="1">
                <a:effectLst/>
                <a:latin typeface="Calibri" panose="020F0502020204030204" pitchFamily="34" charset="0"/>
              </a:rPr>
              <a:t>Orci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varius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natoque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penatibus</a:t>
            </a:r>
            <a:r>
              <a:rPr lang="en-GB" dirty="0">
                <a:effectLst/>
                <a:latin typeface="Calibri" panose="020F0502020204030204" pitchFamily="34" charset="0"/>
              </a:rPr>
              <a:t> parturient </a:t>
            </a:r>
            <a:r>
              <a:rPr lang="en-GB" dirty="0" err="1">
                <a:effectLst/>
                <a:latin typeface="Calibri" panose="020F0502020204030204" pitchFamily="34" charset="0"/>
              </a:rPr>
              <a:t>montes</a:t>
            </a:r>
            <a:r>
              <a:rPr lang="en-GB" dirty="0">
                <a:effectLst/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31AF50D-130E-957C-BE77-C05D577C728F}"/>
              </a:ext>
            </a:extLst>
          </p:cNvPr>
          <p:cNvPicPr/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13C57D-E74C-6EE6-0806-A5A6098E95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445"/>
          <a:stretch/>
        </p:blipFill>
        <p:spPr>
          <a:xfrm>
            <a:off x="0" y="-1977"/>
            <a:ext cx="2588767" cy="97706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8EC1943-653B-8C17-313F-7A8B902AF4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8" y="294697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102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C0990F9E-D309-F97E-630D-CFB556D019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12236" y="2848131"/>
            <a:ext cx="3797478" cy="11526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064DE077-D976-7323-4A90-17666DFE40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54CD9D7-CE11-A91D-331B-651723212A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C2F4DA-80B2-DE79-8564-B0F0D2052E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77445"/>
          <a:stretch/>
        </p:blipFill>
        <p:spPr>
          <a:xfrm>
            <a:off x="0" y="0"/>
            <a:ext cx="2588767" cy="97706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9160C9E-867B-3B82-7283-78C8E566FB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8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59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Logo Title Background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9D991B5-6E00-194B-267F-43B6362F34F2}"/>
              </a:ext>
            </a:extLst>
          </p:cNvPr>
          <p:cNvSpPr txBox="1">
            <a:spLocks/>
          </p:cNvSpPr>
          <p:nvPr userDrawn="1"/>
        </p:nvSpPr>
        <p:spPr>
          <a:xfrm>
            <a:off x="949569" y="1976511"/>
            <a:ext cx="9718431" cy="153345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thaiDist" defTabSz="914400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0433BF7-1305-527F-DCE5-B96B10A4D7CB}"/>
              </a:ext>
            </a:extLst>
          </p:cNvPr>
          <p:cNvSpPr txBox="1">
            <a:spLocks/>
          </p:cNvSpPr>
          <p:nvPr userDrawn="1"/>
        </p:nvSpPr>
        <p:spPr>
          <a:xfrm>
            <a:off x="949569" y="4403188"/>
            <a:ext cx="9718431" cy="854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thaiDist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7ABB7D-70CD-0956-6B5E-402662D2F48E}"/>
              </a:ext>
            </a:extLst>
          </p:cNvPr>
          <p:cNvCxnSpPr>
            <a:cxnSpLocks/>
          </p:cNvCxnSpPr>
          <p:nvPr userDrawn="1"/>
        </p:nvCxnSpPr>
        <p:spPr>
          <a:xfrm>
            <a:off x="949569" y="4023360"/>
            <a:ext cx="5627077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1AB4CA1B-BA88-6024-3133-3A10FCFD36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EBEC4D-70E3-F356-DF65-47E6B6627C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5516"/>
          <a:stretch/>
        </p:blipFill>
        <p:spPr>
          <a:xfrm>
            <a:off x="-1" y="0"/>
            <a:ext cx="6253511" cy="97706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CB53510-5FA7-A9EA-588D-3A824C417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AA07530-4B51-65FB-D84A-FBF44F56271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026" t="38183" r="-5026" b="40042"/>
          <a:stretch/>
        </p:blipFill>
        <p:spPr>
          <a:xfrm>
            <a:off x="2221706" y="7041"/>
            <a:ext cx="3806120" cy="82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254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Logo - Plac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6669499-7E73-1BCD-FE47-ADFEB5B83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8" y="1294515"/>
            <a:ext cx="9718432" cy="977061"/>
          </a:xfrm>
          <a:prstGeom prst="rect">
            <a:avLst/>
          </a:prstGeom>
        </p:spPr>
        <p:txBody>
          <a:bodyPr/>
          <a:lstStyle>
            <a:lvl1pPr>
              <a:lnSpc>
                <a:spcPts val="54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FA00168-F5CE-7541-BA64-0DAEA854F29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80F0B7-0812-0B86-C59E-7CD7B81EBB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5516"/>
          <a:stretch/>
        </p:blipFill>
        <p:spPr>
          <a:xfrm>
            <a:off x="-1" y="0"/>
            <a:ext cx="6253511" cy="97706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6D37287-35FC-4818-9989-D2A9717FC96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026" t="38183" r="-5026" b="40042"/>
          <a:stretch/>
        </p:blipFill>
        <p:spPr>
          <a:xfrm>
            <a:off x="2221706" y="7041"/>
            <a:ext cx="3806120" cy="82877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B8311B3-1174-0735-54C4-DEBC958E44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4E94176-EA1C-BF57-FC2F-F8332C3BF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4678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Image Background Sample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9D991B5-6E00-194B-267F-43B6362F34F2}"/>
              </a:ext>
            </a:extLst>
          </p:cNvPr>
          <p:cNvSpPr txBox="1">
            <a:spLocks/>
          </p:cNvSpPr>
          <p:nvPr userDrawn="1"/>
        </p:nvSpPr>
        <p:spPr>
          <a:xfrm>
            <a:off x="949569" y="1976511"/>
            <a:ext cx="9718431" cy="153345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thaiDist" defTabSz="914400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0433BF7-1305-527F-DCE5-B96B10A4D7CB}"/>
              </a:ext>
            </a:extLst>
          </p:cNvPr>
          <p:cNvSpPr txBox="1">
            <a:spLocks/>
          </p:cNvSpPr>
          <p:nvPr userDrawn="1"/>
        </p:nvSpPr>
        <p:spPr>
          <a:xfrm>
            <a:off x="949569" y="4403188"/>
            <a:ext cx="9718431" cy="854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thaiDist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7ABB7D-70CD-0956-6B5E-402662D2F48E}"/>
              </a:ext>
            </a:extLst>
          </p:cNvPr>
          <p:cNvCxnSpPr>
            <a:cxnSpLocks/>
          </p:cNvCxnSpPr>
          <p:nvPr userDrawn="1"/>
        </p:nvCxnSpPr>
        <p:spPr>
          <a:xfrm>
            <a:off x="949569" y="4023360"/>
            <a:ext cx="5627077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1AB4CA1B-BA88-6024-3133-3A10FCFD36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EBEC4D-70E3-F356-DF65-47E6B6627C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-1" y="0"/>
            <a:ext cx="2588767" cy="97706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CB53510-5FA7-A9EA-588D-3A824C417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608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lac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9D991B5-6E00-194B-267F-43B6362F34F2}"/>
              </a:ext>
            </a:extLst>
          </p:cNvPr>
          <p:cNvSpPr txBox="1">
            <a:spLocks/>
          </p:cNvSpPr>
          <p:nvPr userDrawn="1"/>
        </p:nvSpPr>
        <p:spPr>
          <a:xfrm>
            <a:off x="949569" y="1976511"/>
            <a:ext cx="9718431" cy="153345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thaiDist" defTabSz="914400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0433BF7-1305-527F-DCE5-B96B10A4D7CB}"/>
              </a:ext>
            </a:extLst>
          </p:cNvPr>
          <p:cNvSpPr txBox="1">
            <a:spLocks/>
          </p:cNvSpPr>
          <p:nvPr userDrawn="1"/>
        </p:nvSpPr>
        <p:spPr>
          <a:xfrm>
            <a:off x="949569" y="4403188"/>
            <a:ext cx="9718431" cy="854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thaiDist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7ABB7D-70CD-0956-6B5E-402662D2F48E}"/>
              </a:ext>
            </a:extLst>
          </p:cNvPr>
          <p:cNvCxnSpPr>
            <a:cxnSpLocks/>
          </p:cNvCxnSpPr>
          <p:nvPr userDrawn="1"/>
        </p:nvCxnSpPr>
        <p:spPr>
          <a:xfrm>
            <a:off x="949569" y="4023360"/>
            <a:ext cx="5627077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397CFE86-40AC-95D5-647F-2FC4157C451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C964390-467F-5D9F-4AFA-418F3B05DC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70005A-EBF5-5721-C471-F8F7FAEA8B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0"/>
            <a:ext cx="2588767" cy="97706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71AD0681-745A-4EE0-4139-00055534AF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482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6669499-7E73-1BCD-FE47-ADFEB5B83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8" y="1294515"/>
            <a:ext cx="10335120" cy="977061"/>
          </a:xfrm>
          <a:prstGeom prst="rect">
            <a:avLst/>
          </a:prstGeom>
        </p:spPr>
        <p:txBody>
          <a:bodyPr lIns="0"/>
          <a:lstStyle>
            <a:lvl1pPr>
              <a:lnSpc>
                <a:spcPts val="54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FA00168-F5CE-7541-BA64-0DAEA854F29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5046E3D-3446-CCE2-D329-0291DEA307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119A0-A9FB-C778-0FF5-95EFA29273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9568" y="2371430"/>
            <a:ext cx="10335120" cy="359697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1CBFA8-49A8-9D55-F5EC-773EAD1ADC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-11050"/>
            <a:ext cx="2588767" cy="97706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0E08936-0AEF-CA74-1231-13A9C3799F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94768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2419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Ja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7306B53-C55B-54A4-C763-F31CEF60907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9E66DCA-D381-9C49-0802-769CB3A89B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E397C3F-6DEC-61C4-B7CF-44766DBB4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7" y="1294515"/>
            <a:ext cx="10441445" cy="977061"/>
          </a:xfrm>
          <a:prstGeom prst="rect">
            <a:avLst/>
          </a:prstGeom>
        </p:spPr>
        <p:txBody>
          <a:bodyPr lIns="0"/>
          <a:lstStyle>
            <a:lvl1pPr>
              <a:lnSpc>
                <a:spcPts val="54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BED504A-1A36-A299-5192-2BD4DC53823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715E26-96E7-64D9-D53D-971EDAC1CC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13351"/>
            <a:ext cx="2588767" cy="97706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6F4ED3B-3F9A-5408-690F-B0133CD704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91737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193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Jasp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51D94B5-7471-88E1-633D-7257A7B3AF5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946C844-DF7B-D953-75B2-1A11165D4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7" y="1294515"/>
            <a:ext cx="10441445" cy="977061"/>
          </a:xfrm>
          <a:prstGeom prst="rect">
            <a:avLst/>
          </a:prstGeom>
        </p:spPr>
        <p:txBody>
          <a:bodyPr lIns="0"/>
          <a:lstStyle>
            <a:lvl1pPr>
              <a:lnSpc>
                <a:spcPts val="5400"/>
              </a:lnSpc>
              <a:defRPr sz="4500">
                <a:solidFill>
                  <a:srgbClr val="003F7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4DF2801-9EF5-BDFB-E259-93FE91D69C5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>
                <a:solidFill>
                  <a:srgbClr val="003F76"/>
                </a:solidFill>
              </a:defRPr>
            </a:lvl1pPr>
            <a:lvl2pPr>
              <a:defRPr>
                <a:solidFill>
                  <a:srgbClr val="003F76"/>
                </a:solidFill>
              </a:defRPr>
            </a:lvl2pPr>
            <a:lvl3pPr>
              <a:defRPr>
                <a:solidFill>
                  <a:srgbClr val="003F76"/>
                </a:solidFill>
              </a:defRPr>
            </a:lvl3pPr>
            <a:lvl4pPr>
              <a:defRPr>
                <a:solidFill>
                  <a:srgbClr val="003F76"/>
                </a:solidFill>
              </a:defRPr>
            </a:lvl4pPr>
            <a:lvl5pPr>
              <a:defRPr>
                <a:solidFill>
                  <a:srgbClr val="003F7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56528A-1D7F-E493-45CC-5F53FDC8B7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445"/>
          <a:stretch/>
        </p:blipFill>
        <p:spPr>
          <a:xfrm>
            <a:off x="-1" y="0"/>
            <a:ext cx="2588767" cy="97706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D0F81C6-244B-B3FC-D8E6-ACBD2E2C78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369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ayout replace Image">
    <p:bg>
      <p:bgPr>
        <a:solidFill>
          <a:srgbClr val="3218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86E4DA9-77D6-4224-B613-F9BE02B56B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9370" y="1383909"/>
            <a:ext cx="4691922" cy="1325563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4800"/>
              </a:lnSpc>
              <a:defRPr sz="45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6DAE05-57D2-FF27-44AC-6E37CF267A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079C7AAE-6BBF-B076-987C-C352164899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8850" y="3043238"/>
            <a:ext cx="4692442" cy="242887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2400"/>
              </a:lnSpc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effectLst/>
                <a:latin typeface="Calibri" panose="020F0502020204030204" pitchFamily="34" charset="0"/>
              </a:rPr>
              <a:t>Lorem ipsum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sit </a:t>
            </a:r>
            <a:r>
              <a:rPr lang="en-GB" dirty="0" err="1">
                <a:effectLst/>
                <a:latin typeface="Calibri" panose="020F0502020204030204" pitchFamily="34" charset="0"/>
              </a:rPr>
              <a:t>amet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consectetur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adipiscing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elit</a:t>
            </a:r>
            <a:r>
              <a:rPr lang="en-GB" dirty="0">
                <a:effectLst/>
                <a:latin typeface="Calibri" panose="020F0502020204030204" pitchFamily="34" charset="0"/>
              </a:rPr>
              <a:t>. Ut </a:t>
            </a:r>
            <a:r>
              <a:rPr lang="en-GB" dirty="0" err="1">
                <a:effectLst/>
                <a:latin typeface="Calibri" panose="020F0502020204030204" pitchFamily="34" charset="0"/>
              </a:rPr>
              <a:t>elementum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justo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nec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porttitor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aliquam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felis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rutrum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purus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vel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suscipit</a:t>
            </a:r>
            <a:r>
              <a:rPr lang="en-GB" dirty="0">
                <a:effectLst/>
                <a:latin typeface="Calibri" panose="020F0502020204030204" pitchFamily="34" charset="0"/>
              </a:rPr>
              <a:t> ligula magna </a:t>
            </a:r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neque</a:t>
            </a:r>
            <a:r>
              <a:rPr lang="en-GB" dirty="0">
                <a:effectLst/>
                <a:latin typeface="Calibri" panose="020F0502020204030204" pitchFamily="34" charset="0"/>
              </a:rPr>
              <a:t>. </a:t>
            </a:r>
          </a:p>
          <a:p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ut</a:t>
            </a:r>
            <a:r>
              <a:rPr lang="en-GB" dirty="0">
                <a:effectLst/>
                <a:latin typeface="Calibri" panose="020F0502020204030204" pitchFamily="34" charset="0"/>
              </a:rPr>
              <a:t> semper ligula. </a:t>
            </a:r>
            <a:r>
              <a:rPr lang="en-GB" dirty="0" err="1">
                <a:effectLst/>
                <a:latin typeface="Calibri" panose="020F0502020204030204" pitchFamily="34" charset="0"/>
              </a:rPr>
              <a:t>Orci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varius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natoque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penatibus</a:t>
            </a:r>
            <a:r>
              <a:rPr lang="en-GB" dirty="0">
                <a:effectLst/>
                <a:latin typeface="Calibri" panose="020F0502020204030204" pitchFamily="34" charset="0"/>
              </a:rPr>
              <a:t> et </a:t>
            </a:r>
            <a:r>
              <a:rPr lang="en-GB" dirty="0" err="1">
                <a:effectLst/>
                <a:latin typeface="Calibri" panose="020F0502020204030204" pitchFamily="34" charset="0"/>
              </a:rPr>
              <a:t>magnis</a:t>
            </a:r>
            <a:r>
              <a:rPr lang="en-GB" dirty="0">
                <a:effectLst/>
                <a:latin typeface="Calibri" panose="020F0502020204030204" pitchFamily="34" charset="0"/>
              </a:rPr>
              <a:t> dis parturient </a:t>
            </a:r>
            <a:r>
              <a:rPr lang="en-GB" dirty="0" err="1">
                <a:effectLst/>
                <a:latin typeface="Calibri" panose="020F0502020204030204" pitchFamily="34" charset="0"/>
              </a:rPr>
              <a:t>montes</a:t>
            </a:r>
            <a:r>
              <a:rPr lang="en-GB" dirty="0">
                <a:effectLst/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054E20-5131-6A0C-BB69-C96034D47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445"/>
          <a:stretch/>
        </p:blipFill>
        <p:spPr>
          <a:xfrm>
            <a:off x="0" y="-1906"/>
            <a:ext cx="2588767" cy="97706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67C3CD7-ECD1-447B-A65B-8A5D489FAC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458" y="294768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435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ple Tab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1B98990-0C30-A34A-579F-6D57CA8F2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370" y="1383909"/>
            <a:ext cx="10273262" cy="1325563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4800"/>
              </a:lnSpc>
              <a:defRPr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D69E09C-24C9-1E43-070E-76AB86D09C50}"/>
              </a:ext>
            </a:extLst>
          </p:cNvPr>
          <p:cNvPicPr/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2E2853D-B4D7-9DC7-8D2F-C4A510F8FB3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95289510"/>
              </p:ext>
            </p:extLst>
          </p:nvPr>
        </p:nvGraphicFramePr>
        <p:xfrm>
          <a:off x="1015763" y="2378899"/>
          <a:ext cx="10216868" cy="1959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4217">
                  <a:extLst>
                    <a:ext uri="{9D8B030D-6E8A-4147-A177-3AD203B41FA5}">
                      <a16:colId xmlns:a16="http://schemas.microsoft.com/office/drawing/2014/main" val="4133618488"/>
                    </a:ext>
                  </a:extLst>
                </a:gridCol>
                <a:gridCol w="2554217">
                  <a:extLst>
                    <a:ext uri="{9D8B030D-6E8A-4147-A177-3AD203B41FA5}">
                      <a16:colId xmlns:a16="http://schemas.microsoft.com/office/drawing/2014/main" val="4088465511"/>
                    </a:ext>
                  </a:extLst>
                </a:gridCol>
                <a:gridCol w="2554217">
                  <a:extLst>
                    <a:ext uri="{9D8B030D-6E8A-4147-A177-3AD203B41FA5}">
                      <a16:colId xmlns:a16="http://schemas.microsoft.com/office/drawing/2014/main" val="391103836"/>
                    </a:ext>
                  </a:extLst>
                </a:gridCol>
                <a:gridCol w="2554217">
                  <a:extLst>
                    <a:ext uri="{9D8B030D-6E8A-4147-A177-3AD203B41FA5}">
                      <a16:colId xmlns:a16="http://schemas.microsoft.com/office/drawing/2014/main" val="2658710730"/>
                    </a:ext>
                  </a:extLst>
                </a:gridCol>
              </a:tblGrid>
              <a:tr h="391966">
                <a:tc>
                  <a:txBody>
                    <a:bodyPr/>
                    <a:lstStyle/>
                    <a:p>
                      <a:r>
                        <a:rPr lang="en-US" sz="15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Colour</a:t>
                      </a: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used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Header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5172468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r241 g249 b251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314103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R213 g236 b242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87460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r241 g249 b251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840948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R23 g236 b242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873883"/>
                  </a:ext>
                </a:extLst>
              </a:tr>
            </a:tbl>
          </a:graphicData>
        </a:graphic>
      </p:graphicFrame>
      <p:pic>
        <p:nvPicPr>
          <p:cNvPr id="10" name="Graphic 9">
            <a:extLst>
              <a:ext uri="{FF2B5EF4-FFF2-40B4-BE49-F238E27FC236}">
                <a16:creationId xmlns:a16="http://schemas.microsoft.com/office/drawing/2014/main" id="{EB840F80-7C4E-95AA-F8F5-48D40AB6FC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5AED6B-96FA-23FB-6CDA-C40991E622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-11236"/>
            <a:ext cx="2588767" cy="97706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0614678-37BA-5E6A-D77F-6F99CB5206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85438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9932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ple Graph">
    <p:bg>
      <p:bgPr>
        <a:solidFill>
          <a:srgbClr val="DE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A1129CE-01DF-49F4-7BD0-47D47CF8BC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9369" y="1383909"/>
            <a:ext cx="5136631" cy="1325563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4800"/>
              </a:lnSpc>
              <a:defRPr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185C6241-B57E-E4B9-C8CB-866D38EA75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8850" y="3043238"/>
            <a:ext cx="4692442" cy="242887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2400"/>
              </a:lnSpc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dirty="0">
                <a:effectLst/>
                <a:latin typeface="Calibri" panose="020F0502020204030204" pitchFamily="34" charset="0"/>
              </a:rPr>
              <a:t>Lorem ipsum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sit </a:t>
            </a:r>
            <a:r>
              <a:rPr lang="en-GB" dirty="0" err="1">
                <a:effectLst/>
                <a:latin typeface="Calibri" panose="020F0502020204030204" pitchFamily="34" charset="0"/>
              </a:rPr>
              <a:t>amet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consectetur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adipiscing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elit</a:t>
            </a:r>
            <a:r>
              <a:rPr lang="en-GB" dirty="0">
                <a:effectLst/>
                <a:latin typeface="Calibri" panose="020F0502020204030204" pitchFamily="34" charset="0"/>
              </a:rPr>
              <a:t>. Ut </a:t>
            </a:r>
            <a:r>
              <a:rPr lang="en-GB" dirty="0" err="1">
                <a:effectLst/>
                <a:latin typeface="Calibri" panose="020F0502020204030204" pitchFamily="34" charset="0"/>
              </a:rPr>
              <a:t>elementum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justo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nec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porttitor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aliquam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felis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rutrum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purus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vel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suscipit</a:t>
            </a:r>
            <a:r>
              <a:rPr lang="en-GB" dirty="0">
                <a:effectLst/>
                <a:latin typeface="Calibri" panose="020F0502020204030204" pitchFamily="34" charset="0"/>
              </a:rPr>
              <a:t> ligula magna </a:t>
            </a:r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neque</a:t>
            </a:r>
            <a:r>
              <a:rPr lang="en-GB" dirty="0">
                <a:effectLst/>
                <a:latin typeface="Calibri" panose="020F0502020204030204" pitchFamily="34" charset="0"/>
              </a:rPr>
              <a:t>. 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9917AC3-77F6-764F-4D4A-6602476A63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8850" y="4533882"/>
            <a:ext cx="4692442" cy="938232"/>
          </a:xfrm>
          <a:prstGeom prst="rect">
            <a:avLst/>
          </a:prstGeom>
          <a:solidFill>
            <a:schemeClr val="accent5"/>
          </a:solidFill>
        </p:spPr>
        <p:txBody>
          <a:bodyPr lIns="144000" tIns="0" rIns="144000" bIns="0" anchor="ctr" anchorCtr="0"/>
          <a:lstStyle>
            <a:lvl1pPr marL="0" indent="0" algn="l">
              <a:lnSpc>
                <a:spcPts val="2400"/>
              </a:lnSpc>
              <a:spcAft>
                <a:spcPts val="0"/>
              </a:spcAft>
              <a:buNone/>
              <a:defRPr sz="2000" i="1">
                <a:solidFill>
                  <a:schemeClr val="bg1"/>
                </a:solidFill>
              </a:defRPr>
            </a:lvl1pPr>
          </a:lstStyle>
          <a:p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ut</a:t>
            </a:r>
            <a:r>
              <a:rPr lang="en-GB" dirty="0">
                <a:effectLst/>
                <a:latin typeface="Calibri" panose="020F0502020204030204" pitchFamily="34" charset="0"/>
              </a:rPr>
              <a:t> semper ligula. </a:t>
            </a:r>
            <a:r>
              <a:rPr lang="en-GB" dirty="0" err="1">
                <a:effectLst/>
                <a:latin typeface="Calibri" panose="020F0502020204030204" pitchFamily="34" charset="0"/>
              </a:rPr>
              <a:t>Orci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varius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natoque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penatibus</a:t>
            </a:r>
            <a:r>
              <a:rPr lang="en-GB" dirty="0">
                <a:effectLst/>
                <a:latin typeface="Calibri" panose="020F0502020204030204" pitchFamily="34" charset="0"/>
              </a:rPr>
              <a:t> parturient </a:t>
            </a:r>
            <a:r>
              <a:rPr lang="en-GB" dirty="0" err="1">
                <a:effectLst/>
                <a:latin typeface="Calibri" panose="020F0502020204030204" pitchFamily="34" charset="0"/>
              </a:rPr>
              <a:t>montes</a:t>
            </a:r>
            <a:r>
              <a:rPr lang="en-GB" dirty="0">
                <a:effectLst/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31AF50D-130E-957C-BE77-C05D577C728F}"/>
              </a:ext>
            </a:extLst>
          </p:cNvPr>
          <p:cNvPicPr/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13C57D-E74C-6EE6-0806-A5A6098E95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445"/>
          <a:stretch/>
        </p:blipFill>
        <p:spPr>
          <a:xfrm>
            <a:off x="0" y="-1977"/>
            <a:ext cx="2588767" cy="97706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8EC1943-653B-8C17-313F-7A8B902AF4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8" y="294697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542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C0990F9E-D309-F97E-630D-CFB556D019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12236" y="2848131"/>
            <a:ext cx="3797478" cy="11526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064DE077-D976-7323-4A90-17666DFE40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54CD9D7-CE11-A91D-331B-651723212A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C2F4DA-80B2-DE79-8564-B0F0D2052E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77445"/>
          <a:stretch/>
        </p:blipFill>
        <p:spPr>
          <a:xfrm>
            <a:off x="0" y="0"/>
            <a:ext cx="2588767" cy="97706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9160C9E-867B-3B82-7283-78C8E566FB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8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7471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Logo Title Background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9D991B5-6E00-194B-267F-43B6362F34F2}"/>
              </a:ext>
            </a:extLst>
          </p:cNvPr>
          <p:cNvSpPr txBox="1">
            <a:spLocks/>
          </p:cNvSpPr>
          <p:nvPr userDrawn="1"/>
        </p:nvSpPr>
        <p:spPr>
          <a:xfrm>
            <a:off x="949569" y="1976511"/>
            <a:ext cx="9718431" cy="153345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thaiDist" defTabSz="914400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0433BF7-1305-527F-DCE5-B96B10A4D7CB}"/>
              </a:ext>
            </a:extLst>
          </p:cNvPr>
          <p:cNvSpPr txBox="1">
            <a:spLocks/>
          </p:cNvSpPr>
          <p:nvPr userDrawn="1"/>
        </p:nvSpPr>
        <p:spPr>
          <a:xfrm>
            <a:off x="949569" y="4403188"/>
            <a:ext cx="9718431" cy="854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thaiDist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7ABB7D-70CD-0956-6B5E-402662D2F48E}"/>
              </a:ext>
            </a:extLst>
          </p:cNvPr>
          <p:cNvCxnSpPr>
            <a:cxnSpLocks/>
          </p:cNvCxnSpPr>
          <p:nvPr userDrawn="1"/>
        </p:nvCxnSpPr>
        <p:spPr>
          <a:xfrm>
            <a:off x="949569" y="4023360"/>
            <a:ext cx="5627077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1AB4CA1B-BA88-6024-3133-3A10FCFD36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EBEC4D-70E3-F356-DF65-47E6B6627C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5516"/>
          <a:stretch/>
        </p:blipFill>
        <p:spPr>
          <a:xfrm>
            <a:off x="-1" y="0"/>
            <a:ext cx="6253511" cy="97706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CB53510-5FA7-A9EA-588D-3A824C417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AA07530-4B51-65FB-D84A-FBF44F56271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026" t="38183" r="-5026" b="40042"/>
          <a:stretch/>
        </p:blipFill>
        <p:spPr>
          <a:xfrm>
            <a:off x="2221706" y="7041"/>
            <a:ext cx="3806120" cy="82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713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Logo - Plac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6669499-7E73-1BCD-FE47-ADFEB5B83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8" y="1294515"/>
            <a:ext cx="9718432" cy="977061"/>
          </a:xfrm>
          <a:prstGeom prst="rect">
            <a:avLst/>
          </a:prstGeom>
        </p:spPr>
        <p:txBody>
          <a:bodyPr/>
          <a:lstStyle>
            <a:lvl1pPr>
              <a:lnSpc>
                <a:spcPts val="54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FA00168-F5CE-7541-BA64-0DAEA854F29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80F0B7-0812-0B86-C59E-7CD7B81EBB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5516"/>
          <a:stretch/>
        </p:blipFill>
        <p:spPr>
          <a:xfrm>
            <a:off x="-1" y="0"/>
            <a:ext cx="6253511" cy="97706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6D37287-35FC-4818-9989-D2A9717FC96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026" t="38183" r="-5026" b="40042"/>
          <a:stretch/>
        </p:blipFill>
        <p:spPr>
          <a:xfrm>
            <a:off x="2221706" y="7041"/>
            <a:ext cx="3806120" cy="82877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B8311B3-1174-0735-54C4-DEBC958E44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4E94176-EA1C-BF57-FC2F-F8332C3BF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0604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Image Background Sample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9D991B5-6E00-194B-267F-43B6362F34F2}"/>
              </a:ext>
            </a:extLst>
          </p:cNvPr>
          <p:cNvSpPr txBox="1">
            <a:spLocks/>
          </p:cNvSpPr>
          <p:nvPr userDrawn="1"/>
        </p:nvSpPr>
        <p:spPr>
          <a:xfrm>
            <a:off x="949569" y="1976511"/>
            <a:ext cx="9718431" cy="153345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thaiDist" defTabSz="914400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0433BF7-1305-527F-DCE5-B96B10A4D7CB}"/>
              </a:ext>
            </a:extLst>
          </p:cNvPr>
          <p:cNvSpPr txBox="1">
            <a:spLocks/>
          </p:cNvSpPr>
          <p:nvPr userDrawn="1"/>
        </p:nvSpPr>
        <p:spPr>
          <a:xfrm>
            <a:off x="949569" y="4403188"/>
            <a:ext cx="9718431" cy="854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thaiDist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7ABB7D-70CD-0956-6B5E-402662D2F48E}"/>
              </a:ext>
            </a:extLst>
          </p:cNvPr>
          <p:cNvCxnSpPr>
            <a:cxnSpLocks/>
          </p:cNvCxnSpPr>
          <p:nvPr userDrawn="1"/>
        </p:nvCxnSpPr>
        <p:spPr>
          <a:xfrm>
            <a:off x="949569" y="4023360"/>
            <a:ext cx="5627077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1AB4CA1B-BA88-6024-3133-3A10FCFD36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EBEC4D-70E3-F356-DF65-47E6B6627C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-1" y="0"/>
            <a:ext cx="2588767" cy="97706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CB53510-5FA7-A9EA-588D-3A824C417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993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lac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9D991B5-6E00-194B-267F-43B6362F34F2}"/>
              </a:ext>
            </a:extLst>
          </p:cNvPr>
          <p:cNvSpPr txBox="1">
            <a:spLocks/>
          </p:cNvSpPr>
          <p:nvPr userDrawn="1"/>
        </p:nvSpPr>
        <p:spPr>
          <a:xfrm>
            <a:off x="949569" y="1976511"/>
            <a:ext cx="9718431" cy="153345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thaiDist" defTabSz="914400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0433BF7-1305-527F-DCE5-B96B10A4D7CB}"/>
              </a:ext>
            </a:extLst>
          </p:cNvPr>
          <p:cNvSpPr txBox="1">
            <a:spLocks/>
          </p:cNvSpPr>
          <p:nvPr userDrawn="1"/>
        </p:nvSpPr>
        <p:spPr>
          <a:xfrm>
            <a:off x="949569" y="4403188"/>
            <a:ext cx="9718431" cy="854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thaiDist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7ABB7D-70CD-0956-6B5E-402662D2F48E}"/>
              </a:ext>
            </a:extLst>
          </p:cNvPr>
          <p:cNvCxnSpPr>
            <a:cxnSpLocks/>
          </p:cNvCxnSpPr>
          <p:nvPr userDrawn="1"/>
        </p:nvCxnSpPr>
        <p:spPr>
          <a:xfrm>
            <a:off x="949569" y="4023360"/>
            <a:ext cx="5627077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397CFE86-40AC-95D5-647F-2FC4157C451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C964390-467F-5D9F-4AFA-418F3B05DC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70005A-EBF5-5721-C471-F8F7FAEA8B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0"/>
            <a:ext cx="2588767" cy="97706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71AD0681-745A-4EE0-4139-00055534AF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7012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6669499-7E73-1BCD-FE47-ADFEB5B83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8" y="1294515"/>
            <a:ext cx="10335120" cy="977061"/>
          </a:xfrm>
          <a:prstGeom prst="rect">
            <a:avLst/>
          </a:prstGeom>
        </p:spPr>
        <p:txBody>
          <a:bodyPr lIns="0"/>
          <a:lstStyle>
            <a:lvl1pPr>
              <a:lnSpc>
                <a:spcPts val="54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FA00168-F5CE-7541-BA64-0DAEA854F29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5046E3D-3446-CCE2-D329-0291DEA307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119A0-A9FB-C778-0FF5-95EFA29273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9568" y="2371430"/>
            <a:ext cx="10335120" cy="359697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1CBFA8-49A8-9D55-F5EC-773EAD1ADC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-11050"/>
            <a:ext cx="2588767" cy="97706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0E08936-0AEF-CA74-1231-13A9C3799F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94768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992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Ja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7306B53-C55B-54A4-C763-F31CEF60907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9E66DCA-D381-9C49-0802-769CB3A89B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E397C3F-6DEC-61C4-B7CF-44766DBB4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7" y="1294515"/>
            <a:ext cx="10441445" cy="977061"/>
          </a:xfrm>
          <a:prstGeom prst="rect">
            <a:avLst/>
          </a:prstGeom>
        </p:spPr>
        <p:txBody>
          <a:bodyPr lIns="0"/>
          <a:lstStyle>
            <a:lvl1pPr>
              <a:lnSpc>
                <a:spcPts val="54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BED504A-1A36-A299-5192-2BD4DC53823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715E26-96E7-64D9-D53D-971EDAC1CC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13351"/>
            <a:ext cx="2588767" cy="97706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6F4ED3B-3F9A-5408-690F-B0133CD704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91737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402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Jasp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51D94B5-7471-88E1-633D-7257A7B3AF5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946C844-DF7B-D953-75B2-1A11165D4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7" y="1294515"/>
            <a:ext cx="10441445" cy="977061"/>
          </a:xfrm>
          <a:prstGeom prst="rect">
            <a:avLst/>
          </a:prstGeom>
        </p:spPr>
        <p:txBody>
          <a:bodyPr lIns="0"/>
          <a:lstStyle>
            <a:lvl1pPr>
              <a:lnSpc>
                <a:spcPts val="5400"/>
              </a:lnSpc>
              <a:defRPr sz="4500">
                <a:solidFill>
                  <a:srgbClr val="003F7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4DF2801-9EF5-BDFB-E259-93FE91D69C5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>
                <a:solidFill>
                  <a:srgbClr val="003F76"/>
                </a:solidFill>
              </a:defRPr>
            </a:lvl1pPr>
            <a:lvl2pPr>
              <a:defRPr>
                <a:solidFill>
                  <a:srgbClr val="003F76"/>
                </a:solidFill>
              </a:defRPr>
            </a:lvl2pPr>
            <a:lvl3pPr>
              <a:defRPr>
                <a:solidFill>
                  <a:srgbClr val="003F76"/>
                </a:solidFill>
              </a:defRPr>
            </a:lvl3pPr>
            <a:lvl4pPr>
              <a:defRPr>
                <a:solidFill>
                  <a:srgbClr val="003F76"/>
                </a:solidFill>
              </a:defRPr>
            </a:lvl4pPr>
            <a:lvl5pPr>
              <a:defRPr>
                <a:solidFill>
                  <a:srgbClr val="003F7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56528A-1D7F-E493-45CC-5F53FDC8B7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445"/>
          <a:stretch/>
        </p:blipFill>
        <p:spPr>
          <a:xfrm>
            <a:off x="-1" y="0"/>
            <a:ext cx="2588767" cy="97706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D0F81C6-244B-B3FC-D8E6-ACBD2E2C78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77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layout replace Image">
    <p:bg>
      <p:bgPr>
        <a:solidFill>
          <a:srgbClr val="3218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86E4DA9-77D6-4224-B613-F9BE02B56B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9370" y="1383909"/>
            <a:ext cx="4691922" cy="1325563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4800"/>
              </a:lnSpc>
              <a:defRPr sz="45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6DAE05-57D2-FF27-44AC-6E37CF267A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079C7AAE-6BBF-B076-987C-C352164899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8850" y="3043238"/>
            <a:ext cx="4692442" cy="242887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2400"/>
              </a:lnSpc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effectLst/>
                <a:latin typeface="Calibri" panose="020F0502020204030204" pitchFamily="34" charset="0"/>
              </a:rPr>
              <a:t>Lorem ipsum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sit </a:t>
            </a:r>
            <a:r>
              <a:rPr lang="en-GB" dirty="0" err="1">
                <a:effectLst/>
                <a:latin typeface="Calibri" panose="020F0502020204030204" pitchFamily="34" charset="0"/>
              </a:rPr>
              <a:t>amet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consectetur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adipiscing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elit</a:t>
            </a:r>
            <a:r>
              <a:rPr lang="en-GB" dirty="0">
                <a:effectLst/>
                <a:latin typeface="Calibri" panose="020F0502020204030204" pitchFamily="34" charset="0"/>
              </a:rPr>
              <a:t>. Ut </a:t>
            </a:r>
            <a:r>
              <a:rPr lang="en-GB" dirty="0" err="1">
                <a:effectLst/>
                <a:latin typeface="Calibri" panose="020F0502020204030204" pitchFamily="34" charset="0"/>
              </a:rPr>
              <a:t>elementum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justo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nec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porttitor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aliquam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felis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rutrum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purus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vel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suscipit</a:t>
            </a:r>
            <a:r>
              <a:rPr lang="en-GB" dirty="0">
                <a:effectLst/>
                <a:latin typeface="Calibri" panose="020F0502020204030204" pitchFamily="34" charset="0"/>
              </a:rPr>
              <a:t> ligula magna </a:t>
            </a:r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neque</a:t>
            </a:r>
            <a:r>
              <a:rPr lang="en-GB" dirty="0">
                <a:effectLst/>
                <a:latin typeface="Calibri" panose="020F0502020204030204" pitchFamily="34" charset="0"/>
              </a:rPr>
              <a:t>. </a:t>
            </a:r>
          </a:p>
          <a:p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ut</a:t>
            </a:r>
            <a:r>
              <a:rPr lang="en-GB" dirty="0">
                <a:effectLst/>
                <a:latin typeface="Calibri" panose="020F0502020204030204" pitchFamily="34" charset="0"/>
              </a:rPr>
              <a:t> semper ligula. </a:t>
            </a:r>
            <a:r>
              <a:rPr lang="en-GB" dirty="0" err="1">
                <a:effectLst/>
                <a:latin typeface="Calibri" panose="020F0502020204030204" pitchFamily="34" charset="0"/>
              </a:rPr>
              <a:t>Orci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varius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natoque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penatibus</a:t>
            </a:r>
            <a:r>
              <a:rPr lang="en-GB" dirty="0">
                <a:effectLst/>
                <a:latin typeface="Calibri" panose="020F0502020204030204" pitchFamily="34" charset="0"/>
              </a:rPr>
              <a:t> et </a:t>
            </a:r>
            <a:r>
              <a:rPr lang="en-GB" dirty="0" err="1">
                <a:effectLst/>
                <a:latin typeface="Calibri" panose="020F0502020204030204" pitchFamily="34" charset="0"/>
              </a:rPr>
              <a:t>magnis</a:t>
            </a:r>
            <a:r>
              <a:rPr lang="en-GB" dirty="0">
                <a:effectLst/>
                <a:latin typeface="Calibri" panose="020F0502020204030204" pitchFamily="34" charset="0"/>
              </a:rPr>
              <a:t> dis parturient </a:t>
            </a:r>
            <a:r>
              <a:rPr lang="en-GB" dirty="0" err="1">
                <a:effectLst/>
                <a:latin typeface="Calibri" panose="020F0502020204030204" pitchFamily="34" charset="0"/>
              </a:rPr>
              <a:t>montes</a:t>
            </a:r>
            <a:r>
              <a:rPr lang="en-GB" dirty="0">
                <a:effectLst/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054E20-5131-6A0C-BB69-C96034D47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445"/>
          <a:stretch/>
        </p:blipFill>
        <p:spPr>
          <a:xfrm>
            <a:off x="0" y="-1906"/>
            <a:ext cx="2588767" cy="97706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67C3CD7-ECD1-447B-A65B-8A5D489FAC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458" y="294768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0758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ple Tab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1B98990-0C30-A34A-579F-6D57CA8F2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370" y="1383909"/>
            <a:ext cx="10273262" cy="1325563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4800"/>
              </a:lnSpc>
              <a:defRPr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D69E09C-24C9-1E43-070E-76AB86D09C50}"/>
              </a:ext>
            </a:extLst>
          </p:cNvPr>
          <p:cNvPicPr/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2E2853D-B4D7-9DC7-8D2F-C4A510F8FB3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95289510"/>
              </p:ext>
            </p:extLst>
          </p:nvPr>
        </p:nvGraphicFramePr>
        <p:xfrm>
          <a:off x="1015763" y="2378899"/>
          <a:ext cx="10216868" cy="1959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4217">
                  <a:extLst>
                    <a:ext uri="{9D8B030D-6E8A-4147-A177-3AD203B41FA5}">
                      <a16:colId xmlns:a16="http://schemas.microsoft.com/office/drawing/2014/main" val="4133618488"/>
                    </a:ext>
                  </a:extLst>
                </a:gridCol>
                <a:gridCol w="2554217">
                  <a:extLst>
                    <a:ext uri="{9D8B030D-6E8A-4147-A177-3AD203B41FA5}">
                      <a16:colId xmlns:a16="http://schemas.microsoft.com/office/drawing/2014/main" val="4088465511"/>
                    </a:ext>
                  </a:extLst>
                </a:gridCol>
                <a:gridCol w="2554217">
                  <a:extLst>
                    <a:ext uri="{9D8B030D-6E8A-4147-A177-3AD203B41FA5}">
                      <a16:colId xmlns:a16="http://schemas.microsoft.com/office/drawing/2014/main" val="391103836"/>
                    </a:ext>
                  </a:extLst>
                </a:gridCol>
                <a:gridCol w="2554217">
                  <a:extLst>
                    <a:ext uri="{9D8B030D-6E8A-4147-A177-3AD203B41FA5}">
                      <a16:colId xmlns:a16="http://schemas.microsoft.com/office/drawing/2014/main" val="2658710730"/>
                    </a:ext>
                  </a:extLst>
                </a:gridCol>
              </a:tblGrid>
              <a:tr h="391966">
                <a:tc>
                  <a:txBody>
                    <a:bodyPr/>
                    <a:lstStyle/>
                    <a:p>
                      <a:r>
                        <a:rPr lang="en-US" sz="15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Colour</a:t>
                      </a: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used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Header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5172468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r241 g249 b251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314103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R213 g236 b242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87460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r241 g249 b251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840948"/>
                  </a:ext>
                </a:extLst>
              </a:tr>
              <a:tr h="391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R23 g236 b242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873883"/>
                  </a:ext>
                </a:extLst>
              </a:tr>
            </a:tbl>
          </a:graphicData>
        </a:graphic>
      </p:graphicFrame>
      <p:pic>
        <p:nvPicPr>
          <p:cNvPr id="10" name="Graphic 9">
            <a:extLst>
              <a:ext uri="{FF2B5EF4-FFF2-40B4-BE49-F238E27FC236}">
                <a16:creationId xmlns:a16="http://schemas.microsoft.com/office/drawing/2014/main" id="{EB840F80-7C4E-95AA-F8F5-48D40AB6FC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5AED6B-96FA-23FB-6CDA-C40991E622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445"/>
          <a:stretch/>
        </p:blipFill>
        <p:spPr>
          <a:xfrm>
            <a:off x="0" y="-11236"/>
            <a:ext cx="2588767" cy="97706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0614678-37BA-5E6A-D77F-6F99CB5206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458" y="285438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062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ple Graph">
    <p:bg>
      <p:bgPr>
        <a:solidFill>
          <a:srgbClr val="DE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A1129CE-01DF-49F4-7BD0-47D47CF8BC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9369" y="1383909"/>
            <a:ext cx="5136631" cy="1325563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4800"/>
              </a:lnSpc>
              <a:defRPr sz="4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185C6241-B57E-E4B9-C8CB-866D38EA75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8850" y="3043238"/>
            <a:ext cx="4692442" cy="242887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2400"/>
              </a:lnSpc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dirty="0">
                <a:effectLst/>
                <a:latin typeface="Calibri" panose="020F0502020204030204" pitchFamily="34" charset="0"/>
              </a:rPr>
              <a:t>Lorem ipsum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sit </a:t>
            </a:r>
            <a:r>
              <a:rPr lang="en-GB" dirty="0" err="1">
                <a:effectLst/>
                <a:latin typeface="Calibri" panose="020F0502020204030204" pitchFamily="34" charset="0"/>
              </a:rPr>
              <a:t>amet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consectetur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adipiscing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elit</a:t>
            </a:r>
            <a:r>
              <a:rPr lang="en-GB" dirty="0">
                <a:effectLst/>
                <a:latin typeface="Calibri" panose="020F0502020204030204" pitchFamily="34" charset="0"/>
              </a:rPr>
              <a:t>. Ut </a:t>
            </a:r>
            <a:r>
              <a:rPr lang="en-GB" dirty="0" err="1">
                <a:effectLst/>
                <a:latin typeface="Calibri" panose="020F0502020204030204" pitchFamily="34" charset="0"/>
              </a:rPr>
              <a:t>elementum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justo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nec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porttitor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aliquam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dolor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felis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rutrum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purus</a:t>
            </a:r>
            <a:r>
              <a:rPr lang="en-GB" dirty="0">
                <a:effectLst/>
                <a:latin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Calibri" panose="020F0502020204030204" pitchFamily="34" charset="0"/>
              </a:rPr>
              <a:t>vel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suscipit</a:t>
            </a:r>
            <a:r>
              <a:rPr lang="en-GB" dirty="0">
                <a:effectLst/>
                <a:latin typeface="Calibri" panose="020F0502020204030204" pitchFamily="34" charset="0"/>
              </a:rPr>
              <a:t> ligula magna </a:t>
            </a:r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neque</a:t>
            </a:r>
            <a:r>
              <a:rPr lang="en-GB" dirty="0">
                <a:effectLst/>
                <a:latin typeface="Calibri" panose="020F0502020204030204" pitchFamily="34" charset="0"/>
              </a:rPr>
              <a:t>. 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9917AC3-77F6-764F-4D4A-6602476A63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8850" y="4533882"/>
            <a:ext cx="4692442" cy="938232"/>
          </a:xfrm>
          <a:prstGeom prst="rect">
            <a:avLst/>
          </a:prstGeom>
          <a:solidFill>
            <a:schemeClr val="accent5"/>
          </a:solidFill>
        </p:spPr>
        <p:txBody>
          <a:bodyPr lIns="144000" tIns="0" rIns="144000" bIns="0" anchor="ctr" anchorCtr="0"/>
          <a:lstStyle>
            <a:lvl1pPr marL="0" indent="0" algn="l">
              <a:lnSpc>
                <a:spcPts val="2400"/>
              </a:lnSpc>
              <a:spcAft>
                <a:spcPts val="0"/>
              </a:spcAft>
              <a:buNone/>
              <a:defRPr sz="2000" i="1">
                <a:solidFill>
                  <a:schemeClr val="bg1"/>
                </a:solidFill>
              </a:defRPr>
            </a:lvl1pPr>
          </a:lstStyle>
          <a:p>
            <a:r>
              <a:rPr lang="en-GB" dirty="0" err="1">
                <a:effectLst/>
                <a:latin typeface="Calibri" panose="020F0502020204030204" pitchFamily="34" charset="0"/>
              </a:rPr>
              <a:t>Sed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ut</a:t>
            </a:r>
            <a:r>
              <a:rPr lang="en-GB" dirty="0">
                <a:effectLst/>
                <a:latin typeface="Calibri" panose="020F0502020204030204" pitchFamily="34" charset="0"/>
              </a:rPr>
              <a:t> semper ligula. </a:t>
            </a:r>
            <a:r>
              <a:rPr lang="en-GB" dirty="0" err="1">
                <a:effectLst/>
                <a:latin typeface="Calibri" panose="020F0502020204030204" pitchFamily="34" charset="0"/>
              </a:rPr>
              <a:t>Orci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varius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natoque</a:t>
            </a:r>
            <a:r>
              <a:rPr lang="en-GB" dirty="0">
                <a:effectLst/>
                <a:latin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</a:rPr>
              <a:t>penatibus</a:t>
            </a:r>
            <a:r>
              <a:rPr lang="en-GB" dirty="0">
                <a:effectLst/>
                <a:latin typeface="Calibri" panose="020F0502020204030204" pitchFamily="34" charset="0"/>
              </a:rPr>
              <a:t> parturient </a:t>
            </a:r>
            <a:r>
              <a:rPr lang="en-GB" dirty="0" err="1">
                <a:effectLst/>
                <a:latin typeface="Calibri" panose="020F0502020204030204" pitchFamily="34" charset="0"/>
              </a:rPr>
              <a:t>montes</a:t>
            </a:r>
            <a:r>
              <a:rPr lang="en-GB" dirty="0">
                <a:effectLst/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31AF50D-130E-957C-BE77-C05D577C728F}"/>
              </a:ext>
            </a:extLst>
          </p:cNvPr>
          <p:cNvPicPr/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13C57D-E74C-6EE6-0806-A5A6098E95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445"/>
          <a:stretch/>
        </p:blipFill>
        <p:spPr>
          <a:xfrm>
            <a:off x="0" y="-1977"/>
            <a:ext cx="2588767" cy="97706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8EC1943-653B-8C17-313F-7A8B902AF4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8" y="294697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00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C0990F9E-D309-F97E-630D-CFB556D019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12236" y="2848131"/>
            <a:ext cx="3797478" cy="11526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064DE077-D976-7323-4A90-17666DFE40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54CD9D7-CE11-A91D-331B-651723212A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C2F4DA-80B2-DE79-8564-B0F0D2052E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77445"/>
          <a:stretch/>
        </p:blipFill>
        <p:spPr>
          <a:xfrm>
            <a:off x="0" y="0"/>
            <a:ext cx="2588767" cy="97706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9160C9E-867B-3B82-7283-78C8E566FB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458" y="296674"/>
            <a:ext cx="1551327" cy="47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892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Logo Title Background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9D991B5-6E00-194B-267F-43B6362F34F2}"/>
              </a:ext>
            </a:extLst>
          </p:cNvPr>
          <p:cNvSpPr txBox="1">
            <a:spLocks/>
          </p:cNvSpPr>
          <p:nvPr userDrawn="1"/>
        </p:nvSpPr>
        <p:spPr>
          <a:xfrm>
            <a:off x="949569" y="1976511"/>
            <a:ext cx="9718431" cy="153345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thaiDist" defTabSz="914400" rtl="0" eaLnBrk="1" latinLnBrk="0" hangingPunct="1">
              <a:lnSpc>
                <a:spcPts val="7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endParaRPr lang="en-GB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0433BF7-1305-527F-DCE5-B96B10A4D7CB}"/>
              </a:ext>
            </a:extLst>
          </p:cNvPr>
          <p:cNvSpPr txBox="1">
            <a:spLocks/>
          </p:cNvSpPr>
          <p:nvPr userDrawn="1"/>
        </p:nvSpPr>
        <p:spPr>
          <a:xfrm>
            <a:off x="949569" y="4403188"/>
            <a:ext cx="9718431" cy="854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thaiDist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37ABB7D-70CD-0956-6B5E-402662D2F48E}"/>
              </a:ext>
            </a:extLst>
          </p:cNvPr>
          <p:cNvCxnSpPr>
            <a:cxnSpLocks/>
          </p:cNvCxnSpPr>
          <p:nvPr userDrawn="1"/>
        </p:nvCxnSpPr>
        <p:spPr>
          <a:xfrm>
            <a:off x="949569" y="4023360"/>
            <a:ext cx="5627077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1AB4CA1B-BA88-6024-3133-3A10FCFD36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EBEC4D-70E3-F356-DF65-47E6B6627C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5516"/>
          <a:stretch/>
        </p:blipFill>
        <p:spPr>
          <a:xfrm>
            <a:off x="-1" y="0"/>
            <a:ext cx="6253511" cy="97706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CB53510-5FA7-A9EA-588D-3A824C417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AA07530-4B51-65FB-D84A-FBF44F56271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026" t="38183" r="-5026" b="40042"/>
          <a:stretch/>
        </p:blipFill>
        <p:spPr>
          <a:xfrm>
            <a:off x="2221706" y="7041"/>
            <a:ext cx="3806120" cy="82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257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Logo - Plac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6669499-7E73-1BCD-FE47-ADFEB5B83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68" y="1294515"/>
            <a:ext cx="9718432" cy="977061"/>
          </a:xfrm>
          <a:prstGeom prst="rect">
            <a:avLst/>
          </a:prstGeom>
        </p:spPr>
        <p:txBody>
          <a:bodyPr/>
          <a:lstStyle>
            <a:lvl1pPr>
              <a:lnSpc>
                <a:spcPts val="54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FA00168-F5CE-7541-BA64-0DAEA854F29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80F0B7-0812-0B86-C59E-7CD7B81EBB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5516"/>
          <a:stretch/>
        </p:blipFill>
        <p:spPr>
          <a:xfrm>
            <a:off x="-1" y="0"/>
            <a:ext cx="6253511" cy="97706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6D37287-35FC-4818-9989-D2A9717FC96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026" t="38183" r="-5026" b="40042"/>
          <a:stretch/>
        </p:blipFill>
        <p:spPr>
          <a:xfrm>
            <a:off x="2221706" y="7041"/>
            <a:ext cx="3806120" cy="82877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B8311B3-1174-0735-54C4-DEBC958E44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457" y="296674"/>
            <a:ext cx="1551327" cy="470874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4E94176-EA1C-BF57-FC2F-F8332C3BF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428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8400A3A9-E780-BC90-7E92-5AC6EFC102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0" y="-36027"/>
            <a:ext cx="12192000" cy="685800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500EF-3A24-F97D-D0E8-0FFAAB9E6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78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8" r:id="rId2"/>
    <p:sldLayoutId id="2147483676" r:id="rId3"/>
    <p:sldLayoutId id="2147483686" r:id="rId4"/>
    <p:sldLayoutId id="2147483687" r:id="rId5"/>
    <p:sldLayoutId id="2147483690" r:id="rId6"/>
    <p:sldLayoutId id="2147483691" r:id="rId7"/>
    <p:sldLayoutId id="2147483692" r:id="rId8"/>
    <p:sldLayoutId id="2147483678" r:id="rId9"/>
    <p:sldLayoutId id="2147483693" r:id="rId10"/>
    <p:sldLayoutId id="2147483694" r:id="rId11"/>
    <p:sldLayoutId id="2147483810" r:id="rId12"/>
  </p:sldLayoutIdLst>
  <p:txStyles>
    <p:titleStyle>
      <a:lvl1pPr algn="l" defTabSz="914400" rtl="0" eaLnBrk="1" latinLnBrk="0" hangingPunct="1">
        <a:lnSpc>
          <a:spcPts val="7000"/>
        </a:lnSpc>
        <a:spcBef>
          <a:spcPct val="0"/>
        </a:spcBef>
        <a:buNone/>
        <a:defRPr sz="6250" b="1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thaiDi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8400A3A9-E780-BC90-7E92-5AC6EFC102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0" y="-36027"/>
            <a:ext cx="12192000" cy="685800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500EF-3A24-F97D-D0E8-0FFAAB9E6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7238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l" defTabSz="914400" rtl="0" eaLnBrk="1" latinLnBrk="0" hangingPunct="1">
        <a:lnSpc>
          <a:spcPts val="7000"/>
        </a:lnSpc>
        <a:spcBef>
          <a:spcPct val="0"/>
        </a:spcBef>
        <a:buNone/>
        <a:defRPr sz="6250" b="1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thaiDi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8400A3A9-E780-BC90-7E92-5AC6EFC102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0" y="-36027"/>
            <a:ext cx="12192000" cy="685800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500EF-3A24-F97D-D0E8-0FFAAB9E6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9097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ts val="7000"/>
        </a:lnSpc>
        <a:spcBef>
          <a:spcPct val="0"/>
        </a:spcBef>
        <a:buNone/>
        <a:defRPr sz="6250" b="1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thaiDi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8400A3A9-E780-BC90-7E92-5AC6EFC102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0" y="-36027"/>
            <a:ext cx="12192000" cy="685800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500EF-3A24-F97D-D0E8-0FFAAB9E6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568" y="2371430"/>
            <a:ext cx="10441446" cy="3596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4602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defTabSz="914400" rtl="0" eaLnBrk="1" latinLnBrk="0" hangingPunct="1">
        <a:lnSpc>
          <a:spcPts val="7000"/>
        </a:lnSpc>
        <a:spcBef>
          <a:spcPct val="0"/>
        </a:spcBef>
        <a:buNone/>
        <a:defRPr sz="6250" b="1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thaiDi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nspccppschools-my.sharepoint.com/:p:/g/personal/graham_smith_nspcc_org_uk/IQDiewj0J0yASYhb4fh_KfNgAQbKhRMbFBRdpsghmvwYGuc" TargetMode="Externa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A9B09-9D73-72DB-9094-6D22998DE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Graham Smith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773A9A-9638-BE0A-2147-61C618159EB2}"/>
              </a:ext>
            </a:extLst>
          </p:cNvPr>
          <p:cNvSpPr txBox="1"/>
          <p:nvPr/>
        </p:nvSpPr>
        <p:spPr>
          <a:xfrm>
            <a:off x="3201742" y="3260290"/>
            <a:ext cx="60987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Beyond the Whistle- Safeguarding Children and Creating Safer Cultures in Sport.pptx</a:t>
            </a:r>
            <a:r>
              <a:rPr lang="en-GB" sz="2800">
                <a:solidFill>
                  <a:schemeClr val="bg1"/>
                </a:solidFill>
              </a:rPr>
              <a:t>​</a:t>
            </a:r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hlinkClick r:id="rId2"/>
            <a:extLst>
              <a:ext uri="{FF2B5EF4-FFF2-40B4-BE49-F238E27FC236}">
                <a16:creationId xmlns:a16="http://schemas.microsoft.com/office/drawing/2014/main" id="{1484E0FF-0582-413A-46E0-D24D63EDE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340" y="3260290"/>
            <a:ext cx="304762" cy="304762"/>
          </a:xfrm>
          <a:prstGeom prst="rect">
            <a:avLst/>
          </a:prstGeom>
        </p:spPr>
      </p:pic>
      <p:pic>
        <p:nvPicPr>
          <p:cNvPr id="11" name="Picture 10">
            <a:hlinkClick r:id="rId2"/>
            <a:extLst>
              <a:ext uri="{FF2B5EF4-FFF2-40B4-BE49-F238E27FC236}">
                <a16:creationId xmlns:a16="http://schemas.microsoft.com/office/drawing/2014/main" id="{00458B67-A1CE-30C8-EE2C-8E805E817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340" y="3260290"/>
            <a:ext cx="304762" cy="3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03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1B517-6224-8D5F-D269-2FCD4C6D1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C1F00E28-FFB3-DF19-9100-CCB4697FD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658C83-4342-4A5C-872B-DC68861B7ED8}"/>
              </a:ext>
            </a:extLst>
          </p:cNvPr>
          <p:cNvSpPr txBox="1"/>
          <p:nvPr/>
        </p:nvSpPr>
        <p:spPr>
          <a:xfrm>
            <a:off x="2947307" y="781071"/>
            <a:ext cx="681717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400" dirty="0">
                <a:solidFill>
                  <a:srgbClr val="FFFF00"/>
                </a:solidFill>
              </a:rPr>
              <a:t>Criminal involvement in Children’s Accommodation (West Yorkshire)</a:t>
            </a:r>
          </a:p>
        </p:txBody>
      </p:sp>
    </p:spTree>
    <p:extLst>
      <p:ext uri="{BB962C8B-B14F-4D97-AF65-F5344CB8AC3E}">
        <p14:creationId xmlns:p14="http://schemas.microsoft.com/office/powerpoint/2010/main" val="530013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88D37-2BB9-4B87-F51E-82D46A3F5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EDA8EF90-08F1-EE5E-8C55-BEFA30C60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3D8591-C7D6-FCBF-42F4-683C57765BF1}"/>
              </a:ext>
            </a:extLst>
          </p:cNvPr>
          <p:cNvSpPr txBox="1"/>
          <p:nvPr/>
        </p:nvSpPr>
        <p:spPr>
          <a:xfrm>
            <a:off x="4645479" y="846386"/>
            <a:ext cx="431371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400" dirty="0">
                <a:solidFill>
                  <a:srgbClr val="FFFF00"/>
                </a:solidFill>
              </a:rPr>
              <a:t>Aims / Objectives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2A58A1-8715-BB73-C083-DFD72A10B3D3}"/>
              </a:ext>
            </a:extLst>
          </p:cNvPr>
          <p:cNvSpPr txBox="1"/>
          <p:nvPr/>
        </p:nvSpPr>
        <p:spPr>
          <a:xfrm>
            <a:off x="3673928" y="2498271"/>
            <a:ext cx="81316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</a:rPr>
              <a:t>Develop joint understanding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</a:rPr>
              <a:t>Share what works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</a:rPr>
              <a:t>Share learning</a:t>
            </a:r>
          </a:p>
        </p:txBody>
      </p:sp>
    </p:spTree>
    <p:extLst>
      <p:ext uri="{BB962C8B-B14F-4D97-AF65-F5344CB8AC3E}">
        <p14:creationId xmlns:p14="http://schemas.microsoft.com/office/powerpoint/2010/main" val="1562884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EB420-4928-FFE1-1B0A-7A01A865A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297CAB2C-1A39-025F-6C5A-74B9439CE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7F6BA8-FE19-746D-1D4C-12330930E4F2}"/>
              </a:ext>
            </a:extLst>
          </p:cNvPr>
          <p:cNvSpPr txBox="1"/>
          <p:nvPr/>
        </p:nvSpPr>
        <p:spPr>
          <a:xfrm>
            <a:off x="1920673" y="625598"/>
            <a:ext cx="835065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400" dirty="0">
                <a:solidFill>
                  <a:srgbClr val="FFFF00"/>
                </a:solidFill>
              </a:rPr>
              <a:t>Increased awareness in the Media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65849C-E8DD-8A96-2E24-869BD1B91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515" y="1866749"/>
            <a:ext cx="3155449" cy="2032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53F87D-C0E3-5CC1-789F-F92BECDC98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0951" y="3844748"/>
            <a:ext cx="5023073" cy="2140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AE0BF4-3147-2B02-910B-E6E5700874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3092" y="2024470"/>
            <a:ext cx="3012622" cy="20987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612867-BFAD-3439-B1C5-C80587CCC0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9152" y="2493810"/>
            <a:ext cx="4017406" cy="296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64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1FE7B-6413-7DD8-ADA4-1E4BB9E5C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E7BE4195-6C46-CBAB-7876-9B2026362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1E1F44-072F-2F35-E19C-FEAF4D5D0D07}"/>
              </a:ext>
            </a:extLst>
          </p:cNvPr>
          <p:cNvSpPr txBox="1"/>
          <p:nvPr/>
        </p:nvSpPr>
        <p:spPr>
          <a:xfrm>
            <a:off x="3428999" y="579416"/>
            <a:ext cx="58129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400" dirty="0">
                <a:solidFill>
                  <a:srgbClr val="FFFF00"/>
                </a:solidFill>
              </a:rPr>
              <a:t>Intelligence Assessment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C16207-8F41-1801-4D6C-B924011B48B6}"/>
              </a:ext>
            </a:extLst>
          </p:cNvPr>
          <p:cNvSpPr txBox="1"/>
          <p:nvPr/>
        </p:nvSpPr>
        <p:spPr>
          <a:xfrm>
            <a:off x="3923685" y="1887330"/>
            <a:ext cx="4122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Social workers struck off by Ofsted now working as care home directors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EA821A-1241-5F72-54F1-B9A0AA23CA23}"/>
              </a:ext>
            </a:extLst>
          </p:cNvPr>
          <p:cNvSpPr txBox="1"/>
          <p:nvPr/>
        </p:nvSpPr>
        <p:spPr>
          <a:xfrm>
            <a:off x="7309716" y="3270963"/>
            <a:ext cx="41229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Isolated Examples of reports of staff working in un-regulated care homes assaulting residents, in addition to ‘lower level’ repeated incidents of bad practice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237FE0-EEDE-3406-9CC1-04C0B2C5245C}"/>
              </a:ext>
            </a:extLst>
          </p:cNvPr>
          <p:cNvSpPr txBox="1"/>
          <p:nvPr/>
        </p:nvSpPr>
        <p:spPr>
          <a:xfrm>
            <a:off x="3491592" y="4906547"/>
            <a:ext cx="52088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 example of a Director having associations with people who are subject to a Lifetime Offender Management &amp; Serious Crime Prevention Orders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DE1F59-6517-E78E-3277-6B10AAA23290}"/>
              </a:ext>
            </a:extLst>
          </p:cNvPr>
          <p:cNvSpPr txBox="1"/>
          <p:nvPr/>
        </p:nvSpPr>
        <p:spPr>
          <a:xfrm>
            <a:off x="657972" y="3214047"/>
            <a:ext cx="4122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Isolated Examples of Directors and care home workers involved in sexual offences against residents &amp; young people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DA50CE9-1EA7-DEAC-A718-61DBCE94B8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356"/>
          <a:stretch>
            <a:fillRect/>
          </a:stretch>
        </p:blipFill>
        <p:spPr>
          <a:xfrm>
            <a:off x="4694507" y="2977371"/>
            <a:ext cx="2179821" cy="154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08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1A4C2-FD8D-048B-2D08-391219FA1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700893C1-A8B0-BDF5-F550-4FC7ED6DD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7AF71E-BF26-4822-86AA-13A4F92C995F}"/>
              </a:ext>
            </a:extLst>
          </p:cNvPr>
          <p:cNvSpPr txBox="1"/>
          <p:nvPr/>
        </p:nvSpPr>
        <p:spPr>
          <a:xfrm>
            <a:off x="3490911" y="397505"/>
            <a:ext cx="77724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400" dirty="0">
                <a:solidFill>
                  <a:srgbClr val="FFFF00"/>
                </a:solidFill>
              </a:rPr>
              <a:t>Intelligence Assessment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821BB6-F0D7-4A0F-7C4C-AEA4C18425E4}"/>
              </a:ext>
            </a:extLst>
          </p:cNvPr>
          <p:cNvSpPr txBox="1"/>
          <p:nvPr/>
        </p:nvSpPr>
        <p:spPr>
          <a:xfrm>
            <a:off x="1124972" y="3265860"/>
            <a:ext cx="2970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Isolated examples of directors / workers facilitating children working in cannabis farms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2342275-0E5A-E9C9-E555-10C624F3C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768" y="2878310"/>
            <a:ext cx="2543175" cy="175260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B1F589-1F5C-6FFB-51F4-67F8099A2625}"/>
              </a:ext>
            </a:extLst>
          </p:cNvPr>
          <p:cNvSpPr txBox="1"/>
          <p:nvPr/>
        </p:nvSpPr>
        <p:spPr>
          <a:xfrm>
            <a:off x="3616779" y="1724148"/>
            <a:ext cx="48027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Intelligence linking some care home directors to modern slavery, human trafficking and people smuggling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045ED2-9B12-8568-A2E5-7D8D5A0068AF}"/>
              </a:ext>
            </a:extLst>
          </p:cNvPr>
          <p:cNvSpPr txBox="1"/>
          <p:nvPr/>
        </p:nvSpPr>
        <p:spPr>
          <a:xfrm>
            <a:off x="4210731" y="5144290"/>
            <a:ext cx="3770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Isolated examples of some directors, supplying drugs to care homes and arranging for children in care to sell drugs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0D37F8-DDAA-F320-CE0D-F696AE515FD4}"/>
              </a:ext>
            </a:extLst>
          </p:cNvPr>
          <p:cNvSpPr txBox="1"/>
          <p:nvPr/>
        </p:nvSpPr>
        <p:spPr>
          <a:xfrm>
            <a:off x="7377111" y="3265860"/>
            <a:ext cx="4122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Some care home directors involved in money laundering for Organised Crime Groups</a:t>
            </a:r>
          </a:p>
        </p:txBody>
      </p:sp>
    </p:spTree>
    <p:extLst>
      <p:ext uri="{BB962C8B-B14F-4D97-AF65-F5344CB8AC3E}">
        <p14:creationId xmlns:p14="http://schemas.microsoft.com/office/powerpoint/2010/main" val="390643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6CC82-E5CC-A00D-AA86-3154ED46D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F010FDB3-458C-F8A4-A373-5CA535717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0AC8CF-2D79-2B66-EFAC-919B4A7AC274}"/>
              </a:ext>
            </a:extLst>
          </p:cNvPr>
          <p:cNvSpPr txBox="1"/>
          <p:nvPr/>
        </p:nvSpPr>
        <p:spPr>
          <a:xfrm>
            <a:off x="3945649" y="699093"/>
            <a:ext cx="616265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400" dirty="0">
                <a:solidFill>
                  <a:srgbClr val="FFFF00"/>
                </a:solidFill>
              </a:rPr>
              <a:t>Gaps &amp; opportunities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249618-577F-2AFD-9D8A-4A406CB42F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628" y="2679643"/>
            <a:ext cx="4173041" cy="234002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A1F881-66C8-666E-F94A-C0583D60E401}"/>
              </a:ext>
            </a:extLst>
          </p:cNvPr>
          <p:cNvSpPr txBox="1"/>
          <p:nvPr/>
        </p:nvSpPr>
        <p:spPr>
          <a:xfrm>
            <a:off x="1027492" y="2868964"/>
            <a:ext cx="267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Safeguarding of children in care homes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33540A-4C45-B206-4027-231514C619DD}"/>
              </a:ext>
            </a:extLst>
          </p:cNvPr>
          <p:cNvSpPr txBox="1"/>
          <p:nvPr/>
        </p:nvSpPr>
        <p:spPr>
          <a:xfrm>
            <a:off x="1993846" y="1801722"/>
            <a:ext cx="1756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Ofsted / CQC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21A6AB-5DB4-76E7-2E00-8CFD837D5504}"/>
              </a:ext>
            </a:extLst>
          </p:cNvPr>
          <p:cNvSpPr txBox="1"/>
          <p:nvPr/>
        </p:nvSpPr>
        <p:spPr>
          <a:xfrm>
            <a:off x="4202220" y="1776852"/>
            <a:ext cx="2163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Data accessibility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B50599-BB7C-2959-C75E-7E4BF86F2E15}"/>
              </a:ext>
            </a:extLst>
          </p:cNvPr>
          <p:cNvSpPr txBox="1"/>
          <p:nvPr/>
        </p:nvSpPr>
        <p:spPr>
          <a:xfrm>
            <a:off x="8858250" y="3231401"/>
            <a:ext cx="267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Information sharing agreements (ISA)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98592A-9EF0-88CA-63C0-9385FFC28EF2}"/>
              </a:ext>
            </a:extLst>
          </p:cNvPr>
          <p:cNvSpPr txBox="1"/>
          <p:nvPr/>
        </p:nvSpPr>
        <p:spPr>
          <a:xfrm>
            <a:off x="1373535" y="4040616"/>
            <a:ext cx="267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Missing Person Co-ordinators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719A76-DA99-557C-47EC-6950CC40F444}"/>
              </a:ext>
            </a:extLst>
          </p:cNvPr>
          <p:cNvSpPr txBox="1"/>
          <p:nvPr/>
        </p:nvSpPr>
        <p:spPr>
          <a:xfrm>
            <a:off x="7429078" y="5324542"/>
            <a:ext cx="267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Proactive investigation &amp; Enforcement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5E44E5-E455-71D0-AB39-F8EC4592B396}"/>
              </a:ext>
            </a:extLst>
          </p:cNvPr>
          <p:cNvSpPr txBox="1"/>
          <p:nvPr/>
        </p:nvSpPr>
        <p:spPr>
          <a:xfrm>
            <a:off x="4669724" y="5561540"/>
            <a:ext cx="2679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Designing Out Crime Officers (DOCO)  / Planning Process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A370CD-4D13-17E3-0E9A-38C93E0A9B66}"/>
              </a:ext>
            </a:extLst>
          </p:cNvPr>
          <p:cNvSpPr txBox="1"/>
          <p:nvPr/>
        </p:nvSpPr>
        <p:spPr>
          <a:xfrm>
            <a:off x="8482982" y="2557203"/>
            <a:ext cx="267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LADO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43669E-8AA5-2234-A0FC-62766D3EAD6B}"/>
              </a:ext>
            </a:extLst>
          </p:cNvPr>
          <p:cNvSpPr txBox="1"/>
          <p:nvPr/>
        </p:nvSpPr>
        <p:spPr>
          <a:xfrm>
            <a:off x="7014750" y="1728436"/>
            <a:ext cx="267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Communications &amp; Awareness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0C25AE-1E7D-BC8C-4820-2880F927164B}"/>
              </a:ext>
            </a:extLst>
          </p:cNvPr>
          <p:cNvSpPr txBox="1"/>
          <p:nvPr/>
        </p:nvSpPr>
        <p:spPr>
          <a:xfrm>
            <a:off x="1838768" y="5544987"/>
            <a:ext cx="267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Governance structures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1B0313-29F4-5EF4-30C5-E829C4470EC9}"/>
              </a:ext>
            </a:extLst>
          </p:cNvPr>
          <p:cNvSpPr txBox="1"/>
          <p:nvPr/>
        </p:nvSpPr>
        <p:spPr>
          <a:xfrm>
            <a:off x="8354363" y="4264038"/>
            <a:ext cx="267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Intelligence Sharing</a:t>
            </a:r>
          </a:p>
        </p:txBody>
      </p:sp>
    </p:spTree>
    <p:extLst>
      <p:ext uri="{BB962C8B-B14F-4D97-AF65-F5344CB8AC3E}">
        <p14:creationId xmlns:p14="http://schemas.microsoft.com/office/powerpoint/2010/main" val="3976009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BA49B-FF06-D70F-63F4-D76F771A4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6DD890D0-7155-D1A8-F297-551949815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CC946A-4FAC-F6C4-18C8-11BBBF75DD5A}"/>
              </a:ext>
            </a:extLst>
          </p:cNvPr>
          <p:cNvSpPr txBox="1"/>
          <p:nvPr/>
        </p:nvSpPr>
        <p:spPr>
          <a:xfrm>
            <a:off x="4335236" y="677022"/>
            <a:ext cx="431371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400" dirty="0">
                <a:solidFill>
                  <a:srgbClr val="FFFF00"/>
                </a:solidFill>
              </a:rPr>
              <a:t>The Response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8E2F52-FF9A-5F71-A7BA-CBDC6C13F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822" y="2835855"/>
            <a:ext cx="2628900" cy="172402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B0480C-85CE-D443-7EC3-4BDF80C596A0}"/>
              </a:ext>
            </a:extLst>
          </p:cNvPr>
          <p:cNvSpPr txBox="1"/>
          <p:nvPr/>
        </p:nvSpPr>
        <p:spPr>
          <a:xfrm>
            <a:off x="5226713" y="1704640"/>
            <a:ext cx="147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Governance Structure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6A4DC5-DC01-9D9D-8CD0-24DF8969785A}"/>
              </a:ext>
            </a:extLst>
          </p:cNvPr>
          <p:cNvSpPr txBox="1"/>
          <p:nvPr/>
        </p:nvSpPr>
        <p:spPr>
          <a:xfrm>
            <a:off x="8257813" y="2891273"/>
            <a:ext cx="1594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Locality Assessments Process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A852B4-05EA-77FB-88FF-70E3B277E940}"/>
              </a:ext>
            </a:extLst>
          </p:cNvPr>
          <p:cNvSpPr txBox="1"/>
          <p:nvPr/>
        </p:nvSpPr>
        <p:spPr>
          <a:xfrm>
            <a:off x="8209883" y="4281157"/>
            <a:ext cx="2163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DOCO Process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0C4AD8-2F75-617B-1D6D-4ECBE84909BC}"/>
              </a:ext>
            </a:extLst>
          </p:cNvPr>
          <p:cNvSpPr txBox="1"/>
          <p:nvPr/>
        </p:nvSpPr>
        <p:spPr>
          <a:xfrm>
            <a:off x="7318921" y="5117043"/>
            <a:ext cx="38824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Monthly District Intelligence Assessments – Co-ordination of enforcement capabilities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13D72F-7A18-E280-3484-6AE9AD49BD73}"/>
              </a:ext>
            </a:extLst>
          </p:cNvPr>
          <p:cNvSpPr txBox="1"/>
          <p:nvPr/>
        </p:nvSpPr>
        <p:spPr>
          <a:xfrm>
            <a:off x="7400564" y="1865833"/>
            <a:ext cx="2163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National &amp; Regional Co-ordination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8A78D6-FA6C-F291-D7BF-9394BBF71C8B}"/>
              </a:ext>
            </a:extLst>
          </p:cNvPr>
          <p:cNvSpPr txBox="1"/>
          <p:nvPr/>
        </p:nvSpPr>
        <p:spPr>
          <a:xfrm>
            <a:off x="902291" y="3066457"/>
            <a:ext cx="31227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Actionable Data / Power BI: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Repeat Missing Locations</a:t>
            </a:r>
          </a:p>
          <a:p>
            <a:r>
              <a:rPr lang="en-GB" dirty="0">
                <a:solidFill>
                  <a:schemeClr val="bg1"/>
                </a:solidFill>
              </a:rPr>
              <a:t>Un-registered care home lists</a:t>
            </a:r>
          </a:p>
          <a:p>
            <a:r>
              <a:rPr lang="en-GB" dirty="0">
                <a:solidFill>
                  <a:schemeClr val="bg1"/>
                </a:solidFill>
              </a:rPr>
              <a:t>Vulnerability Matrix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7B8D27-4510-CF59-3D0B-BF70FE505B43}"/>
              </a:ext>
            </a:extLst>
          </p:cNvPr>
          <p:cNvSpPr txBox="1"/>
          <p:nvPr/>
        </p:nvSpPr>
        <p:spPr>
          <a:xfrm>
            <a:off x="1396092" y="1781309"/>
            <a:ext cx="2628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Neighbourhood Policing </a:t>
            </a:r>
          </a:p>
          <a:p>
            <a:r>
              <a:rPr lang="en-GB" dirty="0">
                <a:solidFill>
                  <a:schemeClr val="bg1"/>
                </a:solidFill>
              </a:rPr>
              <a:t>Care Home Visits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12D858-6D98-7F04-A303-2341E38E43B7}"/>
              </a:ext>
            </a:extLst>
          </p:cNvPr>
          <p:cNvSpPr txBox="1"/>
          <p:nvPr/>
        </p:nvSpPr>
        <p:spPr>
          <a:xfrm>
            <a:off x="4265093" y="5255542"/>
            <a:ext cx="2163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Sharing intelligence with  Ofsted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BFF6347-53AC-02DB-A8E6-486CEF39FA83}"/>
              </a:ext>
            </a:extLst>
          </p:cNvPr>
          <p:cNvSpPr txBox="1"/>
          <p:nvPr/>
        </p:nvSpPr>
        <p:spPr>
          <a:xfrm>
            <a:off x="1211265" y="5083187"/>
            <a:ext cx="2163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Briefing / training sessions</a:t>
            </a:r>
          </a:p>
        </p:txBody>
      </p:sp>
    </p:spTree>
    <p:extLst>
      <p:ext uri="{BB962C8B-B14F-4D97-AF65-F5344CB8AC3E}">
        <p14:creationId xmlns:p14="http://schemas.microsoft.com/office/powerpoint/2010/main" val="3351592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1ABB9-65BB-D08E-0937-F7ED82089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E9C92B1C-B1C4-DBE3-536C-44D50DCA6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17689D-2010-A105-6493-654376E6755F}"/>
              </a:ext>
            </a:extLst>
          </p:cNvPr>
          <p:cNvSpPr txBox="1"/>
          <p:nvPr/>
        </p:nvSpPr>
        <p:spPr>
          <a:xfrm>
            <a:off x="4425043" y="821892"/>
            <a:ext cx="413112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400" dirty="0">
                <a:solidFill>
                  <a:srgbClr val="FFFF00"/>
                </a:solidFill>
              </a:rPr>
              <a:t>Complexities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B218C2-ED2E-5892-719E-10984B659271}"/>
              </a:ext>
            </a:extLst>
          </p:cNvPr>
          <p:cNvSpPr txBox="1"/>
          <p:nvPr/>
        </p:nvSpPr>
        <p:spPr>
          <a:xfrm>
            <a:off x="2743200" y="1951264"/>
            <a:ext cx="798467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Intelligence</a:t>
            </a:r>
            <a:r>
              <a:rPr lang="en-GB" dirty="0">
                <a:solidFill>
                  <a:schemeClr val="bg1"/>
                </a:solidFill>
              </a:rPr>
              <a:t> – who owns it? Is it  corroborated? malicious? Risk to source vs risk to child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rgbClr val="FFFF00"/>
                </a:solidFill>
              </a:rPr>
              <a:t>Media</a:t>
            </a:r>
            <a:r>
              <a:rPr lang="en-GB" dirty="0">
                <a:solidFill>
                  <a:schemeClr val="bg1"/>
                </a:solidFill>
              </a:rPr>
              <a:t> – interest in this developing area – potential for mis-information and also for press releases that are not in the interests of children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rgbClr val="FFFF00"/>
                </a:solidFill>
              </a:rPr>
              <a:t>National Policy / Legislation </a:t>
            </a:r>
            <a:r>
              <a:rPr lang="en-GB" dirty="0">
                <a:solidFill>
                  <a:schemeClr val="bg1"/>
                </a:solidFill>
              </a:rPr>
              <a:t>– has  not yet caught up.  Limited powers against directors.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rgbClr val="FFFF00"/>
                </a:solidFill>
              </a:rPr>
              <a:t>Social Care Demand &amp; Capacity </a:t>
            </a:r>
            <a:r>
              <a:rPr lang="en-GB" dirty="0">
                <a:solidFill>
                  <a:schemeClr val="bg1"/>
                </a:solidFill>
              </a:rPr>
              <a:t>-  obliged to house children in un-registered settings – potential source of tension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160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34C74-79E2-2E2B-A808-9898635A7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F934968D-B727-DE12-B7B8-6FEE4AA84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4A01AC-30C8-002E-F0FD-424ADF6E472B}"/>
              </a:ext>
            </a:extLst>
          </p:cNvPr>
          <p:cNvSpPr txBox="1"/>
          <p:nvPr/>
        </p:nvSpPr>
        <p:spPr>
          <a:xfrm>
            <a:off x="4604657" y="765488"/>
            <a:ext cx="429441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400" dirty="0">
                <a:solidFill>
                  <a:srgbClr val="FFFF00"/>
                </a:solidFill>
              </a:rPr>
              <a:t>How can you help?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4B6608-5787-C4B0-6AB7-E0CDF2A2F009}"/>
              </a:ext>
            </a:extLst>
          </p:cNvPr>
          <p:cNvSpPr txBox="1"/>
          <p:nvPr/>
        </p:nvSpPr>
        <p:spPr>
          <a:xfrm>
            <a:off x="3102429" y="2146529"/>
            <a:ext cx="753971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Network / raise awareness of the issues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Bring the right agencies together, including regulatory bodies &amp; develop a shared understanding of risk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Share examples of good practice &amp;  learning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Professional challenge - co-ordinate and push for protective action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Highlight cultural &amp; systemic issues, including lower level, repeat incidents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663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FC5E0-83DE-8C8B-957F-7151B1C42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24903D22-48D0-83E2-01C7-B7117522B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795C0E-B93F-BB7B-1DE1-EFC811D0B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73" y="3429000"/>
            <a:ext cx="11499451" cy="2387600"/>
          </a:xfrm>
        </p:spPr>
        <p:txBody>
          <a:bodyPr>
            <a:normAutofit fontScale="90000"/>
          </a:bodyPr>
          <a:lstStyle/>
          <a:p>
            <a:br>
              <a:rPr lang="en-GB" sz="4000" b="1" dirty="0">
                <a:solidFill>
                  <a:schemeClr val="bg1"/>
                </a:solidFill>
              </a:rPr>
            </a:br>
            <a:r>
              <a:rPr lang="en-GB" sz="4000" b="1" dirty="0">
                <a:solidFill>
                  <a:srgbClr val="FFFF00"/>
                </a:solidFill>
              </a:rPr>
              <a:t>Thankyou!</a:t>
            </a:r>
            <a:br>
              <a:rPr lang="en-GB" sz="4000" b="1" dirty="0">
                <a:solidFill>
                  <a:schemeClr val="bg1"/>
                </a:solidFill>
              </a:rPr>
            </a:br>
            <a:br>
              <a:rPr lang="en-GB" sz="4000" b="1" dirty="0">
                <a:solidFill>
                  <a:schemeClr val="bg1"/>
                </a:solidFill>
              </a:rPr>
            </a:br>
            <a:r>
              <a:rPr lang="en-GB" sz="2200" b="1" dirty="0">
                <a:solidFill>
                  <a:schemeClr val="bg1"/>
                </a:solidFill>
              </a:rPr>
              <a:t>Robert Brook</a:t>
            </a:r>
            <a:br>
              <a:rPr lang="en-GB" sz="2200" b="1" dirty="0">
                <a:solidFill>
                  <a:schemeClr val="bg1"/>
                </a:solidFill>
              </a:rPr>
            </a:br>
            <a:br>
              <a:rPr lang="en-GB" sz="2200" b="1" dirty="0">
                <a:solidFill>
                  <a:schemeClr val="bg1"/>
                </a:solidFill>
              </a:rPr>
            </a:br>
            <a:r>
              <a:rPr lang="en-GB" sz="2200" b="1" dirty="0">
                <a:solidFill>
                  <a:schemeClr val="bg1"/>
                </a:solidFill>
              </a:rPr>
              <a:t>DCI Safeguarding Governance Unit</a:t>
            </a:r>
            <a:br>
              <a:rPr lang="en-GB" sz="2200" b="1" dirty="0">
                <a:solidFill>
                  <a:schemeClr val="bg1"/>
                </a:solidFill>
              </a:rPr>
            </a:br>
            <a:br>
              <a:rPr lang="en-GB" sz="2200" b="1" dirty="0">
                <a:solidFill>
                  <a:schemeClr val="bg1"/>
                </a:solidFill>
              </a:rPr>
            </a:br>
            <a:r>
              <a:rPr lang="en-GB" sz="2200" b="1" dirty="0">
                <a:solidFill>
                  <a:schemeClr val="bg1"/>
                </a:solidFill>
              </a:rPr>
              <a:t>West Yorkshire Police</a:t>
            </a:r>
            <a:br>
              <a:rPr lang="en-GB" sz="2200" b="1" dirty="0">
                <a:solidFill>
                  <a:schemeClr val="bg1"/>
                </a:solidFill>
              </a:rPr>
            </a:br>
            <a:r>
              <a:rPr lang="en-GB" sz="2200" dirty="0">
                <a:solidFill>
                  <a:schemeClr val="bg1"/>
                </a:solidFill>
              </a:rPr>
              <a:t>Robert.brook1@westyorkshire.police.uk</a:t>
            </a:r>
            <a:br>
              <a:rPr lang="en-GB" sz="2200" b="1" dirty="0">
                <a:solidFill>
                  <a:schemeClr val="bg1"/>
                </a:solidFill>
              </a:rPr>
            </a:br>
            <a:br>
              <a:rPr lang="en-GB" b="1" dirty="0"/>
            </a:br>
            <a:br>
              <a:rPr lang="en-GB" b="1" dirty="0"/>
            </a:b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1A9585-53E3-B902-A755-ECE87DF68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8056" y="3814479"/>
            <a:ext cx="2857143" cy="5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46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18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CF631-E4DF-3E52-FFC9-EBB53C27D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191" y="1470992"/>
            <a:ext cx="10386391" cy="378680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GB" sz="5400" dirty="0">
                <a:solidFill>
                  <a:srgbClr val="F1F0FB"/>
                </a:solidFill>
              </a:rPr>
              <a:t>Criminal Involvement in Children’s Accommodation</a:t>
            </a:r>
            <a:br>
              <a:rPr lang="en-GB" sz="4400" dirty="0"/>
            </a:br>
            <a:r>
              <a:rPr lang="en-GB" sz="4400" dirty="0">
                <a:solidFill>
                  <a:srgbClr val="45BDD1"/>
                </a:solidFill>
              </a:rPr>
              <a:t>What do we know?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5A4928-C853-854B-F923-BD75A6496714}"/>
              </a:ext>
            </a:extLst>
          </p:cNvPr>
          <p:cNvSpPr txBox="1"/>
          <p:nvPr/>
        </p:nvSpPr>
        <p:spPr>
          <a:xfrm>
            <a:off x="3217793" y="719794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 dirty="0">
                <a:ln>
                  <a:noFill/>
                </a:ln>
                <a:solidFill>
                  <a:srgbClr val="D5ECF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OFFICIAL SENSITIVE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D5ECF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545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3964F-3D35-2E90-7723-F80726CDB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250857-6811-7406-26C5-C3FB77FDD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3025" y="532515"/>
            <a:ext cx="7634047" cy="977061"/>
          </a:xfrm>
        </p:spPr>
        <p:txBody>
          <a:bodyPr/>
          <a:lstStyle/>
          <a:p>
            <a:pPr algn="ctr"/>
            <a:r>
              <a:rPr lang="en-US" sz="3600" dirty="0"/>
              <a:t>Identification of Emerging Threat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65305E2-5BA5-341B-7397-2A82EB39811E}"/>
              </a:ext>
            </a:extLst>
          </p:cNvPr>
          <p:cNvSpPr/>
          <p:nvPr/>
        </p:nvSpPr>
        <p:spPr>
          <a:xfrm>
            <a:off x="6588624" y="2568046"/>
            <a:ext cx="3926400" cy="2095123"/>
          </a:xfrm>
          <a:prstGeom prst="roundRect">
            <a:avLst/>
          </a:prstGeom>
          <a:solidFill>
            <a:srgbClr val="45BDD1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2400" dirty="0">
                <a:solidFill>
                  <a:schemeClr val="bg1"/>
                </a:solidFill>
              </a:rPr>
              <a:t>West Yorkshire Police Analysis of Intelligence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642E9A9-3055-9A81-301C-9841F923497A}"/>
              </a:ext>
            </a:extLst>
          </p:cNvPr>
          <p:cNvSpPr/>
          <p:nvPr/>
        </p:nvSpPr>
        <p:spPr>
          <a:xfrm>
            <a:off x="1462464" y="2481751"/>
            <a:ext cx="3866016" cy="20951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Mersey</a:t>
            </a:r>
            <a:r>
              <a:rPr lang="en-GB" sz="2400" dirty="0">
                <a:solidFill>
                  <a:prstClr val="white"/>
                </a:solidFill>
                <a:latin typeface="Calibri"/>
              </a:rPr>
              <a:t>side Police Missing Person Co-ordinators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737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C8DF5-E7E7-F92F-CA88-76FC9109C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5EA337-4D52-9F20-78DD-DDC94AC1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3025" y="532515"/>
            <a:ext cx="5146431" cy="977061"/>
          </a:xfrm>
        </p:spPr>
        <p:txBody>
          <a:bodyPr/>
          <a:lstStyle/>
          <a:p>
            <a:pPr algn="ctr"/>
            <a:r>
              <a:rPr lang="en-US" sz="3600" dirty="0"/>
              <a:t>What do we Know?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DF105B5-82DE-8478-9265-D5CAB2E98C06}"/>
              </a:ext>
            </a:extLst>
          </p:cNvPr>
          <p:cNvSpPr/>
          <p:nvPr/>
        </p:nvSpPr>
        <p:spPr>
          <a:xfrm>
            <a:off x="3833232" y="3902830"/>
            <a:ext cx="3866016" cy="2095124"/>
          </a:xfrm>
          <a:prstGeom prst="roundRect">
            <a:avLst/>
          </a:prstGeom>
          <a:solidFill>
            <a:srgbClr val="45BDD1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2400" dirty="0">
                <a:solidFill>
                  <a:schemeClr val="bg1"/>
                </a:solidFill>
              </a:rPr>
              <a:t>Owning or Operating children’s accommodation.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04F5E3D-6F71-0156-F6CC-1A1F5A57F044}"/>
              </a:ext>
            </a:extLst>
          </p:cNvPr>
          <p:cNvSpPr/>
          <p:nvPr/>
        </p:nvSpPr>
        <p:spPr>
          <a:xfrm>
            <a:off x="6478896" y="1434190"/>
            <a:ext cx="3926400" cy="2095123"/>
          </a:xfrm>
          <a:prstGeom prst="roundRect">
            <a:avLst/>
          </a:prstGeom>
          <a:solidFill>
            <a:srgbClr val="32183E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2400" dirty="0"/>
              <a:t>Linked to criminality and serious organised crime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02E104C-2532-C475-7AFC-309B69A93B04}"/>
              </a:ext>
            </a:extLst>
          </p:cNvPr>
          <p:cNvSpPr/>
          <p:nvPr/>
        </p:nvSpPr>
        <p:spPr>
          <a:xfrm>
            <a:off x="1364928" y="1434190"/>
            <a:ext cx="3866016" cy="2095123"/>
          </a:xfrm>
          <a:prstGeom prst="roundRect">
            <a:avLst/>
          </a:prstGeom>
          <a:solidFill>
            <a:srgbClr val="003F76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2400" dirty="0"/>
              <a:t>Individuals and directors of companies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131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FD73C-A57E-1EE2-5F76-EF49402C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4EB82A-DAB1-CB22-09C8-F7B3DC5B2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3025" y="532515"/>
            <a:ext cx="5146431" cy="977061"/>
          </a:xfrm>
        </p:spPr>
        <p:txBody>
          <a:bodyPr/>
          <a:lstStyle/>
          <a:p>
            <a:pPr algn="ctr"/>
            <a:r>
              <a:rPr lang="en-US" sz="3600" dirty="0"/>
              <a:t>What do we Know?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FF0D163-BB43-3E11-A6FE-FB36B0D8972E}"/>
              </a:ext>
            </a:extLst>
          </p:cNvPr>
          <p:cNvSpPr/>
          <p:nvPr/>
        </p:nvSpPr>
        <p:spPr>
          <a:xfrm>
            <a:off x="6478896" y="3939406"/>
            <a:ext cx="3866016" cy="209512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 Accountability.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D5DEE97-2BEB-33BE-4106-710CEAA8B1BF}"/>
              </a:ext>
            </a:extLst>
          </p:cNvPr>
          <p:cNvSpPr/>
          <p:nvPr/>
        </p:nvSpPr>
        <p:spPr>
          <a:xfrm>
            <a:off x="6478896" y="1434190"/>
            <a:ext cx="3926400" cy="2095123"/>
          </a:xfrm>
          <a:prstGeom prst="roundRect">
            <a:avLst/>
          </a:prstGeom>
          <a:solidFill>
            <a:srgbClr val="45BDD1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chemeClr val="bg1"/>
                </a:solidFill>
                <a:latin typeface="Calibri"/>
              </a:rPr>
              <a:t>Placing Children in Unregistered Settings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FE372B0-BB50-24B8-1168-1651FC3EEE13}"/>
              </a:ext>
            </a:extLst>
          </p:cNvPr>
          <p:cNvSpPr/>
          <p:nvPr/>
        </p:nvSpPr>
        <p:spPr>
          <a:xfrm>
            <a:off x="1364928" y="1434190"/>
            <a:ext cx="3866016" cy="20951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white"/>
                </a:solidFill>
                <a:latin typeface="Calibri"/>
              </a:rPr>
              <a:t>Some Local Authorities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AFD0520-C20D-A6BA-97AC-F262D17A3B9D}"/>
              </a:ext>
            </a:extLst>
          </p:cNvPr>
          <p:cNvSpPr/>
          <p:nvPr/>
        </p:nvSpPr>
        <p:spPr>
          <a:xfrm>
            <a:off x="1364928" y="3939406"/>
            <a:ext cx="3866016" cy="2095124"/>
          </a:xfrm>
          <a:prstGeom prst="roundRect">
            <a:avLst/>
          </a:prstGeom>
          <a:solidFill>
            <a:srgbClr val="45BDD1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chemeClr val="bg1"/>
                </a:solidFill>
                <a:latin typeface="Calibri"/>
              </a:rPr>
              <a:t>Inconsistency of Care and Untrained Staff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041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0B7D4-27C7-B31C-B112-04C5C20F1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ED77271-998A-185B-9FBE-F9E340F1C27D}"/>
              </a:ext>
            </a:extLst>
          </p:cNvPr>
          <p:cNvSpPr/>
          <p:nvPr/>
        </p:nvSpPr>
        <p:spPr>
          <a:xfrm>
            <a:off x="445268" y="1779814"/>
            <a:ext cx="5514661" cy="3560884"/>
          </a:xfrm>
          <a:prstGeom prst="roundRect">
            <a:avLst/>
          </a:prstGeom>
          <a:solidFill>
            <a:srgbClr val="32183E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GB" sz="2400" dirty="0"/>
              <a:t>The use of unregistered provision remains driven by ongoing challenges in securing sufficient regulated placements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F07ECC82-E70B-B59E-D38C-B7DA4615C94D}"/>
              </a:ext>
            </a:extLst>
          </p:cNvPr>
          <p:cNvSpPr txBox="1">
            <a:spLocks/>
          </p:cNvSpPr>
          <p:nvPr/>
        </p:nvSpPr>
        <p:spPr>
          <a:xfrm>
            <a:off x="2378190" y="463058"/>
            <a:ext cx="7616489" cy="872538"/>
          </a:xfrm>
          <a:prstGeom prst="rect">
            <a:avLst/>
          </a:prstGeom>
        </p:spPr>
        <p:txBody>
          <a:bodyPr lIns="0"/>
          <a:lstStyle>
            <a:lvl1pPr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5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white"/>
                </a:solidFill>
                <a:latin typeface="Calibri"/>
              </a:rPr>
              <a:t>Understanding the Risk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CCA6F6-0ABD-6D8C-E12B-FDBE5CFAF3F5}"/>
              </a:ext>
            </a:extLst>
          </p:cNvPr>
          <p:cNvSpPr/>
          <p:nvPr/>
        </p:nvSpPr>
        <p:spPr>
          <a:xfrm>
            <a:off x="6232073" y="1779814"/>
            <a:ext cx="5514661" cy="3560884"/>
          </a:xfrm>
          <a:prstGeom prst="roundRect">
            <a:avLst/>
          </a:prstGeom>
          <a:solidFill>
            <a:srgbClr val="45BDD1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GB" sz="2400" dirty="0">
                <a:solidFill>
                  <a:schemeClr val="bg1"/>
                </a:solidFill>
              </a:rPr>
              <a:t>The children's accommodation sector is being identified as a financially lucrative opportunity by some individuals linked to criminality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0920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12A6D-2E86-8FF8-0F48-6BCAFDED4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C6E8D-8159-703B-8E57-223200ED4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4100" y="730401"/>
            <a:ext cx="7233558" cy="977061"/>
          </a:xfrm>
        </p:spPr>
        <p:txBody>
          <a:bodyPr/>
          <a:lstStyle/>
          <a:p>
            <a:pPr algn="ctr"/>
            <a:r>
              <a:rPr lang="en-GB" sz="3600" dirty="0"/>
              <a:t>National Strategic Group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A686E6D-66E6-74C9-7D4E-1EBA3DAB5759}"/>
              </a:ext>
            </a:extLst>
          </p:cNvPr>
          <p:cNvSpPr/>
          <p:nvPr/>
        </p:nvSpPr>
        <p:spPr>
          <a:xfrm>
            <a:off x="8103913" y="4427531"/>
            <a:ext cx="2272393" cy="1064845"/>
          </a:xfrm>
          <a:prstGeom prst="roundRect">
            <a:avLst/>
          </a:prstGeom>
          <a:solidFill>
            <a:srgbClr val="D5ECF2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NCVPP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9A61FD-A48F-69DF-BA61-8048B0CE458A}"/>
              </a:ext>
            </a:extLst>
          </p:cNvPr>
          <p:cNvSpPr/>
          <p:nvPr/>
        </p:nvSpPr>
        <p:spPr>
          <a:xfrm>
            <a:off x="4487384" y="2259204"/>
            <a:ext cx="2272393" cy="1064845"/>
          </a:xfrm>
          <a:prstGeom prst="roundRect">
            <a:avLst/>
          </a:prstGeom>
          <a:solidFill>
            <a:srgbClr val="DEF0F5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Home Office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8F0883-ACBE-C146-0DC9-603655E0834E}"/>
              </a:ext>
            </a:extLst>
          </p:cNvPr>
          <p:cNvSpPr/>
          <p:nvPr/>
        </p:nvSpPr>
        <p:spPr>
          <a:xfrm>
            <a:off x="8103913" y="2259204"/>
            <a:ext cx="2272393" cy="1064845"/>
          </a:xfrm>
          <a:prstGeom prst="roundRect">
            <a:avLst/>
          </a:prstGeom>
          <a:solidFill>
            <a:srgbClr val="32183E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Ofsted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92781CD-AA69-BC87-8AE7-33F46CD3FCD7}"/>
              </a:ext>
            </a:extLst>
          </p:cNvPr>
          <p:cNvSpPr/>
          <p:nvPr/>
        </p:nvSpPr>
        <p:spPr>
          <a:xfrm>
            <a:off x="870854" y="2259204"/>
            <a:ext cx="2272393" cy="106484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DfE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012B702-5C32-B2BB-1AC3-4FD52D08D6D0}"/>
              </a:ext>
            </a:extLst>
          </p:cNvPr>
          <p:cNvSpPr/>
          <p:nvPr/>
        </p:nvSpPr>
        <p:spPr>
          <a:xfrm>
            <a:off x="4487384" y="4427532"/>
            <a:ext cx="2272393" cy="106484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NCA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90BFE5B-837C-3382-1A76-951B6ED9CE4F}"/>
              </a:ext>
            </a:extLst>
          </p:cNvPr>
          <p:cNvSpPr/>
          <p:nvPr/>
        </p:nvSpPr>
        <p:spPr>
          <a:xfrm>
            <a:off x="870855" y="4427532"/>
            <a:ext cx="2272393" cy="1064845"/>
          </a:xfrm>
          <a:prstGeom prst="roundRect">
            <a:avLst/>
          </a:prstGeom>
          <a:solidFill>
            <a:srgbClr val="32183E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NPCC</a:t>
            </a:r>
          </a:p>
        </p:txBody>
      </p:sp>
    </p:spTree>
    <p:extLst>
      <p:ext uri="{BB962C8B-B14F-4D97-AF65-F5344CB8AC3E}">
        <p14:creationId xmlns:p14="http://schemas.microsoft.com/office/powerpoint/2010/main" val="3206871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1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3242CA-070A-466D-D742-FE28B4477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17B7D-FB3D-E28E-66AF-81E796CFE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85" y="1123827"/>
            <a:ext cx="10952102" cy="977061"/>
          </a:xfrm>
        </p:spPr>
        <p:txBody>
          <a:bodyPr>
            <a:normAutofit fontScale="90000"/>
          </a:bodyPr>
          <a:lstStyle/>
          <a:p>
            <a:pPr lvl="0"/>
            <a:r>
              <a:rPr lang="en-GB" sz="3500" dirty="0"/>
              <a:t>Actions - NSG for Criminal Involvement in Social Care Provision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69BEF66-7B40-DF23-2A5B-5DA71FD41F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4433043"/>
              </p:ext>
            </p:extLst>
          </p:nvPr>
        </p:nvGraphicFramePr>
        <p:xfrm>
          <a:off x="949569" y="2100888"/>
          <a:ext cx="10441446" cy="3596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910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22E66-CFA5-6E37-C811-440A919D4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A31AAB-DDB9-D215-5355-330C9E6EF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0049" y="532515"/>
            <a:ext cx="8973312" cy="977061"/>
          </a:xfrm>
        </p:spPr>
        <p:txBody>
          <a:bodyPr/>
          <a:lstStyle/>
          <a:p>
            <a:pPr algn="ctr"/>
            <a:r>
              <a:rPr lang="en-US" sz="3600" dirty="0"/>
              <a:t>National Assessment of this Emerging Threat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541CEB3-038F-BF1B-629D-4BB0530BB894}"/>
              </a:ext>
            </a:extLst>
          </p:cNvPr>
          <p:cNvSpPr/>
          <p:nvPr/>
        </p:nvSpPr>
        <p:spPr>
          <a:xfrm>
            <a:off x="3833232" y="3902830"/>
            <a:ext cx="3866016" cy="2095124"/>
          </a:xfrm>
          <a:prstGeom prst="roundRect">
            <a:avLst/>
          </a:prstGeom>
          <a:solidFill>
            <a:srgbClr val="DEF0F5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2400" dirty="0">
                <a:solidFill>
                  <a:schemeClr val="bg1"/>
                </a:solidFill>
              </a:rPr>
              <a:t>Assess the Motive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50B6CF-39B2-E48F-727F-20BD5739140E}"/>
              </a:ext>
            </a:extLst>
          </p:cNvPr>
          <p:cNvSpPr/>
          <p:nvPr/>
        </p:nvSpPr>
        <p:spPr>
          <a:xfrm>
            <a:off x="6478896" y="1434190"/>
            <a:ext cx="3926400" cy="2095123"/>
          </a:xfrm>
          <a:prstGeom prst="roundRect">
            <a:avLst/>
          </a:prstGeom>
          <a:solidFill>
            <a:srgbClr val="45BDD1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2400" dirty="0">
                <a:solidFill>
                  <a:schemeClr val="bg1"/>
                </a:solidFill>
              </a:rPr>
              <a:t>Assess the Scale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8D6D92D-ED4B-5635-2C19-00ABC989E9D4}"/>
              </a:ext>
            </a:extLst>
          </p:cNvPr>
          <p:cNvSpPr/>
          <p:nvPr/>
        </p:nvSpPr>
        <p:spPr>
          <a:xfrm>
            <a:off x="1364928" y="1434190"/>
            <a:ext cx="3866016" cy="20951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2400" dirty="0"/>
              <a:t>National Assessments Centre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949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12A6D-2E86-8FF8-0F48-6BCAFDED4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C6E8D-8159-703B-8E57-223200ED4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212" y="558179"/>
            <a:ext cx="8162924" cy="977061"/>
          </a:xfrm>
        </p:spPr>
        <p:txBody>
          <a:bodyPr/>
          <a:lstStyle/>
          <a:p>
            <a:r>
              <a:rPr lang="en-GB" sz="3600" dirty="0"/>
              <a:t>NAC - National Threat Assessment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CD70F9-BED3-4F2F-9907-0B4632846180}"/>
              </a:ext>
            </a:extLst>
          </p:cNvPr>
          <p:cNvSpPr/>
          <p:nvPr/>
        </p:nvSpPr>
        <p:spPr>
          <a:xfrm>
            <a:off x="1090865" y="1657157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12 Forces provided data and intelligence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A686E6D-66E6-74C9-7D4E-1EBA3DAB5759}"/>
              </a:ext>
            </a:extLst>
          </p:cNvPr>
          <p:cNvSpPr/>
          <p:nvPr/>
        </p:nvSpPr>
        <p:spPr>
          <a:xfrm>
            <a:off x="1090865" y="3914274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6 Forces checked providers in all their Districts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C753316-F985-11CA-DB3F-33600FE08432}"/>
              </a:ext>
            </a:extLst>
          </p:cNvPr>
          <p:cNvSpPr/>
          <p:nvPr/>
        </p:nvSpPr>
        <p:spPr>
          <a:xfrm>
            <a:off x="6585284" y="3914274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6 Forces checked providers in one or more Districts but not the entire force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72EE2B4-6271-5C37-2C0A-8344CC1F3BAB}"/>
              </a:ext>
            </a:extLst>
          </p:cNvPr>
          <p:cNvSpPr/>
          <p:nvPr/>
        </p:nvSpPr>
        <p:spPr>
          <a:xfrm>
            <a:off x="6585284" y="1644316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9 Regions were covered</a:t>
            </a:r>
          </a:p>
        </p:txBody>
      </p:sp>
    </p:spTree>
    <p:extLst>
      <p:ext uri="{BB962C8B-B14F-4D97-AF65-F5344CB8AC3E}">
        <p14:creationId xmlns:p14="http://schemas.microsoft.com/office/powerpoint/2010/main" val="3688337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8912D-3523-9C81-3939-84A8CA8CF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00FF1F-379C-FBAB-55BD-98C13691D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241" y="694139"/>
            <a:ext cx="8340607" cy="977061"/>
          </a:xfrm>
        </p:spPr>
        <p:txBody>
          <a:bodyPr/>
          <a:lstStyle/>
          <a:p>
            <a:pPr algn="ctr"/>
            <a:r>
              <a:rPr lang="en-US" sz="3600" dirty="0"/>
              <a:t>What does the Intelligence Indicate - Scale?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3CF41CC-B3DD-2007-FC37-B80DB8B989DB}"/>
              </a:ext>
            </a:extLst>
          </p:cNvPr>
          <p:cNvSpPr/>
          <p:nvPr/>
        </p:nvSpPr>
        <p:spPr>
          <a:xfrm>
            <a:off x="1369132" y="1671200"/>
            <a:ext cx="9453736" cy="41869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national picture is varied, with intelligence suggesting a significant proportion of children’s accommodation in some areas being affected, whilst much smaller percentages in other areas.</a:t>
            </a:r>
          </a:p>
        </p:txBody>
      </p:sp>
    </p:spTree>
    <p:extLst>
      <p:ext uri="{BB962C8B-B14F-4D97-AF65-F5344CB8AC3E}">
        <p14:creationId xmlns:p14="http://schemas.microsoft.com/office/powerpoint/2010/main" val="727454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B2D4B-5F16-24A0-79E3-2FF361EA1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34F7C-6FFF-5C05-B748-BC347788E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4100" y="730401"/>
            <a:ext cx="7985260" cy="977061"/>
          </a:xfrm>
        </p:spPr>
        <p:txBody>
          <a:bodyPr/>
          <a:lstStyle/>
          <a:p>
            <a:pPr algn="ctr"/>
            <a:r>
              <a:rPr lang="en-US" sz="3600" dirty="0"/>
              <a:t>Likely Motivation</a:t>
            </a:r>
            <a:endParaRPr lang="en-GB" sz="36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5F1CE59-FB49-5A75-400B-1E6B014CFF5A}"/>
              </a:ext>
            </a:extLst>
          </p:cNvPr>
          <p:cNvSpPr/>
          <p:nvPr/>
        </p:nvSpPr>
        <p:spPr>
          <a:xfrm>
            <a:off x="4485499" y="1974528"/>
            <a:ext cx="3042778" cy="1532508"/>
          </a:xfrm>
          <a:prstGeom prst="roundRect">
            <a:avLst/>
          </a:prstGeom>
          <a:solidFill>
            <a:srgbClr val="32183E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Modern Slavery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939C056-5526-1FAE-EC33-32995DC01875}"/>
              </a:ext>
            </a:extLst>
          </p:cNvPr>
          <p:cNvSpPr/>
          <p:nvPr/>
        </p:nvSpPr>
        <p:spPr>
          <a:xfrm>
            <a:off x="8187655" y="4117218"/>
            <a:ext cx="3042778" cy="1532508"/>
          </a:xfrm>
          <a:prstGeom prst="roundRect">
            <a:avLst/>
          </a:prstGeom>
          <a:solidFill>
            <a:srgbClr val="DEF0F5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Fraud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CEF920E-E3D2-3B75-806C-F0CA925EE190}"/>
              </a:ext>
            </a:extLst>
          </p:cNvPr>
          <p:cNvSpPr/>
          <p:nvPr/>
        </p:nvSpPr>
        <p:spPr>
          <a:xfrm>
            <a:off x="8187655" y="1974528"/>
            <a:ext cx="3042778" cy="153250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Money Laundering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4DFEBE-22FB-DD83-1AF8-74E955DF75DA}"/>
              </a:ext>
            </a:extLst>
          </p:cNvPr>
          <p:cNvSpPr/>
          <p:nvPr/>
        </p:nvSpPr>
        <p:spPr>
          <a:xfrm>
            <a:off x="783343" y="4117218"/>
            <a:ext cx="3042778" cy="1532508"/>
          </a:xfrm>
          <a:prstGeom prst="roundRect">
            <a:avLst/>
          </a:prstGeom>
          <a:solidFill>
            <a:srgbClr val="DEF0F5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Drug Dealing/ Trafficking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67EE953-A342-EFFB-B451-CA7BDAA38ABF}"/>
              </a:ext>
            </a:extLst>
          </p:cNvPr>
          <p:cNvSpPr/>
          <p:nvPr/>
        </p:nvSpPr>
        <p:spPr>
          <a:xfrm>
            <a:off x="783343" y="1974528"/>
            <a:ext cx="3042778" cy="153250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Financial Gain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438D794-89CB-A521-062F-6A88A26B72FC}"/>
              </a:ext>
            </a:extLst>
          </p:cNvPr>
          <p:cNvSpPr/>
          <p:nvPr/>
        </p:nvSpPr>
        <p:spPr>
          <a:xfrm>
            <a:off x="4487383" y="4117218"/>
            <a:ext cx="3042778" cy="153250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Tax Evasion</a:t>
            </a:r>
          </a:p>
        </p:txBody>
      </p:sp>
    </p:spTree>
    <p:extLst>
      <p:ext uri="{BB962C8B-B14F-4D97-AF65-F5344CB8AC3E}">
        <p14:creationId xmlns:p14="http://schemas.microsoft.com/office/powerpoint/2010/main" val="3060538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0A132-C4F6-36D4-06FA-D0DFDFDF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5FCF32-390F-86AC-6F99-ABF8D0B7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0049" y="532515"/>
            <a:ext cx="8973312" cy="977061"/>
          </a:xfrm>
        </p:spPr>
        <p:txBody>
          <a:bodyPr/>
          <a:lstStyle/>
          <a:p>
            <a:pPr algn="ctr"/>
            <a:r>
              <a:rPr lang="en-US" sz="3600" dirty="0"/>
              <a:t>National Assessment of this Emerging Threat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05EC90E-6ED9-C261-D94C-DEF50079D5E7}"/>
              </a:ext>
            </a:extLst>
          </p:cNvPr>
          <p:cNvSpPr/>
          <p:nvPr/>
        </p:nvSpPr>
        <p:spPr>
          <a:xfrm>
            <a:off x="3651504" y="3941009"/>
            <a:ext cx="4888991" cy="1845350"/>
          </a:xfrm>
          <a:prstGeom prst="roundRect">
            <a:avLst/>
          </a:prstGeom>
          <a:solidFill>
            <a:srgbClr val="D5ECF2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2400" dirty="0">
                <a:solidFill>
                  <a:schemeClr val="bg1"/>
                </a:solidFill>
              </a:rPr>
              <a:t>Isolated Incidents of Providers using Children for Drug Dealing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99FF580-3774-7E80-A485-339AA1BD0421}"/>
              </a:ext>
            </a:extLst>
          </p:cNvPr>
          <p:cNvSpPr/>
          <p:nvPr/>
        </p:nvSpPr>
        <p:spPr>
          <a:xfrm>
            <a:off x="6292225" y="1746444"/>
            <a:ext cx="4888990" cy="1845350"/>
          </a:xfrm>
          <a:prstGeom prst="roundRect">
            <a:avLst/>
          </a:prstGeom>
          <a:solidFill>
            <a:srgbClr val="45BDD1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GB" sz="2400" dirty="0">
                <a:solidFill>
                  <a:schemeClr val="bg1"/>
                </a:solidFill>
              </a:rPr>
              <a:t>No Intelligence that Criminal or Sexual Exploitation of Children is a Primary or Secondary Motive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72C5827-695F-04A3-7C02-FA10087AC459}"/>
              </a:ext>
            </a:extLst>
          </p:cNvPr>
          <p:cNvSpPr/>
          <p:nvPr/>
        </p:nvSpPr>
        <p:spPr>
          <a:xfrm>
            <a:off x="1010785" y="1746444"/>
            <a:ext cx="4888992" cy="1845350"/>
          </a:xfrm>
          <a:prstGeom prst="roundRect">
            <a:avLst/>
          </a:prstGeom>
          <a:solidFill>
            <a:srgbClr val="32183E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Most Placements continue to provide Safe and </a:t>
            </a:r>
            <a:r>
              <a:rPr lang="en-GB" sz="2400" dirty="0">
                <a:solidFill>
                  <a:prstClr val="white"/>
                </a:solidFill>
                <a:latin typeface="Calibri"/>
              </a:rPr>
              <a:t>Appropriate Care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655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18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8CE44-69B0-9C72-D0F9-DAFA1C024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9155" y="546940"/>
            <a:ext cx="7598870" cy="977061"/>
          </a:xfrm>
        </p:spPr>
        <p:txBody>
          <a:bodyPr/>
          <a:lstStyle/>
          <a:p>
            <a:r>
              <a:rPr lang="en-GB" sz="3200" dirty="0"/>
              <a:t>Information Sharing Agreement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FB4312D-238B-843C-C15B-9B28F90A85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1011171"/>
              </p:ext>
            </p:extLst>
          </p:nvPr>
        </p:nvGraphicFramePr>
        <p:xfrm>
          <a:off x="949325" y="1524001"/>
          <a:ext cx="10440988" cy="444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5477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E0F87-0C06-B56A-3FB8-A79A494F1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E796B-0C92-B3B8-D515-B5C62BB7E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212" y="558179"/>
            <a:ext cx="8162924" cy="977061"/>
          </a:xfrm>
        </p:spPr>
        <p:txBody>
          <a:bodyPr/>
          <a:lstStyle/>
          <a:p>
            <a:r>
              <a:rPr lang="en-GB" sz="3600" dirty="0"/>
              <a:t>Implications for Safeguarding Partnerships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3B15B6C-205A-A46E-32A9-508939D03827}"/>
              </a:ext>
            </a:extLst>
          </p:cNvPr>
          <p:cNvSpPr/>
          <p:nvPr/>
        </p:nvSpPr>
        <p:spPr>
          <a:xfrm>
            <a:off x="1090865" y="1657157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white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Placement Challenges should be Recognised as a Safeguarding Threat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DBAF09A-6876-80CF-66CD-B81EAB392FEA}"/>
              </a:ext>
            </a:extLst>
          </p:cNvPr>
          <p:cNvSpPr/>
          <p:nvPr/>
        </p:nvSpPr>
        <p:spPr>
          <a:xfrm>
            <a:off x="1090865" y="3914274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There needs to be clearer oversight of provision.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C103467-C30E-7F4E-82D8-02384D150DF0}"/>
              </a:ext>
            </a:extLst>
          </p:cNvPr>
          <p:cNvSpPr/>
          <p:nvPr/>
        </p:nvSpPr>
        <p:spPr>
          <a:xfrm>
            <a:off x="6585284" y="3914274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There needs to be co-ordinated disruption of risk environments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DCD6D64-7A85-C2D7-C675-36F6D4ADC92C}"/>
              </a:ext>
            </a:extLst>
          </p:cNvPr>
          <p:cNvSpPr/>
          <p:nvPr/>
        </p:nvSpPr>
        <p:spPr>
          <a:xfrm>
            <a:off x="6585284" y="1644316"/>
            <a:ext cx="4515852" cy="2013284"/>
          </a:xfrm>
          <a:prstGeom prst="roundRect">
            <a:avLst/>
          </a:prstGeom>
          <a:solidFill>
            <a:srgbClr val="D5ECF2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Information and Intelligence should be Proactively Shared and Developed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460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35A4A-F939-FF6B-8B3A-B4C69329F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3F626-3A63-E96F-707A-6256785C4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212" y="558179"/>
            <a:ext cx="8162924" cy="977061"/>
          </a:xfrm>
        </p:spPr>
        <p:txBody>
          <a:bodyPr/>
          <a:lstStyle/>
          <a:p>
            <a:r>
              <a:rPr lang="en-GB" sz="3600" dirty="0"/>
              <a:t>Unregistered Provision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52EDD8D-70DF-39FC-2004-912E94172BE0}"/>
              </a:ext>
            </a:extLst>
          </p:cNvPr>
          <p:cNvSpPr/>
          <p:nvPr/>
        </p:nvSpPr>
        <p:spPr>
          <a:xfrm>
            <a:off x="1090865" y="1657157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white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Since Autumn 2025, DfE has taken action to reduce the use of Unregistered Provision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91DDC87-657E-3462-BF77-63A77038BE49}"/>
              </a:ext>
            </a:extLst>
          </p:cNvPr>
          <p:cNvSpPr/>
          <p:nvPr/>
        </p:nvSpPr>
        <p:spPr>
          <a:xfrm>
            <a:off x="1090865" y="3914274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Developing a National Dataset on Unregistered Placements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87C76D8-023B-3B60-3406-0A1AEDFE602A}"/>
              </a:ext>
            </a:extLst>
          </p:cNvPr>
          <p:cNvSpPr/>
          <p:nvPr/>
        </p:nvSpPr>
        <p:spPr>
          <a:xfrm>
            <a:off x="6585284" y="3914274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DfE working with Local Authorities to reduce Reliance on Crisis Placements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6ABE972-538C-86D7-F3A7-3DF1BAE22A6B}"/>
              </a:ext>
            </a:extLst>
          </p:cNvPr>
          <p:cNvSpPr/>
          <p:nvPr/>
        </p:nvSpPr>
        <p:spPr>
          <a:xfrm>
            <a:off x="6585284" y="1644316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Ofsted Powers Strengthened through the Children’s Wellbeing and School’s Act 2026</a:t>
            </a:r>
          </a:p>
        </p:txBody>
      </p:sp>
    </p:spTree>
    <p:extLst>
      <p:ext uri="{BB962C8B-B14F-4D97-AF65-F5344CB8AC3E}">
        <p14:creationId xmlns:p14="http://schemas.microsoft.com/office/powerpoint/2010/main" val="1208707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4F32A-E04C-A7DF-80E1-DC3DD7E0F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7B8F5-0A35-B3A3-3273-E9CA21BBC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212" y="558179"/>
            <a:ext cx="8162924" cy="977061"/>
          </a:xfrm>
        </p:spPr>
        <p:txBody>
          <a:bodyPr/>
          <a:lstStyle/>
          <a:p>
            <a:r>
              <a:rPr lang="en-GB" sz="3600" dirty="0"/>
              <a:t>Improving Placement Sufficiency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7554B93-D1F0-FE2C-0A08-F5DDEE575894}"/>
              </a:ext>
            </a:extLst>
          </p:cNvPr>
          <p:cNvSpPr/>
          <p:nvPr/>
        </p:nvSpPr>
        <p:spPr>
          <a:xfrm>
            <a:off x="1090865" y="1657157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Home Again Programme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7D19548-B831-5B25-5420-80EDABCFE917}"/>
              </a:ext>
            </a:extLst>
          </p:cNvPr>
          <p:cNvSpPr/>
          <p:nvPr/>
        </p:nvSpPr>
        <p:spPr>
          <a:xfrm>
            <a:off x="1090865" y="3914274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Regional Care Co-operatives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38FFA95-35B5-5712-1359-C438AFDAD2DF}"/>
              </a:ext>
            </a:extLst>
          </p:cNvPr>
          <p:cNvSpPr/>
          <p:nvPr/>
        </p:nvSpPr>
        <p:spPr>
          <a:xfrm>
            <a:off x="6585284" y="3914274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Families First Programme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1BAEBF9-B3A8-78F2-E961-442A45B240A6}"/>
              </a:ext>
            </a:extLst>
          </p:cNvPr>
          <p:cNvSpPr/>
          <p:nvPr/>
        </p:nvSpPr>
        <p:spPr>
          <a:xfrm>
            <a:off x="6585284" y="1644316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Increase Availability of Safe, Registered Provision</a:t>
            </a:r>
          </a:p>
        </p:txBody>
      </p:sp>
    </p:spTree>
    <p:extLst>
      <p:ext uri="{BB962C8B-B14F-4D97-AF65-F5344CB8AC3E}">
        <p14:creationId xmlns:p14="http://schemas.microsoft.com/office/powerpoint/2010/main" val="1481377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A07AB-F53D-F9A9-8545-95293603F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C888C-1E6C-F943-3F25-703EE105D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212" y="558179"/>
            <a:ext cx="8162924" cy="977061"/>
          </a:xfrm>
        </p:spPr>
        <p:txBody>
          <a:bodyPr/>
          <a:lstStyle/>
          <a:p>
            <a:r>
              <a:rPr lang="en-GB" sz="3600" dirty="0"/>
              <a:t>CSC Market Reform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4CF32C-9E5F-D97D-4F9B-113C4A2DC636}"/>
              </a:ext>
            </a:extLst>
          </p:cNvPr>
          <p:cNvSpPr/>
          <p:nvPr/>
        </p:nvSpPr>
        <p:spPr>
          <a:xfrm>
            <a:off x="1090865" y="1657157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Tackling Excessive Profits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40E758B-E05B-3F2A-5EBB-FEE84C0DE8A7}"/>
              </a:ext>
            </a:extLst>
          </p:cNvPr>
          <p:cNvSpPr/>
          <p:nvPr/>
        </p:nvSpPr>
        <p:spPr>
          <a:xfrm>
            <a:off x="1090865" y="3914274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Greater Transparency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0CECFFE-FE8A-C460-5AA2-7104E9035905}"/>
              </a:ext>
            </a:extLst>
          </p:cNvPr>
          <p:cNvSpPr/>
          <p:nvPr/>
        </p:nvSpPr>
        <p:spPr>
          <a:xfrm>
            <a:off x="6585284" y="3914274"/>
            <a:ext cx="4515852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Cap Provider’s Profits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7D96CF7-3DA8-C1EA-F6D8-645BFE9EDA28}"/>
              </a:ext>
            </a:extLst>
          </p:cNvPr>
          <p:cNvSpPr/>
          <p:nvPr/>
        </p:nvSpPr>
        <p:spPr>
          <a:xfrm>
            <a:off x="6585284" y="1644316"/>
            <a:ext cx="4515852" cy="2013284"/>
          </a:xfrm>
          <a:prstGeom prst="roundRect">
            <a:avLst/>
          </a:prstGeom>
          <a:solidFill>
            <a:srgbClr val="D5ECF2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150000"/>
              </a:lnSpc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High-Quality Care at a Fair Price</a:t>
            </a:r>
          </a:p>
        </p:txBody>
      </p:sp>
    </p:spTree>
    <p:extLst>
      <p:ext uri="{BB962C8B-B14F-4D97-AF65-F5344CB8AC3E}">
        <p14:creationId xmlns:p14="http://schemas.microsoft.com/office/powerpoint/2010/main" val="1199819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4E57C-E517-1461-3DB1-CB6C7745E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182E3-AAB2-BCE1-8245-1DC6E524D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212" y="558179"/>
            <a:ext cx="8162924" cy="977061"/>
          </a:xfrm>
        </p:spPr>
        <p:txBody>
          <a:bodyPr/>
          <a:lstStyle/>
          <a:p>
            <a:r>
              <a:rPr lang="en-GB" sz="3600" dirty="0"/>
              <a:t>Implications for LADO’s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B49447D-AD58-1A2F-5DAD-23669279F46C}"/>
              </a:ext>
            </a:extLst>
          </p:cNvPr>
          <p:cNvSpPr/>
          <p:nvPr/>
        </p:nvSpPr>
        <p:spPr>
          <a:xfrm>
            <a:off x="636709" y="1657157"/>
            <a:ext cx="5098826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Raise Awareness amongst Professionals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329D168-B784-DADF-A6B3-F1F0A798169B}"/>
              </a:ext>
            </a:extLst>
          </p:cNvPr>
          <p:cNvSpPr/>
          <p:nvPr/>
        </p:nvSpPr>
        <p:spPr>
          <a:xfrm>
            <a:off x="6456466" y="1657157"/>
            <a:ext cx="5098825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Ensure information is shared appropriately.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04EBB85-208E-8CDD-E0D2-1A937ACF7964}"/>
              </a:ext>
            </a:extLst>
          </p:cNvPr>
          <p:cNvSpPr/>
          <p:nvPr/>
        </p:nvSpPr>
        <p:spPr>
          <a:xfrm>
            <a:off x="6456465" y="3853956"/>
            <a:ext cx="5098825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Convene and Chair Inter-agency Discussions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A08D364-4FD4-662D-57D4-CD28C8A95F32}"/>
              </a:ext>
            </a:extLst>
          </p:cNvPr>
          <p:cNvSpPr/>
          <p:nvPr/>
        </p:nvSpPr>
        <p:spPr>
          <a:xfrm>
            <a:off x="636709" y="3853956"/>
            <a:ext cx="5216573" cy="20132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+mn-cs"/>
              </a:rPr>
              <a:t>Respond to Allegations against anyone Working Directly with Children</a:t>
            </a:r>
          </a:p>
        </p:txBody>
      </p:sp>
    </p:spTree>
    <p:extLst>
      <p:ext uri="{BB962C8B-B14F-4D97-AF65-F5344CB8AC3E}">
        <p14:creationId xmlns:p14="http://schemas.microsoft.com/office/powerpoint/2010/main" val="2569480007"/>
      </p:ext>
    </p:extLst>
  </p:cSld>
  <p:clrMapOvr>
    <a:masterClrMapping/>
  </p:clrMapOvr>
</p:sld>
</file>

<file path=ppt/theme/theme1.xml><?xml version="1.0" encoding="utf-8"?>
<a:theme xmlns:a="http://schemas.openxmlformats.org/drawingml/2006/main" name="NPCC_Theme">
  <a:themeElements>
    <a:clrScheme name="NPCC Colours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C3B6E"/>
      </a:accent1>
      <a:accent2>
        <a:srgbClr val="208390"/>
      </a:accent2>
      <a:accent3>
        <a:srgbClr val="32193E"/>
      </a:accent3>
      <a:accent4>
        <a:srgbClr val="45BDD1"/>
      </a:accent4>
      <a:accent5>
        <a:srgbClr val="FDC224"/>
      </a:accent5>
      <a:accent6>
        <a:srgbClr val="000000"/>
      </a:accent6>
      <a:hlink>
        <a:srgbClr val="0070C0"/>
      </a:hlink>
      <a:folHlink>
        <a:srgbClr val="7030A0"/>
      </a:folHlink>
    </a:clrScheme>
    <a:fontScheme name="NPCC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iminals Involved in Children's Homes" id="{72A4EDFB-D1BE-4CD2-8CCF-3075A134B9DC}" vid="{648D809C-2ED6-4E19-91D6-177775A84512}"/>
    </a:ext>
  </a:extLst>
</a:theme>
</file>

<file path=ppt/theme/theme2.xml><?xml version="1.0" encoding="utf-8"?>
<a:theme xmlns:a="http://schemas.openxmlformats.org/drawingml/2006/main" name="5_NPCC_Theme">
  <a:themeElements>
    <a:clrScheme name="NPCC Colours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C3B6E"/>
      </a:accent1>
      <a:accent2>
        <a:srgbClr val="208390"/>
      </a:accent2>
      <a:accent3>
        <a:srgbClr val="32193E"/>
      </a:accent3>
      <a:accent4>
        <a:srgbClr val="45BDD1"/>
      </a:accent4>
      <a:accent5>
        <a:srgbClr val="FDC224"/>
      </a:accent5>
      <a:accent6>
        <a:srgbClr val="000000"/>
      </a:accent6>
      <a:hlink>
        <a:srgbClr val="0070C0"/>
      </a:hlink>
      <a:folHlink>
        <a:srgbClr val="7030A0"/>
      </a:folHlink>
    </a:clrScheme>
    <a:fontScheme name="NPCC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iminals Involved in Children's Homes" id="{72A4EDFB-D1BE-4CD2-8CCF-3075A134B9DC}" vid="{F0A8CDBF-2A6C-4C6D-86AD-B16131A8153D}"/>
    </a:ext>
  </a:extLst>
</a:theme>
</file>

<file path=ppt/theme/theme3.xml><?xml version="1.0" encoding="utf-8"?>
<a:theme xmlns:a="http://schemas.openxmlformats.org/drawingml/2006/main" name="6_NPCC_Theme">
  <a:themeElements>
    <a:clrScheme name="NPCC Colours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C3B6E"/>
      </a:accent1>
      <a:accent2>
        <a:srgbClr val="208390"/>
      </a:accent2>
      <a:accent3>
        <a:srgbClr val="32193E"/>
      </a:accent3>
      <a:accent4>
        <a:srgbClr val="45BDD1"/>
      </a:accent4>
      <a:accent5>
        <a:srgbClr val="FDC224"/>
      </a:accent5>
      <a:accent6>
        <a:srgbClr val="000000"/>
      </a:accent6>
      <a:hlink>
        <a:srgbClr val="0070C0"/>
      </a:hlink>
      <a:folHlink>
        <a:srgbClr val="7030A0"/>
      </a:folHlink>
    </a:clrScheme>
    <a:fontScheme name="NPCC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iminals Involved in Children's Homes" id="{72A4EDFB-D1BE-4CD2-8CCF-3075A134B9DC}" vid="{A79F0C04-C1B6-4EA5-93F8-EDF10C568862}"/>
    </a:ext>
  </a:extLst>
</a:theme>
</file>

<file path=ppt/theme/theme4.xml><?xml version="1.0" encoding="utf-8"?>
<a:theme xmlns:a="http://schemas.openxmlformats.org/drawingml/2006/main" name="1_NPCC_Theme">
  <a:themeElements>
    <a:clrScheme name="NPCC Colours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C3B6E"/>
      </a:accent1>
      <a:accent2>
        <a:srgbClr val="208390"/>
      </a:accent2>
      <a:accent3>
        <a:srgbClr val="32193E"/>
      </a:accent3>
      <a:accent4>
        <a:srgbClr val="45BDD1"/>
      </a:accent4>
      <a:accent5>
        <a:srgbClr val="FDC224"/>
      </a:accent5>
      <a:accent6>
        <a:srgbClr val="000000"/>
      </a:accent6>
      <a:hlink>
        <a:srgbClr val="0070C0"/>
      </a:hlink>
      <a:folHlink>
        <a:srgbClr val="7030A0"/>
      </a:folHlink>
    </a:clrScheme>
    <a:fontScheme name="NPCC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iminals Involved in Children's Homes" id="{72A4EDFB-D1BE-4CD2-8CCF-3075A134B9DC}" vid="{0E21336E-94C7-4019-852B-0D3CDE35476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15e2ac-673d-4066-88a2-b0cd8de6f30b" xsi:nil="true"/>
    <lcf76f155ced4ddcb4097134ff3c332f xmlns="5f369baa-9ff3-476f-86c0-cdccab0cb215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4D7632C6D4904E8D6E9C77A37FA004" ma:contentTypeVersion="19" ma:contentTypeDescription="Create a new document." ma:contentTypeScope="" ma:versionID="8d149a059f4095640b94be3b70947f7c">
  <xsd:schema xmlns:xsd="http://www.w3.org/2001/XMLSchema" xmlns:xs="http://www.w3.org/2001/XMLSchema" xmlns:p="http://schemas.microsoft.com/office/2006/metadata/properties" xmlns:ns1="http://schemas.microsoft.com/sharepoint/v3" xmlns:ns2="5f369baa-9ff3-476f-86c0-cdccab0cb215" xmlns:ns3="30851dfc-cc18-4487-b13c-e4be0c02663b" xmlns:ns4="4315e2ac-673d-4066-88a2-b0cd8de6f30b" targetNamespace="http://schemas.microsoft.com/office/2006/metadata/properties" ma:root="true" ma:fieldsID="61a019f3ac5bc41268fccfadf0cccdbd" ns1:_="" ns2:_="" ns3:_="" ns4:_="">
    <xsd:import namespace="http://schemas.microsoft.com/sharepoint/v3"/>
    <xsd:import namespace="5f369baa-9ff3-476f-86c0-cdccab0cb215"/>
    <xsd:import namespace="30851dfc-cc18-4487-b13c-e4be0c02663b"/>
    <xsd:import namespace="4315e2ac-673d-4066-88a2-b0cd8de6f3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369baa-9ff3-476f-86c0-cdccab0cb2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15616c7-022e-4f50-b045-a230707f24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51dfc-cc18-4487-b13c-e4be0c02663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5e2ac-673d-4066-88a2-b0cd8de6f30b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881aba7-7c51-4314-8233-4a89e793f994}" ma:internalName="TaxCatchAll" ma:showField="CatchAllData" ma:web="4315e2ac-673d-4066-88a2-b0cd8de6f3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7FF4ED-19CA-4099-87AE-DF619CE62673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sharepoint/v3"/>
    <ds:schemaRef ds:uri="http://purl.org/dc/terms/"/>
    <ds:schemaRef ds:uri="http://schemas.microsoft.com/office/infopath/2007/PartnerControls"/>
    <ds:schemaRef ds:uri="http://purl.org/dc/elements/1.1/"/>
    <ds:schemaRef ds:uri="5439b282-f989-4d50-a1a1-3187551fb91a"/>
    <ds:schemaRef ds:uri="fc29fb93-1aec-4006-bd87-732154626dfd"/>
    <ds:schemaRef ds:uri="http://www.w3.org/XML/1998/namespace"/>
    <ds:schemaRef ds:uri="4315e2ac-673d-4066-88a2-b0cd8de6f30b"/>
    <ds:schemaRef ds:uri="5f369baa-9ff3-476f-86c0-cdccab0cb215"/>
  </ds:schemaRefs>
</ds:datastoreItem>
</file>

<file path=customXml/itemProps2.xml><?xml version="1.0" encoding="utf-8"?>
<ds:datastoreItem xmlns:ds="http://schemas.openxmlformats.org/officeDocument/2006/customXml" ds:itemID="{A43B5B50-AC1B-4FF1-BFDD-6C97674334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f369baa-9ff3-476f-86c0-cdccab0cb215"/>
    <ds:schemaRef ds:uri="30851dfc-cc18-4487-b13c-e4be0c02663b"/>
    <ds:schemaRef ds:uri="4315e2ac-673d-4066-88a2-b0cd8de6f3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94A64B3-DF00-46A3-B6DC-FD2F8498F5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Criminals Involved in Children's Homes</Template>
  <TotalTime>1638</TotalTime>
  <Words>983</Words>
  <Application>Microsoft Office PowerPoint</Application>
  <PresentationFormat>Widescreen</PresentationFormat>
  <Paragraphs>191</Paragraphs>
  <Slides>29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Aptos</vt:lpstr>
      <vt:lpstr>Arial</vt:lpstr>
      <vt:lpstr>Calibri</vt:lpstr>
      <vt:lpstr>NPCC_Theme</vt:lpstr>
      <vt:lpstr>5_NPCC_Theme</vt:lpstr>
      <vt:lpstr>6_NPCC_Theme</vt:lpstr>
      <vt:lpstr>1_NPCC_Theme</vt:lpstr>
      <vt:lpstr>Graham Smith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Thankyou!  Robert Brook  DCI Safeguarding Governance Unit  West Yorkshire Police Robert.brook1@westyorkshire.police.uk   </vt:lpstr>
      <vt:lpstr>Criminal Involvement in Children’s Accommodation What do we know?</vt:lpstr>
      <vt:lpstr>Identification of Emerging Threat</vt:lpstr>
      <vt:lpstr>What do we Know?</vt:lpstr>
      <vt:lpstr>What do we Know?</vt:lpstr>
      <vt:lpstr>PowerPoint Presentation</vt:lpstr>
      <vt:lpstr>National Strategic Group</vt:lpstr>
      <vt:lpstr>Actions - NSG for Criminal Involvement in Social Care Provision</vt:lpstr>
      <vt:lpstr>National Assessment of this Emerging Threat</vt:lpstr>
      <vt:lpstr>NAC - National Threat Assessment</vt:lpstr>
      <vt:lpstr>What does the Intelligence Indicate - Scale?</vt:lpstr>
      <vt:lpstr>Likely Motivation</vt:lpstr>
      <vt:lpstr>National Assessment of this Emerging Threat</vt:lpstr>
      <vt:lpstr>Information Sharing Agreement</vt:lpstr>
      <vt:lpstr>Implications for Safeguarding Partnerships</vt:lpstr>
      <vt:lpstr>Unregistered Provision</vt:lpstr>
      <vt:lpstr>Improving Placement Sufficiency</vt:lpstr>
      <vt:lpstr>CSC Market Reform</vt:lpstr>
      <vt:lpstr>Implications for LADO’s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Rhees-Cooper, Alan</dc:creator>
  <cp:lastModifiedBy>Rita Dada</cp:lastModifiedBy>
  <cp:revision>11</cp:revision>
  <dcterms:created xsi:type="dcterms:W3CDTF">2026-09-17T08:37:44Z</dcterms:created>
  <dcterms:modified xsi:type="dcterms:W3CDTF">2026-10-08T10:53:41Z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34ace26-a5ec-40e7-bce9-ae32956a3343_Enabled">
    <vt:lpwstr>true</vt:lpwstr>
  </property>
  <property fmtid="{D5CDD505-2E9C-101B-9397-08002B2CF9AE}" pid="3" name="MSIP_Label_b34ace26-a5ec-40e7-bce9-ae32956a3343_SetDate">
    <vt:lpwstr>2024-05-08T15:16:33Z</vt:lpwstr>
  </property>
  <property fmtid="{D5CDD505-2E9C-101B-9397-08002B2CF9AE}" pid="4" name="MSIP_Label_b34ace26-a5ec-40e7-bce9-ae32956a3343_Method">
    <vt:lpwstr>Standard</vt:lpwstr>
  </property>
  <property fmtid="{D5CDD505-2E9C-101B-9397-08002B2CF9AE}" pid="5" name="MSIP_Label_b34ace26-a5ec-40e7-bce9-ae32956a3343_Name">
    <vt:lpwstr>b34ace26-a5ec-40e7-bce9-ae32956a3343</vt:lpwstr>
  </property>
  <property fmtid="{D5CDD505-2E9C-101B-9397-08002B2CF9AE}" pid="6" name="MSIP_Label_b34ace26-a5ec-40e7-bce9-ae32956a3343_SiteId">
    <vt:lpwstr>1333559a-439a-4a0a-bdc0-a46cd38882d7</vt:lpwstr>
  </property>
  <property fmtid="{D5CDD505-2E9C-101B-9397-08002B2CF9AE}" pid="7" name="MSIP_Label_b34ace26-a5ec-40e7-bce9-ae32956a3343_ActionId">
    <vt:lpwstr>fcdac7e6-5873-45c5-8214-635553261fec</vt:lpwstr>
  </property>
  <property fmtid="{D5CDD505-2E9C-101B-9397-08002B2CF9AE}" pid="8" name="MSIP_Label_b34ace26-a5ec-40e7-bce9-ae32956a3343_ContentBits">
    <vt:lpwstr>0</vt:lpwstr>
  </property>
  <property fmtid="{D5CDD505-2E9C-101B-9397-08002B2CF9AE}" pid="9" name="ContentTypeId">
    <vt:lpwstr>0x010100734D7632C6D4904E8D6E9C77A37FA004</vt:lpwstr>
  </property>
  <property fmtid="{D5CDD505-2E9C-101B-9397-08002B2CF9AE}" pid="10" name="Order">
    <vt:r8>3800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MediaServiceImageTags">
    <vt:lpwstr/>
  </property>
  <property fmtid="{D5CDD505-2E9C-101B-9397-08002B2CF9AE}" pid="18" name="MSIP_Label_159e5fe0-93b7-4e24-83b8-c0737a05597a_Enabled">
    <vt:lpwstr>true</vt:lpwstr>
  </property>
  <property fmtid="{D5CDD505-2E9C-101B-9397-08002B2CF9AE}" pid="19" name="MSIP_Label_159e5fe0-93b7-4e24-83b8-c0737a05597a_SetDate">
    <vt:lpwstr>2025-04-30T05:47:18Z</vt:lpwstr>
  </property>
  <property fmtid="{D5CDD505-2E9C-101B-9397-08002B2CF9AE}" pid="20" name="MSIP_Label_159e5fe0-93b7-4e24-83b8-c0737a05597a_Method">
    <vt:lpwstr>Standard</vt:lpwstr>
  </property>
  <property fmtid="{D5CDD505-2E9C-101B-9397-08002B2CF9AE}" pid="21" name="MSIP_Label_159e5fe0-93b7-4e24-83b8-c0737a05597a_Name">
    <vt:lpwstr>159e5fe0-93b7-4e24-83b8-c0737a05597a</vt:lpwstr>
  </property>
  <property fmtid="{D5CDD505-2E9C-101B-9397-08002B2CF9AE}" pid="22" name="MSIP_Label_159e5fe0-93b7-4e24-83b8-c0737a05597a_SiteId">
    <vt:lpwstr>681f7310-2191-469b-8ea0-f76b4a7f699f</vt:lpwstr>
  </property>
  <property fmtid="{D5CDD505-2E9C-101B-9397-08002B2CF9AE}" pid="23" name="MSIP_Label_159e5fe0-93b7-4e24-83b8-c0737a05597a_ActionId">
    <vt:lpwstr>cd44e52b-7efb-4ecd-bc23-70f321084432</vt:lpwstr>
  </property>
  <property fmtid="{D5CDD505-2E9C-101B-9397-08002B2CF9AE}" pid="24" name="MSIP_Label_159e5fe0-93b7-4e24-83b8-c0737a05597a_ContentBits">
    <vt:lpwstr>0</vt:lpwstr>
  </property>
  <property fmtid="{D5CDD505-2E9C-101B-9397-08002B2CF9AE}" pid="25" name="MSIP_Label_159e5fe0-93b7-4e24-83b8-c0737a05597a_Tag">
    <vt:lpwstr>10, 3, 0, 1</vt:lpwstr>
  </property>
</Properties>
</file>