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media/image30.jpg" ContentType="image/jpg"/>
  <Override PartName="/ppt/media/image31.jpg" ContentType="image/jpg"/>
  <Override PartName="/ppt/media/image32.jpg" ContentType="image/jpg"/>
  <Override PartName="/ppt/media/image33.jpg" ContentType="image/jpg"/>
  <Override PartName="/ppt/media/image34.jpg" ContentType="image/jpg"/>
  <Override PartName="/ppt/media/image35.jpg" ContentType="image/jpg"/>
  <Override PartName="/ppt/media/image36.jpg" ContentType="image/jpg"/>
  <Override PartName="/ppt/media/image37.jpg" ContentType="image/jpg"/>
  <Override PartName="/ppt/media/image38.jpg" ContentType="image/jpg"/>
  <Override PartName="/ppt/media/image39.jpg" ContentType="image/jpg"/>
  <Override PartName="/ppt/media/image40.jpg" ContentType="image/jpg"/>
  <Override PartName="/ppt/media/image41.jpg" ContentType="image/jpg"/>
  <Override PartName="/ppt/media/image42.jpg" ContentType="image/jpg"/>
  <Override PartName="/ppt/media/image43.jpg" ContentType="image/jpg"/>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6" r:id="rId2"/>
    <p:sldId id="303" r:id="rId3"/>
    <p:sldId id="294" r:id="rId4"/>
    <p:sldId id="295" r:id="rId5"/>
    <p:sldId id="304" r:id="rId6"/>
    <p:sldId id="305" r:id="rId7"/>
    <p:sldId id="306" r:id="rId8"/>
    <p:sldId id="301" r:id="rId9"/>
    <p:sldId id="302" r:id="rId10"/>
    <p:sldId id="308" r:id="rId11"/>
    <p:sldId id="309" r:id="rId12"/>
    <p:sldId id="310" r:id="rId13"/>
    <p:sldId id="311" r:id="rId14"/>
    <p:sldId id="312" r:id="rId15"/>
    <p:sldId id="313" r:id="rId16"/>
    <p:sldId id="314" r:id="rId17"/>
    <p:sldId id="316" r:id="rId18"/>
    <p:sldId id="257" r:id="rId19"/>
    <p:sldId id="258" r:id="rId20"/>
    <p:sldId id="259" r:id="rId21"/>
    <p:sldId id="260" r:id="rId22"/>
    <p:sldId id="261" r:id="rId23"/>
    <p:sldId id="262" r:id="rId24"/>
    <p:sldId id="263" r:id="rId25"/>
    <p:sldId id="264" r:id="rId26"/>
    <p:sldId id="265" r:id="rId27"/>
    <p:sldId id="266" r:id="rId28"/>
    <p:sldId id="267" r:id="rId29"/>
    <p:sldId id="268" r:id="rId30"/>
    <p:sldId id="269" r:id="rId31"/>
    <p:sldId id="270" r:id="rId32"/>
    <p:sldId id="271" r:id="rId33"/>
    <p:sldId id="272" r:id="rId34"/>
    <p:sldId id="273" r:id="rId35"/>
    <p:sldId id="274" r:id="rId36"/>
    <p:sldId id="275" r:id="rId37"/>
    <p:sldId id="276" r:id="rId38"/>
    <p:sldId id="277" r:id="rId39"/>
    <p:sldId id="278" r:id="rId40"/>
    <p:sldId id="279" r:id="rId41"/>
    <p:sldId id="280" r:id="rId42"/>
    <p:sldId id="318" r:id="rId43"/>
    <p:sldId id="319" r:id="rId44"/>
    <p:sldId id="320" r:id="rId45"/>
    <p:sldId id="321" r:id="rId46"/>
    <p:sldId id="322" r:id="rId47"/>
    <p:sldId id="323" r:id="rId48"/>
    <p:sldId id="324" r:id="rId49"/>
    <p:sldId id="325" r:id="rId50"/>
    <p:sldId id="326" r:id="rId51"/>
    <p:sldId id="327" r:id="rId52"/>
    <p:sldId id="328" r:id="rId53"/>
    <p:sldId id="329" r:id="rId54"/>
    <p:sldId id="330" r:id="rId55"/>
    <p:sldId id="331" r:id="rId56"/>
    <p:sldId id="332" r:id="rId57"/>
    <p:sldId id="333" r:id="rId58"/>
    <p:sldId id="334"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Alex Hepton" id="{75252270-3F06-4029-B0F1-D4E3AE2B87E9}">
          <p14:sldIdLst>
            <p14:sldId id="256"/>
          </p14:sldIdLst>
        </p14:section>
        <p14:section name="Nicola Johnstone" id="{B001B88E-AB5B-479B-8087-23ACB2793D6F}">
          <p14:sldIdLst>
            <p14:sldId id="303"/>
            <p14:sldId id="294"/>
            <p14:sldId id="295"/>
            <p14:sldId id="304"/>
            <p14:sldId id="305"/>
            <p14:sldId id="306"/>
            <p14:sldId id="301"/>
            <p14:sldId id="302"/>
            <p14:sldId id="308"/>
            <p14:sldId id="309"/>
            <p14:sldId id="310"/>
            <p14:sldId id="311"/>
            <p14:sldId id="312"/>
            <p14:sldId id="313"/>
            <p14:sldId id="314"/>
          </p14:sldIdLst>
        </p14:section>
        <p14:section name="Rebecca Waller" id="{5D33D17B-417E-4B47-AC37-80F6C2DF75ED}">
          <p14:sldIdLst>
            <p14:sldId id="31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Lst>
        </p14:section>
        <p14:section name="Nick Chelle" id="{B686C17B-A806-4CBF-8035-F41256F3D30A}">
          <p14:sldIdLst>
            <p14:sldId id="318"/>
            <p14:sldId id="319"/>
            <p14:sldId id="320"/>
            <p14:sldId id="321"/>
            <p14:sldId id="322"/>
            <p14:sldId id="323"/>
            <p14:sldId id="324"/>
            <p14:sldId id="325"/>
            <p14:sldId id="326"/>
            <p14:sldId id="327"/>
            <p14:sldId id="328"/>
            <p14:sldId id="329"/>
            <p14:sldId id="330"/>
            <p14:sldId id="331"/>
            <p14:sldId id="332"/>
            <p14:sldId id="333"/>
            <p14:sldId id="33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6B5BA13-CDB5-4D9D-8430-0D0E449C89D5}" v="1" dt="2026-10-21T12:15:22.7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F48C73-665B-4117-A637-576EFB336C3B}" type="datetimeFigureOut">
              <a:rPr lang="en-GB" smtClean="0"/>
              <a:t>21/10/2026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F37BF3-8918-4F31-A299-9F40E1BB3FB4}" type="slidenum">
              <a:rPr lang="en-GB" smtClean="0"/>
              <a:t>‹#›</a:t>
            </a:fld>
            <a:endParaRPr lang="en-GB"/>
          </a:p>
        </p:txBody>
      </p:sp>
    </p:spTree>
    <p:extLst>
      <p:ext uri="{BB962C8B-B14F-4D97-AF65-F5344CB8AC3E}">
        <p14:creationId xmlns:p14="http://schemas.microsoft.com/office/powerpoint/2010/main" val="455769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a:solidFill>
                <a:schemeClr val="tx1"/>
              </a:solidFill>
              <a:latin typeface="+mn-lt"/>
              <a:ea typeface="+mn-ea"/>
              <a:cs typeface="+mn-cs"/>
            </a:endParaRPr>
          </a:p>
          <a:p>
            <a:r>
              <a:rPr lang="en-GB" sz="1200" b="0" i="0" u="none" strike="noStrike" kern="1200" baseline="0" dirty="0">
                <a:solidFill>
                  <a:schemeClr val="tx1"/>
                </a:solidFill>
                <a:latin typeface="+mn-lt"/>
                <a:ea typeface="+mn-ea"/>
                <a:cs typeface="+mn-cs"/>
              </a:rPr>
              <a:t>Grassroots football accounts for 62% of referrals and 77.8% of cases opened. </a:t>
            </a:r>
          </a:p>
          <a:p>
            <a:r>
              <a:rPr lang="en-GB" sz="1200" b="0" i="0" u="none" strike="noStrike" kern="1200" baseline="0" dirty="0">
                <a:solidFill>
                  <a:schemeClr val="tx1"/>
                </a:solidFill>
                <a:latin typeface="+mn-lt"/>
                <a:ea typeface="+mn-ea"/>
                <a:cs typeface="+mn-cs"/>
              </a:rPr>
              <a:t>63% of referrals related to concerns outside football </a:t>
            </a:r>
          </a:p>
          <a:p>
            <a:endParaRPr lang="en-GB" dirty="0"/>
          </a:p>
        </p:txBody>
      </p:sp>
      <p:sp>
        <p:nvSpPr>
          <p:cNvPr id="4" name="Slide Number Placeholder 3"/>
          <p:cNvSpPr>
            <a:spLocks noGrp="1"/>
          </p:cNvSpPr>
          <p:nvPr>
            <p:ph type="sldNum" sz="quarter" idx="5"/>
          </p:nvPr>
        </p:nvSpPr>
        <p:spPr/>
        <p:txBody>
          <a:bodyPr/>
          <a:lstStyle/>
          <a:p>
            <a:fld id="{2E1B389D-80F9-4388-884E-10BFCC5D130D}" type="slidenum">
              <a:rPr lang="en-GB" smtClean="0"/>
              <a:t>3</a:t>
            </a:fld>
            <a:endParaRPr lang="en-GB"/>
          </a:p>
        </p:txBody>
      </p:sp>
    </p:spTree>
    <p:extLst>
      <p:ext uri="{BB962C8B-B14F-4D97-AF65-F5344CB8AC3E}">
        <p14:creationId xmlns:p14="http://schemas.microsoft.com/office/powerpoint/2010/main" val="18371008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kern="1200" dirty="0">
                <a:solidFill>
                  <a:schemeClr val="tx1"/>
                </a:solidFill>
                <a:effectLst/>
                <a:latin typeface="+mn-lt"/>
                <a:ea typeface="+mn-ea"/>
                <a:cs typeface="+mn-cs"/>
              </a:rPr>
              <a:t>Key features that can complicate safeguarding</a:t>
            </a:r>
          </a:p>
          <a:p>
            <a:pPr lvl="0"/>
            <a:r>
              <a:rPr lang="en-GB" sz="1200" b="1" kern="1200" dirty="0">
                <a:solidFill>
                  <a:schemeClr val="tx1"/>
                </a:solidFill>
                <a:effectLst/>
                <a:latin typeface="+mn-lt"/>
                <a:ea typeface="+mn-ea"/>
                <a:cs typeface="+mn-cs"/>
              </a:rPr>
              <a:t>Scale and variation:</a:t>
            </a:r>
            <a:r>
              <a:rPr lang="en-GB" sz="1200" kern="1200" dirty="0">
                <a:solidFill>
                  <a:schemeClr val="tx1"/>
                </a:solidFill>
                <a:effectLst/>
                <a:latin typeface="+mn-lt"/>
                <a:ea typeface="+mn-ea"/>
                <a:cs typeface="+mn-cs"/>
              </a:rPr>
              <a:t> clubs differ significantly in size, governance, resources and safeguarding confidence.</a:t>
            </a:r>
          </a:p>
          <a:p>
            <a:pPr lvl="0"/>
            <a:r>
              <a:rPr lang="en-GB" sz="1200" b="1" kern="1200" dirty="0">
                <a:solidFill>
                  <a:schemeClr val="tx1"/>
                </a:solidFill>
                <a:effectLst/>
                <a:latin typeface="+mn-lt"/>
                <a:ea typeface="+mn-ea"/>
                <a:cs typeface="+mn-cs"/>
              </a:rPr>
              <a:t>Volunteer workforce:</a:t>
            </a:r>
            <a:r>
              <a:rPr lang="en-GB" sz="1200" kern="1200" dirty="0">
                <a:solidFill>
                  <a:schemeClr val="tx1"/>
                </a:solidFill>
                <a:effectLst/>
                <a:latin typeface="+mn-lt"/>
                <a:ea typeface="+mn-ea"/>
                <a:cs typeface="+mn-cs"/>
              </a:rPr>
              <a:t> many roles are unpaid, turnover can be high, and safeguarding expertise may sit with one welfare officer carrying competing responsibilities.</a:t>
            </a:r>
          </a:p>
          <a:p>
            <a:pPr lvl="0"/>
            <a:r>
              <a:rPr lang="en-GB" sz="1200" b="1" kern="1200" dirty="0">
                <a:solidFill>
                  <a:schemeClr val="tx1"/>
                </a:solidFill>
                <a:effectLst/>
                <a:latin typeface="+mn-lt"/>
                <a:ea typeface="+mn-ea"/>
                <a:cs typeface="+mn-cs"/>
              </a:rPr>
              <a:t>Multiple roles and settings:</a:t>
            </a:r>
            <a:r>
              <a:rPr lang="en-GB" sz="1200" kern="1200" dirty="0">
                <a:solidFill>
                  <a:schemeClr val="tx1"/>
                </a:solidFill>
                <a:effectLst/>
                <a:latin typeface="+mn-lt"/>
                <a:ea typeface="+mn-ea"/>
                <a:cs typeface="+mn-cs"/>
              </a:rPr>
              <a:t> an individual may coach, officiate, sit on a committee and work across several clubs or age groups, increasing access and complicating oversight.</a:t>
            </a:r>
          </a:p>
          <a:p>
            <a:pPr lvl="0"/>
            <a:r>
              <a:rPr lang="en-GB" sz="1200" b="1" kern="1200" dirty="0">
                <a:solidFill>
                  <a:schemeClr val="tx1"/>
                </a:solidFill>
                <a:effectLst/>
                <a:latin typeface="+mn-lt"/>
                <a:ea typeface="+mn-ea"/>
                <a:cs typeface="+mn-cs"/>
              </a:rPr>
              <a:t>Informal culture:</a:t>
            </a:r>
            <a:r>
              <a:rPr lang="en-GB" sz="1200" kern="1200" dirty="0">
                <a:solidFill>
                  <a:schemeClr val="tx1"/>
                </a:solidFill>
                <a:effectLst/>
                <a:latin typeface="+mn-lt"/>
                <a:ea typeface="+mn-ea"/>
                <a:cs typeface="+mn-cs"/>
              </a:rPr>
              <a:t> blurred boundaries can arise through lifts, changing rooms, social media, messaging apps, and contact outside organised activity.</a:t>
            </a:r>
          </a:p>
          <a:p>
            <a:pPr lvl="0"/>
            <a:r>
              <a:rPr lang="en-GB" sz="1200" b="1" kern="1200" dirty="0">
                <a:solidFill>
                  <a:schemeClr val="tx1"/>
                </a:solidFill>
                <a:effectLst/>
                <a:latin typeface="+mn-lt"/>
                <a:ea typeface="+mn-ea"/>
                <a:cs typeface="+mn-cs"/>
              </a:rPr>
              <a:t>Community relationships:</a:t>
            </a:r>
            <a:r>
              <a:rPr lang="en-GB" sz="1200" kern="1200" dirty="0">
                <a:solidFill>
                  <a:schemeClr val="tx1"/>
                </a:solidFill>
                <a:effectLst/>
                <a:latin typeface="+mn-lt"/>
                <a:ea typeface="+mn-ea"/>
                <a:cs typeface="+mn-cs"/>
              </a:rPr>
              <a:t> family networks, local reputation and loyalties may inhibit reporting, create conflicts of interest or lead to minimisation.</a:t>
            </a:r>
          </a:p>
          <a:p>
            <a:pPr lvl="0"/>
            <a:r>
              <a:rPr lang="en-GB" sz="1200" b="1" kern="1200" dirty="0">
                <a:solidFill>
                  <a:schemeClr val="tx1"/>
                </a:solidFill>
                <a:effectLst/>
                <a:latin typeface="+mn-lt"/>
                <a:ea typeface="+mn-ea"/>
                <a:cs typeface="+mn-cs"/>
              </a:rPr>
              <a:t>Fragmented intelligence:</a:t>
            </a:r>
            <a:r>
              <a:rPr lang="en-GB" sz="1200" kern="1200" dirty="0">
                <a:solidFill>
                  <a:schemeClr val="tx1"/>
                </a:solidFill>
                <a:effectLst/>
                <a:latin typeface="+mn-lt"/>
                <a:ea typeface="+mn-ea"/>
                <a:cs typeface="+mn-cs"/>
              </a:rPr>
              <a:t> separate concerns may appear low-level in isolation but indicate a pattern when information from clubs, employers, the LADO, police and The FA is brought together.</a:t>
            </a:r>
          </a:p>
          <a:p>
            <a:pPr lvl="0"/>
            <a:r>
              <a:rPr lang="en-GB" sz="1200" b="1" kern="1200" dirty="0">
                <a:solidFill>
                  <a:schemeClr val="tx1"/>
                </a:solidFill>
                <a:effectLst/>
                <a:latin typeface="+mn-lt"/>
                <a:ea typeface="+mn-ea"/>
                <a:cs typeface="+mn-cs"/>
              </a:rPr>
              <a:t>Mobility:</a:t>
            </a:r>
            <a:r>
              <a:rPr lang="en-GB" sz="1200" kern="1200" dirty="0">
                <a:solidFill>
                  <a:schemeClr val="tx1"/>
                </a:solidFill>
                <a:effectLst/>
                <a:latin typeface="+mn-lt"/>
                <a:ea typeface="+mn-ea"/>
                <a:cs typeface="+mn-cs"/>
              </a:rPr>
              <a:t> a person may move between clubs, counties, age groups or sports, particularly after informal action that has not been recorded or shared.</a:t>
            </a:r>
          </a:p>
          <a:p>
            <a:pPr lvl="0"/>
            <a:r>
              <a:rPr lang="en-GB" sz="1200" b="1" kern="1200" dirty="0">
                <a:solidFill>
                  <a:schemeClr val="tx1"/>
                </a:solidFill>
                <a:effectLst/>
                <a:latin typeface="+mn-lt"/>
                <a:ea typeface="+mn-ea"/>
                <a:cs typeface="+mn-cs"/>
              </a:rPr>
              <a:t>Different thresholds and purposes:</a:t>
            </a:r>
            <a:r>
              <a:rPr lang="en-GB" sz="1200" kern="1200" dirty="0">
                <a:solidFill>
                  <a:schemeClr val="tx1"/>
                </a:solidFill>
                <a:effectLst/>
                <a:latin typeface="+mn-lt"/>
                <a:ea typeface="+mn-ea"/>
                <a:cs typeface="+mn-cs"/>
              </a:rPr>
              <a:t> criminal, employment, LADO and sports-regulatory processes answer different questions and may reach different outcomes on the same facts.</a:t>
            </a:r>
          </a:p>
          <a:p>
            <a:pPr lvl="0"/>
            <a:r>
              <a:rPr lang="en-GB" sz="1200" b="1" kern="1200" dirty="0">
                <a:solidFill>
                  <a:schemeClr val="tx1"/>
                </a:solidFill>
                <a:effectLst/>
                <a:latin typeface="+mn-lt"/>
                <a:ea typeface="+mn-ea"/>
                <a:cs typeface="+mn-cs"/>
              </a:rPr>
              <a:t>Children’s voice and power:</a:t>
            </a:r>
            <a:r>
              <a:rPr lang="en-GB" sz="1200" kern="1200" dirty="0">
                <a:solidFill>
                  <a:schemeClr val="tx1"/>
                </a:solidFill>
                <a:effectLst/>
                <a:latin typeface="+mn-lt"/>
                <a:ea typeface="+mn-ea"/>
                <a:cs typeface="+mn-cs"/>
              </a:rPr>
              <a:t> selection, playing time, progression and belonging can make it difficult for a child or parent to challenge a respected adult.</a:t>
            </a:r>
          </a:p>
          <a:p>
            <a:pPr lvl="0"/>
            <a:r>
              <a:rPr lang="en-GB" sz="1200" b="1" kern="1200" dirty="0">
                <a:solidFill>
                  <a:schemeClr val="tx1"/>
                </a:solidFill>
                <a:effectLst/>
                <a:latin typeface="+mn-lt"/>
                <a:ea typeface="+mn-ea"/>
                <a:cs typeface="+mn-cs"/>
              </a:rPr>
              <a:t>Digital reach:</a:t>
            </a:r>
            <a:r>
              <a:rPr lang="en-GB" sz="1200" kern="1200" dirty="0">
                <a:solidFill>
                  <a:schemeClr val="tx1"/>
                </a:solidFill>
                <a:effectLst/>
                <a:latin typeface="+mn-lt"/>
                <a:ea typeface="+mn-ea"/>
                <a:cs typeface="+mn-cs"/>
              </a:rPr>
              <a:t> online contact can extend access beyond training and matches and can connect conduct in a person’s private life to their football role.</a:t>
            </a:r>
          </a:p>
          <a:p>
            <a:pPr lvl="0"/>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E1B389D-80F9-4388-884E-10BFCC5D130D}" type="slidenum">
              <a:rPr lang="en-GB" smtClean="0"/>
              <a:t>4</a:t>
            </a:fld>
            <a:endParaRPr lang="en-GB"/>
          </a:p>
        </p:txBody>
      </p:sp>
    </p:spTree>
    <p:extLst>
      <p:ext uri="{BB962C8B-B14F-4D97-AF65-F5344CB8AC3E}">
        <p14:creationId xmlns:p14="http://schemas.microsoft.com/office/powerpoint/2010/main" val="40857717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1B389D-80F9-4388-884E-10BFCC5D130D}" type="slidenum">
              <a:rPr lang="en-GB" smtClean="0"/>
              <a:t>5</a:t>
            </a:fld>
            <a:endParaRPr lang="en-GB"/>
          </a:p>
        </p:txBody>
      </p:sp>
    </p:spTree>
    <p:extLst>
      <p:ext uri="{BB962C8B-B14F-4D97-AF65-F5344CB8AC3E}">
        <p14:creationId xmlns:p14="http://schemas.microsoft.com/office/powerpoint/2010/main" val="76661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1B389D-80F9-4388-884E-10BFCC5D130D}" type="slidenum">
              <a:rPr lang="en-GB" smtClean="0"/>
              <a:t>6</a:t>
            </a:fld>
            <a:endParaRPr lang="en-GB"/>
          </a:p>
        </p:txBody>
      </p:sp>
    </p:spTree>
    <p:extLst>
      <p:ext uri="{BB962C8B-B14F-4D97-AF65-F5344CB8AC3E}">
        <p14:creationId xmlns:p14="http://schemas.microsoft.com/office/powerpoint/2010/main" val="16082572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GB" dirty="0"/>
            </a:br>
            <a:r>
              <a:rPr lang="en-GB" b="1" dirty="0"/>
              <a:t>Core principle:</a:t>
            </a:r>
            <a:r>
              <a:rPr lang="en-GB" dirty="0"/>
              <a:t> A proportionate response that is fair to the individual while prioritising the safety and wellbeing of children and adults at risk.</a:t>
            </a:r>
          </a:p>
          <a:p>
            <a:endParaRPr lang="en-GB" dirty="0"/>
          </a:p>
        </p:txBody>
      </p:sp>
      <p:sp>
        <p:nvSpPr>
          <p:cNvPr id="4" name="Slide Number Placeholder 3"/>
          <p:cNvSpPr>
            <a:spLocks noGrp="1"/>
          </p:cNvSpPr>
          <p:nvPr>
            <p:ph type="sldNum" sz="quarter" idx="5"/>
          </p:nvPr>
        </p:nvSpPr>
        <p:spPr/>
        <p:txBody>
          <a:bodyPr/>
          <a:lstStyle/>
          <a:p>
            <a:fld id="{2E1B389D-80F9-4388-884E-10BFCC5D130D}" type="slidenum">
              <a:rPr lang="en-GB" smtClean="0"/>
              <a:t>7</a:t>
            </a:fld>
            <a:endParaRPr lang="en-GB"/>
          </a:p>
        </p:txBody>
      </p:sp>
    </p:spTree>
    <p:extLst>
      <p:ext uri="{BB962C8B-B14F-4D97-AF65-F5344CB8AC3E}">
        <p14:creationId xmlns:p14="http://schemas.microsoft.com/office/powerpoint/2010/main" val="11791360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1B389D-80F9-4388-884E-10BFCC5D130D}" type="slidenum">
              <a:rPr lang="en-GB" smtClean="0"/>
              <a:t>8</a:t>
            </a:fld>
            <a:endParaRPr lang="en-GB"/>
          </a:p>
        </p:txBody>
      </p:sp>
    </p:spTree>
    <p:extLst>
      <p:ext uri="{BB962C8B-B14F-4D97-AF65-F5344CB8AC3E}">
        <p14:creationId xmlns:p14="http://schemas.microsoft.com/office/powerpoint/2010/main" val="2945518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Core function to investigate and assess allegations and concerns about individuals who may pose a risk of harm to children and/or adults at risk in affiliated football, and to put safeguards in place where necessary.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2E1B389D-80F9-4388-884E-10BFCC5D130D}" type="slidenum">
              <a:rPr lang="en-GB" smtClean="0"/>
              <a:t>9</a:t>
            </a:fld>
            <a:endParaRPr lang="en-GB"/>
          </a:p>
        </p:txBody>
      </p:sp>
    </p:spTree>
    <p:extLst>
      <p:ext uri="{BB962C8B-B14F-4D97-AF65-F5344CB8AC3E}">
        <p14:creationId xmlns:p14="http://schemas.microsoft.com/office/powerpoint/2010/main" val="652498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Talk to Safeguards:</a:t>
            </a:r>
          </a:p>
          <a:p>
            <a:pPr lvl="0"/>
            <a:r>
              <a:rPr lang="en-GB" sz="1200" kern="1200" dirty="0">
                <a:solidFill>
                  <a:schemeClr val="tx1"/>
                </a:solidFill>
                <a:effectLst/>
                <a:latin typeface="+mn-lt"/>
                <a:ea typeface="+mn-ea"/>
                <a:cs typeface="+mn-cs"/>
              </a:rPr>
              <a:t>Investigation Only </a:t>
            </a:r>
          </a:p>
          <a:p>
            <a:pPr lvl="0"/>
            <a:r>
              <a:rPr lang="en-GB" sz="1200" kern="1200" dirty="0">
                <a:solidFill>
                  <a:schemeClr val="tx1"/>
                </a:solidFill>
                <a:effectLst/>
                <a:latin typeface="+mn-lt"/>
                <a:ea typeface="+mn-ea"/>
                <a:cs typeface="+mn-cs"/>
              </a:rPr>
              <a:t>Interim Suspension from All Football not/including Playing</a:t>
            </a:r>
          </a:p>
          <a:p>
            <a:pPr lvl="0"/>
            <a:r>
              <a:rPr lang="en-GB" sz="1200" kern="1200" dirty="0">
                <a:solidFill>
                  <a:schemeClr val="tx1"/>
                </a:solidFill>
                <a:effectLst/>
                <a:latin typeface="+mn-lt"/>
                <a:ea typeface="+mn-ea"/>
                <a:cs typeface="+mn-cs"/>
              </a:rPr>
              <a:t>Interim Suspension from U18 Football not/including Playing </a:t>
            </a:r>
          </a:p>
          <a:p>
            <a:pPr lvl="0"/>
            <a:r>
              <a:rPr lang="en-GB" sz="1200" kern="1200" dirty="0">
                <a:solidFill>
                  <a:schemeClr val="tx1"/>
                </a:solidFill>
                <a:effectLst/>
                <a:latin typeface="+mn-lt"/>
                <a:ea typeface="+mn-ea"/>
                <a:cs typeface="+mn-cs"/>
              </a:rPr>
              <a:t>Supervision Deed </a:t>
            </a:r>
          </a:p>
          <a:p>
            <a:endParaRPr lang="en-GB" dirty="0"/>
          </a:p>
        </p:txBody>
      </p:sp>
      <p:sp>
        <p:nvSpPr>
          <p:cNvPr id="4" name="Slide Number Placeholder 3"/>
          <p:cNvSpPr>
            <a:spLocks noGrp="1"/>
          </p:cNvSpPr>
          <p:nvPr>
            <p:ph type="sldNum" sz="quarter" idx="5"/>
          </p:nvPr>
        </p:nvSpPr>
        <p:spPr/>
        <p:txBody>
          <a:bodyPr/>
          <a:lstStyle/>
          <a:p>
            <a:fld id="{2E1B389D-80F9-4388-884E-10BFCC5D130D}" type="slidenum">
              <a:rPr lang="en-GB" smtClean="0"/>
              <a:t>10</a:t>
            </a:fld>
            <a:endParaRPr lang="en-GB"/>
          </a:p>
        </p:txBody>
      </p:sp>
    </p:spTree>
    <p:extLst>
      <p:ext uri="{BB962C8B-B14F-4D97-AF65-F5344CB8AC3E}">
        <p14:creationId xmlns:p14="http://schemas.microsoft.com/office/powerpoint/2010/main" val="31107103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1B389D-80F9-4388-884E-10BFCC5D130D}" type="slidenum">
              <a:rPr lang="en-GB" smtClean="0"/>
              <a:t>11</a:t>
            </a:fld>
            <a:endParaRPr lang="en-GB"/>
          </a:p>
        </p:txBody>
      </p:sp>
    </p:spTree>
    <p:extLst>
      <p:ext uri="{BB962C8B-B14F-4D97-AF65-F5344CB8AC3E}">
        <p14:creationId xmlns:p14="http://schemas.microsoft.com/office/powerpoint/2010/main" val="2084838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dirty="0">
                <a:solidFill>
                  <a:schemeClr val="tx1"/>
                </a:solidFill>
                <a:effectLst/>
                <a:latin typeface="+mn-lt"/>
                <a:ea typeface="+mn-ea"/>
                <a:cs typeface="+mn-cs"/>
              </a:rPr>
              <a:t>Key distinction:</a:t>
            </a:r>
            <a:r>
              <a:rPr lang="en-GB" sz="1200" kern="1200" dirty="0">
                <a:solidFill>
                  <a:schemeClr val="tx1"/>
                </a:solidFill>
                <a:effectLst/>
                <a:latin typeface="+mn-lt"/>
                <a:ea typeface="+mn-ea"/>
                <a:cs typeface="+mn-cs"/>
              </a:rPr>
              <a:t> “No further action”, “unsubstantiated” or “no criminal charge” does not automatically mean “no transferable risk”. Equally, the existence of an allegation does not establish risk. The task is to examine the underlying information, its reliability and relevance to the person’s current or potential football role and risk in that environment.</a:t>
            </a:r>
          </a:p>
          <a:p>
            <a:endParaRPr lang="en-GB" dirty="0"/>
          </a:p>
        </p:txBody>
      </p:sp>
      <p:sp>
        <p:nvSpPr>
          <p:cNvPr id="4" name="Slide Number Placeholder 3"/>
          <p:cNvSpPr>
            <a:spLocks noGrp="1"/>
          </p:cNvSpPr>
          <p:nvPr>
            <p:ph type="sldNum" sz="quarter" idx="5"/>
          </p:nvPr>
        </p:nvSpPr>
        <p:spPr/>
        <p:txBody>
          <a:bodyPr/>
          <a:lstStyle/>
          <a:p>
            <a:fld id="{2E1B389D-80F9-4388-884E-10BFCC5D130D}" type="slidenum">
              <a:rPr lang="en-GB" smtClean="0"/>
              <a:t>12</a:t>
            </a:fld>
            <a:endParaRPr lang="en-GB"/>
          </a:p>
        </p:txBody>
      </p:sp>
    </p:spTree>
    <p:extLst>
      <p:ext uri="{BB962C8B-B14F-4D97-AF65-F5344CB8AC3E}">
        <p14:creationId xmlns:p14="http://schemas.microsoft.com/office/powerpoint/2010/main" val="1340879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1B389D-80F9-4388-884E-10BFCC5D130D}" type="slidenum">
              <a:rPr lang="en-GB" smtClean="0"/>
              <a:t>13</a:t>
            </a:fld>
            <a:endParaRPr lang="en-GB"/>
          </a:p>
        </p:txBody>
      </p:sp>
    </p:spTree>
    <p:extLst>
      <p:ext uri="{BB962C8B-B14F-4D97-AF65-F5344CB8AC3E}">
        <p14:creationId xmlns:p14="http://schemas.microsoft.com/office/powerpoint/2010/main" val="3469485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1B389D-80F9-4388-884E-10BFCC5D130D}" type="slidenum">
              <a:rPr lang="en-GB" smtClean="0"/>
              <a:t>14</a:t>
            </a:fld>
            <a:endParaRPr lang="en-GB"/>
          </a:p>
        </p:txBody>
      </p:sp>
    </p:spTree>
    <p:extLst>
      <p:ext uri="{BB962C8B-B14F-4D97-AF65-F5344CB8AC3E}">
        <p14:creationId xmlns:p14="http://schemas.microsoft.com/office/powerpoint/2010/main" val="33781534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The LADO agrees the allegation outcome</a:t>
            </a:r>
            <a:r>
              <a:rPr lang="en-GB" sz="1200" kern="1200" dirty="0">
                <a:solidFill>
                  <a:schemeClr val="tx1"/>
                </a:solidFill>
                <a:effectLst/>
                <a:latin typeface="+mn-lt"/>
                <a:ea typeface="+mn-ea"/>
                <a:cs typeface="+mn-cs"/>
              </a:rPr>
              <a:t>, informed by the evidence, professional views and analysis provided by all relevant agencies. </a:t>
            </a:r>
          </a:p>
          <a:p>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The FA does not determine whether the allegation is substantiated</a:t>
            </a:r>
            <a:r>
              <a:rPr lang="en-GB" sz="1200" kern="1200" dirty="0">
                <a:solidFill>
                  <a:schemeClr val="tx1"/>
                </a:solidFill>
                <a:effectLst/>
                <a:latin typeface="+mn-lt"/>
                <a:ea typeface="+mn-ea"/>
                <a:cs typeface="+mn-cs"/>
              </a:rPr>
              <a:t> for the purposes of the LADO allegations-management process. </a:t>
            </a:r>
          </a:p>
          <a:p>
            <a:r>
              <a:rPr lang="en-GB" sz="1200" kern="1200" dirty="0">
                <a:solidFill>
                  <a:schemeClr val="tx1"/>
                </a:solidFill>
                <a:effectLst/>
                <a:latin typeface="+mn-lt"/>
                <a:ea typeface="+mn-ea"/>
                <a:cs typeface="+mn-cs"/>
              </a:rPr>
              <a:t>  </a:t>
            </a:r>
            <a:r>
              <a:rPr lang="en-GB" sz="1200" b="1" kern="1200" dirty="0">
                <a:solidFill>
                  <a:schemeClr val="tx1"/>
                </a:solidFill>
                <a:effectLst/>
                <a:latin typeface="+mn-lt"/>
                <a:ea typeface="+mn-ea"/>
                <a:cs typeface="+mn-cs"/>
              </a:rPr>
              <a:t>The FA makes a separate regulatory assessment</a:t>
            </a:r>
            <a:r>
              <a:rPr lang="en-GB" sz="1200" kern="1200" dirty="0">
                <a:solidFill>
                  <a:schemeClr val="tx1"/>
                </a:solidFill>
                <a:effectLst/>
                <a:latin typeface="+mn-lt"/>
                <a:ea typeface="+mn-ea"/>
                <a:cs typeface="+mn-cs"/>
              </a:rPr>
              <a:t>, on the balance of probabilities, of whether the individual poses a risk of harm in affiliated football and whether action is needed under The FA’s rules and regulations. </a:t>
            </a:r>
          </a:p>
          <a:p>
            <a:r>
              <a:rPr lang="en-GB" sz="1200" kern="1200" dirty="0">
                <a:solidFill>
                  <a:schemeClr val="tx1"/>
                </a:solidFill>
                <a:effectLst/>
                <a:latin typeface="+mn-lt"/>
                <a:ea typeface="+mn-ea"/>
                <a:cs typeface="+mn-cs"/>
              </a:rPr>
              <a:t>  The two decisions should inform each other, but neither replaces or predetermines the other.</a:t>
            </a:r>
          </a:p>
          <a:p>
            <a:endParaRPr lang="en-GB" dirty="0"/>
          </a:p>
        </p:txBody>
      </p:sp>
      <p:sp>
        <p:nvSpPr>
          <p:cNvPr id="4" name="Slide Number Placeholder 3"/>
          <p:cNvSpPr>
            <a:spLocks noGrp="1"/>
          </p:cNvSpPr>
          <p:nvPr>
            <p:ph type="sldNum" sz="quarter" idx="5"/>
          </p:nvPr>
        </p:nvSpPr>
        <p:spPr/>
        <p:txBody>
          <a:bodyPr/>
          <a:lstStyle/>
          <a:p>
            <a:fld id="{2E1B389D-80F9-4388-884E-10BFCC5D130D}" type="slidenum">
              <a:rPr lang="en-GB" smtClean="0"/>
              <a:t>15</a:t>
            </a:fld>
            <a:endParaRPr lang="en-GB"/>
          </a:p>
        </p:txBody>
      </p:sp>
    </p:spTree>
    <p:extLst>
      <p:ext uri="{BB962C8B-B14F-4D97-AF65-F5344CB8AC3E}">
        <p14:creationId xmlns:p14="http://schemas.microsoft.com/office/powerpoint/2010/main" val="1588752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E1B389D-80F9-4388-884E-10BFCC5D130D}" type="slidenum">
              <a:rPr lang="en-GB" smtClean="0"/>
              <a:t>16</a:t>
            </a:fld>
            <a:endParaRPr lang="en-GB"/>
          </a:p>
        </p:txBody>
      </p:sp>
    </p:spTree>
    <p:extLst>
      <p:ext uri="{BB962C8B-B14F-4D97-AF65-F5344CB8AC3E}">
        <p14:creationId xmlns:p14="http://schemas.microsoft.com/office/powerpoint/2010/main" val="17066839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1" name="Google Shape;5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8" name="Google Shape;58;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1">
                <a:solidFill>
                  <a:schemeClr val="dk1"/>
                </a:solidFill>
                <a:latin typeface="Arial"/>
                <a:ea typeface="Arial"/>
                <a:cs typeface="Arial"/>
                <a:sym typeface="Arial"/>
              </a:rPr>
              <a:t>Holistic Development</a:t>
            </a:r>
            <a:r>
              <a:rPr lang="en-GB" sz="1200">
                <a:solidFill>
                  <a:schemeClr val="dk1"/>
                </a:solidFill>
                <a:latin typeface="Arial"/>
                <a:ea typeface="Arial"/>
                <a:cs typeface="Arial"/>
                <a:sym typeface="Arial"/>
              </a:rPr>
              <a:t>: Emphasize that elite young athletes require more than physical training; a stable host home offers emotional support, safety, and guidance through high-pressure career moments. </a:t>
            </a:r>
            <a:endParaRPr/>
          </a:p>
          <a:p>
            <a:pPr marL="0" lvl="0" indent="0" algn="l" rtl="0">
              <a:spcBef>
                <a:spcPts val="0"/>
              </a:spcBef>
              <a:spcAft>
                <a:spcPts val="0"/>
              </a:spcAft>
              <a:buNone/>
            </a:pPr>
            <a:r>
              <a:rPr lang="en-GB" sz="1200" b="1">
                <a:solidFill>
                  <a:schemeClr val="dk1"/>
                </a:solidFill>
                <a:latin typeface="Arial"/>
                <a:ea typeface="Arial"/>
                <a:cs typeface="Arial"/>
                <a:sym typeface="Arial"/>
              </a:rPr>
              <a:t>Flexibility Requirements</a:t>
            </a:r>
            <a:r>
              <a:rPr lang="en-GB" sz="1200">
                <a:solidFill>
                  <a:schemeClr val="dk1"/>
                </a:solidFill>
                <a:latin typeface="Arial"/>
                <a:ea typeface="Arial"/>
                <a:cs typeface="Arial"/>
                <a:sym typeface="Arial"/>
              </a:rPr>
              <a:t>: Explain how host households accommodate diverse scheduling needs across trialists, schoolboys, and full-time scholars throughout the football season. </a:t>
            </a:r>
            <a:endParaRPr/>
          </a:p>
          <a:p>
            <a:pPr marL="0" lvl="0" indent="0" algn="l" rtl="0">
              <a:spcBef>
                <a:spcPts val="0"/>
              </a:spcBef>
              <a:spcAft>
                <a:spcPts val="0"/>
              </a:spcAft>
              <a:buNone/>
            </a:pPr>
            <a:r>
              <a:rPr lang="en-GB" b="1"/>
              <a:t>Yearly Football Cycle</a:t>
            </a:r>
            <a:r>
              <a:rPr lang="en-GB"/>
              <a:t>:</a:t>
            </a:r>
            <a:endParaRPr/>
          </a:p>
          <a:p>
            <a:pPr marL="0" lvl="0" indent="0" algn="l" rtl="0">
              <a:spcBef>
                <a:spcPts val="0"/>
              </a:spcBef>
              <a:spcAft>
                <a:spcPts val="0"/>
              </a:spcAft>
              <a:buNone/>
            </a:pPr>
            <a:r>
              <a:rPr lang="en-GB"/>
              <a:t>Seasonal operation with a mandatory pre-season host induction evening and ongoing workshops. </a:t>
            </a:r>
            <a:endParaRPr/>
          </a:p>
          <a:p>
            <a:pPr marL="0" lvl="0" indent="0" algn="l" rtl="0">
              <a:spcBef>
                <a:spcPts val="0"/>
              </a:spcBef>
              <a:spcAft>
                <a:spcPts val="0"/>
              </a:spcAft>
              <a:buNone/>
            </a:pPr>
            <a:r>
              <a:rPr lang="en-GB"/>
              <a:t>Placement breaks aligned with match schedules, international duty, Christmas break (supported by host retainers), and end-of-season hiatus.</a:t>
            </a:r>
            <a:endParaRPr/>
          </a:p>
          <a:p>
            <a:pPr marL="0" lvl="0" indent="0" algn="l" rtl="0">
              <a:spcBef>
                <a:spcPts val="0"/>
              </a:spcBef>
              <a:spcAft>
                <a:spcPts val="0"/>
              </a:spcAft>
              <a:buNone/>
            </a:pPr>
            <a:endParaRPr/>
          </a:p>
          <a:p>
            <a:pPr marL="0" lvl="0" indent="0" algn="l" rtl="0">
              <a:spcBef>
                <a:spcPts val="0"/>
              </a:spcBef>
              <a:spcAft>
                <a:spcPts val="0"/>
              </a:spcAft>
              <a:buNone/>
            </a:pPr>
            <a:r>
              <a:rPr lang="en-GB" b="1">
                <a:solidFill>
                  <a:srgbClr val="004899"/>
                </a:solidFill>
                <a:latin typeface="Inter"/>
                <a:ea typeface="Inter"/>
                <a:cs typeface="Inter"/>
                <a:sym typeface="Inter"/>
              </a:rPr>
              <a:t>Who We Host</a:t>
            </a:r>
            <a:endParaRPr>
              <a:solidFill>
                <a:srgbClr val="004899"/>
              </a:solidFill>
              <a:latin typeface="Inter"/>
              <a:ea typeface="Inter"/>
              <a:cs typeface="Inter"/>
              <a:sym typeface="Inter"/>
            </a:endParaRPr>
          </a:p>
          <a:p>
            <a:pPr marL="0" lvl="0" indent="0" algn="l" rtl="0">
              <a:spcBef>
                <a:spcPts val="0"/>
              </a:spcBef>
              <a:spcAft>
                <a:spcPts val="0"/>
              </a:spcAft>
              <a:buNone/>
            </a:pPr>
            <a:r>
              <a:rPr lang="en-GB" b="1">
                <a:solidFill>
                  <a:srgbClr val="004899"/>
                </a:solidFill>
                <a:latin typeface="Inter"/>
                <a:ea typeface="Inter"/>
                <a:cs typeface="Inter"/>
                <a:sym typeface="Inter"/>
              </a:rPr>
              <a:t>Trialists</a:t>
            </a:r>
            <a:endParaRPr>
              <a:solidFill>
                <a:srgbClr val="004899"/>
              </a:solidFill>
              <a:latin typeface="Inter"/>
              <a:ea typeface="Inter"/>
              <a:cs typeface="Inter"/>
              <a:sym typeface="Inter"/>
            </a:endParaRPr>
          </a:p>
          <a:p>
            <a:pPr marL="0" lvl="0" indent="0" algn="l" rtl="0">
              <a:spcBef>
                <a:spcPts val="0"/>
              </a:spcBef>
              <a:spcAft>
                <a:spcPts val="0"/>
              </a:spcAft>
              <a:buNone/>
            </a:pPr>
            <a:r>
              <a:rPr lang="en-GB">
                <a:solidFill>
                  <a:srgbClr val="004899"/>
                </a:solidFill>
                <a:latin typeface="Inter"/>
                <a:ea typeface="Inter"/>
                <a:cs typeface="Inter"/>
                <a:sym typeface="Inter"/>
              </a:rPr>
              <a:t>Domestic and international young players on short-notice stays ranging from 2 days to 2 weeks. </a:t>
            </a:r>
            <a:endParaRPr/>
          </a:p>
          <a:p>
            <a:pPr marL="0" lvl="0" indent="0" algn="l" rtl="0">
              <a:spcBef>
                <a:spcPts val="0"/>
              </a:spcBef>
              <a:spcAft>
                <a:spcPts val="0"/>
              </a:spcAft>
              <a:buNone/>
            </a:pPr>
            <a:r>
              <a:rPr lang="en-GB" b="1">
                <a:solidFill>
                  <a:srgbClr val="004899"/>
                </a:solidFill>
                <a:latin typeface="Inter"/>
                <a:ea typeface="Inter"/>
                <a:cs typeface="Inter"/>
                <a:sym typeface="Inter"/>
              </a:rPr>
              <a:t>Schoolboys</a:t>
            </a:r>
            <a:r>
              <a:rPr lang="en-GB">
                <a:solidFill>
                  <a:srgbClr val="004899"/>
                </a:solidFill>
                <a:latin typeface="Inter"/>
                <a:ea typeface="Inter"/>
                <a:cs typeface="Inter"/>
                <a:sym typeface="Inter"/>
              </a:rPr>
              <a:t>: U13–U16 players attending day release, staying 1–2 nights per week during term time. </a:t>
            </a:r>
            <a:endParaRPr/>
          </a:p>
          <a:p>
            <a:pPr marL="0" lvl="0" indent="0" algn="l" rtl="0">
              <a:spcBef>
                <a:spcPts val="0"/>
              </a:spcBef>
              <a:spcAft>
                <a:spcPts val="0"/>
              </a:spcAft>
              <a:buNone/>
            </a:pPr>
            <a:r>
              <a:rPr lang="en-GB" b="1">
                <a:solidFill>
                  <a:srgbClr val="004899"/>
                </a:solidFill>
                <a:latin typeface="Inter"/>
                <a:ea typeface="Inter"/>
                <a:cs typeface="Inter"/>
                <a:sym typeface="Inter"/>
              </a:rPr>
              <a:t>Scholars</a:t>
            </a:r>
            <a:r>
              <a:rPr lang="en-GB">
                <a:solidFill>
                  <a:srgbClr val="004899"/>
                </a:solidFill>
                <a:latin typeface="Inter"/>
                <a:ea typeface="Inter"/>
                <a:cs typeface="Inter"/>
                <a:sym typeface="Inter"/>
              </a:rPr>
              <a:t>: 16 and 17-year-old male scholars residing full-time during their 2-year scholarship. </a:t>
            </a:r>
            <a:endParaRPr/>
          </a:p>
          <a:p>
            <a:pPr marL="0" lvl="0" indent="0" algn="l" rtl="0">
              <a:spcBef>
                <a:spcPts val="0"/>
              </a:spcBef>
              <a:spcAft>
                <a:spcPts val="0"/>
              </a:spcAft>
              <a:buNone/>
            </a:pPr>
            <a:r>
              <a:rPr lang="en-GB" b="1">
                <a:solidFill>
                  <a:srgbClr val="004899"/>
                </a:solidFill>
                <a:latin typeface="Inter"/>
                <a:ea typeface="Inter"/>
                <a:cs typeface="Inter"/>
                <a:sym typeface="Inter"/>
              </a:rPr>
              <a:t>Women's &amp; Girls Academy</a:t>
            </a:r>
            <a:r>
              <a:rPr lang="en-GB">
                <a:solidFill>
                  <a:srgbClr val="004899"/>
                </a:solidFill>
                <a:latin typeface="Inter"/>
                <a:ea typeface="Inter"/>
                <a:cs typeface="Inter"/>
                <a:sym typeface="Inter"/>
              </a:rPr>
              <a:t>: Players on full or part-time schedules based on individual commitments.</a:t>
            </a:r>
            <a:endParaRPr/>
          </a:p>
          <a:p>
            <a:pPr marL="0" lvl="0" indent="0" algn="l" rtl="0">
              <a:spcBef>
                <a:spcPts val="0"/>
              </a:spcBef>
              <a:spcAft>
                <a:spcPts val="0"/>
              </a:spcAft>
              <a:buNone/>
            </a:pPr>
            <a:endParaRPr/>
          </a:p>
        </p:txBody>
      </p:sp>
      <p:sp>
        <p:nvSpPr>
          <p:cNvPr id="59" name="Google Shape;59;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18</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1" name="Google Shape;7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2" name="Google Shape;72;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19</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 name="Google Shape;7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1">
                <a:solidFill>
                  <a:schemeClr val="dk1"/>
                </a:solidFill>
                <a:latin typeface="Arial"/>
                <a:ea typeface="Arial"/>
                <a:cs typeface="Arial"/>
                <a:sym typeface="Arial"/>
              </a:rPr>
              <a:t>Quality Over Quantity</a:t>
            </a:r>
            <a:r>
              <a:rPr lang="en-GB" sz="1200">
                <a:solidFill>
                  <a:schemeClr val="dk1"/>
                </a:solidFill>
                <a:latin typeface="Arial"/>
                <a:ea typeface="Arial"/>
                <a:cs typeface="Arial"/>
                <a:sym typeface="Arial"/>
              </a:rPr>
              <a:t>: Emphasize that recruitment targets hosts capable of providing a stable family environment rather than simple lodging. </a:t>
            </a:r>
            <a:endParaRPr/>
          </a:p>
          <a:p>
            <a:pPr marL="0" lvl="0" indent="0" algn="l" rtl="0">
              <a:spcBef>
                <a:spcPts val="0"/>
              </a:spcBef>
              <a:spcAft>
                <a:spcPts val="0"/>
              </a:spcAft>
              <a:buNone/>
            </a:pPr>
            <a:r>
              <a:rPr lang="en-GB" sz="1200" b="1">
                <a:solidFill>
                  <a:schemeClr val="dk1"/>
                </a:solidFill>
                <a:latin typeface="Arial"/>
                <a:ea typeface="Arial"/>
                <a:cs typeface="Arial"/>
                <a:sym typeface="Arial"/>
              </a:rPr>
              <a:t>Expectation Setting</a:t>
            </a:r>
            <a:r>
              <a:rPr lang="en-GB" sz="1200">
                <a:solidFill>
                  <a:schemeClr val="dk1"/>
                </a:solidFill>
                <a:latin typeface="Arial"/>
                <a:ea typeface="Arial"/>
                <a:cs typeface="Arial"/>
                <a:sym typeface="Arial"/>
              </a:rPr>
              <a:t>: Detail how initial recruitment conversations clearly outline the demands of elite youth sports, including strict curfews and anti-doping regulations. </a:t>
            </a:r>
            <a:endParaRPr/>
          </a:p>
          <a:p>
            <a:pPr marL="0" lvl="0" indent="0" algn="l" rtl="0">
              <a:spcBef>
                <a:spcPts val="0"/>
              </a:spcBef>
              <a:spcAft>
                <a:spcPts val="0"/>
              </a:spcAft>
              <a:buNone/>
            </a:pPr>
            <a:endParaRPr/>
          </a:p>
        </p:txBody>
      </p:sp>
      <p:sp>
        <p:nvSpPr>
          <p:cNvPr id="80" name="Google Shape;8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20</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1" name="Google Shape;9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GB" sz="1200" b="1">
                <a:solidFill>
                  <a:schemeClr val="dk1"/>
                </a:solidFill>
                <a:latin typeface="Arial"/>
                <a:ea typeface="Arial"/>
                <a:cs typeface="Arial"/>
                <a:sym typeface="Arial"/>
              </a:rPr>
              <a:t>Step-by-Step Assessment Process</a:t>
            </a:r>
            <a:r>
              <a:rPr lang="en-GB" sz="1200">
                <a:solidFill>
                  <a:schemeClr val="dk1"/>
                </a:solidFill>
                <a:latin typeface="Arial"/>
                <a:ea typeface="Arial"/>
                <a:cs typeface="Arial"/>
                <a:sym typeface="Arial"/>
              </a:rPr>
              <a:t>:</a:t>
            </a:r>
            <a:endParaRPr/>
          </a:p>
          <a:p>
            <a:pPr marL="457200" lvl="1" indent="0" algn="l" rtl="0">
              <a:spcBef>
                <a:spcPts val="0"/>
              </a:spcBef>
              <a:spcAft>
                <a:spcPts val="0"/>
              </a:spcAft>
              <a:buNone/>
            </a:pPr>
            <a:r>
              <a:rPr lang="en-GB" sz="1200" b="1">
                <a:solidFill>
                  <a:schemeClr val="dk1"/>
                </a:solidFill>
                <a:latin typeface="Arial"/>
                <a:ea typeface="Arial"/>
                <a:cs typeface="Arial"/>
                <a:sym typeface="Arial"/>
              </a:rPr>
              <a:t>Initial Inquiry &amp; Application</a:t>
            </a:r>
            <a:r>
              <a:rPr lang="en-GB" sz="1200">
                <a:solidFill>
                  <a:schemeClr val="dk1"/>
                </a:solidFill>
                <a:latin typeface="Arial"/>
                <a:ea typeface="Arial"/>
                <a:cs typeface="Arial"/>
                <a:sym typeface="Arial"/>
              </a:rPr>
              <a:t>: Basic eligibility and household composition mapping.</a:t>
            </a:r>
            <a:endParaRPr/>
          </a:p>
          <a:p>
            <a:pPr marL="457200" lvl="1" indent="0" algn="l" rtl="0">
              <a:spcBef>
                <a:spcPts val="0"/>
              </a:spcBef>
              <a:spcAft>
                <a:spcPts val="0"/>
              </a:spcAft>
              <a:buNone/>
            </a:pPr>
            <a:r>
              <a:rPr lang="en-GB" sz="1200" b="1">
                <a:solidFill>
                  <a:schemeClr val="dk1"/>
                </a:solidFill>
                <a:latin typeface="Arial"/>
                <a:ea typeface="Arial"/>
                <a:cs typeface="Arial"/>
                <a:sym typeface="Arial"/>
              </a:rPr>
              <a:t>Home Visit &amp; Property Audit</a:t>
            </a:r>
            <a:r>
              <a:rPr lang="en-GB" sz="1200">
                <a:solidFill>
                  <a:schemeClr val="dk1"/>
                </a:solidFill>
                <a:latin typeface="Arial"/>
                <a:ea typeface="Arial"/>
                <a:cs typeface="Arial"/>
                <a:sym typeface="Arial"/>
              </a:rPr>
              <a:t>: Verifying private room setup, heating, hygiene, communal access, and safety standards. </a:t>
            </a:r>
            <a:endParaRPr/>
          </a:p>
          <a:p>
            <a:pPr marL="457200" lvl="1" indent="0" algn="l" rtl="0">
              <a:spcBef>
                <a:spcPts val="0"/>
              </a:spcBef>
              <a:spcAft>
                <a:spcPts val="0"/>
              </a:spcAft>
              <a:buNone/>
            </a:pPr>
            <a:r>
              <a:rPr lang="en-GB" sz="1200" b="1">
                <a:solidFill>
                  <a:schemeClr val="dk1"/>
                </a:solidFill>
                <a:latin typeface="Arial"/>
                <a:ea typeface="Arial"/>
                <a:cs typeface="Arial"/>
                <a:sym typeface="Arial"/>
              </a:rPr>
              <a:t>Vetting &amp; Background Checks</a:t>
            </a:r>
            <a:r>
              <a:rPr lang="en-GB" sz="1200">
                <a:solidFill>
                  <a:schemeClr val="dk1"/>
                </a:solidFill>
                <a:latin typeface="Arial"/>
                <a:ea typeface="Arial"/>
                <a:cs typeface="Arial"/>
                <a:sym typeface="Arial"/>
              </a:rPr>
              <a:t>: Enhanced DBS checks for all household members aged 16+, character references, and local authority checks.</a:t>
            </a:r>
            <a:endParaRPr/>
          </a:p>
          <a:p>
            <a:pPr marL="457200" lvl="1" indent="0" algn="l" rtl="0">
              <a:spcBef>
                <a:spcPts val="0"/>
              </a:spcBef>
              <a:spcAft>
                <a:spcPts val="0"/>
              </a:spcAft>
              <a:buNone/>
            </a:pPr>
            <a:r>
              <a:rPr lang="en-GB" sz="1200" b="1">
                <a:solidFill>
                  <a:schemeClr val="dk1"/>
                </a:solidFill>
                <a:latin typeface="Arial"/>
                <a:ea typeface="Arial"/>
                <a:cs typeface="Arial"/>
                <a:sym typeface="Arial"/>
              </a:rPr>
              <a:t>Multi-Agency &amp; Safeguarding Panel Approval</a:t>
            </a:r>
            <a:r>
              <a:rPr lang="en-GB" sz="1200">
                <a:solidFill>
                  <a:schemeClr val="dk1"/>
                </a:solidFill>
                <a:latin typeface="Arial"/>
                <a:ea typeface="Arial"/>
                <a:cs typeface="Arial"/>
                <a:sym typeface="Arial"/>
              </a:rPr>
              <a:t>: Formal sign-off by the Safeguarding and Player Care Team. </a:t>
            </a:r>
            <a:endParaRPr/>
          </a:p>
          <a:p>
            <a:pPr marL="457200" lvl="1" indent="0" algn="l" rtl="0">
              <a:spcBef>
                <a:spcPts val="0"/>
              </a:spcBef>
              <a:spcAft>
                <a:spcPts val="0"/>
              </a:spcAft>
              <a:buNone/>
            </a:pPr>
            <a:r>
              <a:rPr lang="en-GB" sz="1200" b="1">
                <a:solidFill>
                  <a:schemeClr val="dk1"/>
                </a:solidFill>
                <a:latin typeface="Arial"/>
                <a:ea typeface="Arial"/>
                <a:cs typeface="Arial"/>
                <a:sym typeface="Arial"/>
              </a:rPr>
              <a:t>Induction Onboarding</a:t>
            </a:r>
            <a:r>
              <a:rPr lang="en-GB" sz="1200">
                <a:solidFill>
                  <a:schemeClr val="dk1"/>
                </a:solidFill>
                <a:latin typeface="Arial"/>
                <a:ea typeface="Arial"/>
                <a:cs typeface="Arial"/>
                <a:sym typeface="Arial"/>
              </a:rPr>
              <a:t>: Mandatory pre-season training prior to any player placement. </a:t>
            </a:r>
            <a:endParaRPr/>
          </a:p>
          <a:p>
            <a:pPr marL="0" lvl="0" indent="0" algn="l" rtl="0">
              <a:spcBef>
                <a:spcPts val="0"/>
              </a:spcBef>
              <a:spcAft>
                <a:spcPts val="0"/>
              </a:spcAft>
              <a:buNone/>
            </a:pPr>
            <a:r>
              <a:rPr lang="en-GB" sz="1200" b="1">
                <a:solidFill>
                  <a:schemeClr val="dk1"/>
                </a:solidFill>
                <a:latin typeface="Arial"/>
                <a:ea typeface="Arial"/>
                <a:cs typeface="Arial"/>
                <a:sym typeface="Arial"/>
              </a:rPr>
              <a:t>Talking Points</a:t>
            </a:r>
            <a:endParaRPr/>
          </a:p>
          <a:p>
            <a:pPr marL="0" lvl="0" indent="0" algn="l" rtl="0">
              <a:spcBef>
                <a:spcPts val="0"/>
              </a:spcBef>
              <a:spcAft>
                <a:spcPts val="0"/>
              </a:spcAft>
              <a:buNone/>
            </a:pPr>
            <a:r>
              <a:rPr lang="en-GB" sz="1200" b="1">
                <a:solidFill>
                  <a:schemeClr val="dk1"/>
                </a:solidFill>
                <a:latin typeface="Arial"/>
                <a:ea typeface="Arial"/>
                <a:cs typeface="Arial"/>
                <a:sym typeface="Arial"/>
              </a:rPr>
              <a:t>Rigorous Safeguarding</a:t>
            </a:r>
            <a:r>
              <a:rPr lang="en-GB" sz="1200">
                <a:solidFill>
                  <a:schemeClr val="dk1"/>
                </a:solidFill>
                <a:latin typeface="Arial"/>
                <a:ea typeface="Arial"/>
                <a:cs typeface="Arial"/>
                <a:sym typeface="Arial"/>
              </a:rPr>
              <a:t>: Reassure the LADO that every household member over 16 undergoes thorough checks before host approval.</a:t>
            </a:r>
            <a:endParaRPr/>
          </a:p>
          <a:p>
            <a:pPr marL="0" lvl="0" indent="0" algn="l" rtl="0">
              <a:spcBef>
                <a:spcPts val="0"/>
              </a:spcBef>
              <a:spcAft>
                <a:spcPts val="0"/>
              </a:spcAft>
              <a:buNone/>
            </a:pPr>
            <a:r>
              <a:rPr lang="en-GB" sz="1200" b="1">
                <a:solidFill>
                  <a:schemeClr val="dk1"/>
                </a:solidFill>
                <a:latin typeface="Arial"/>
                <a:ea typeface="Arial"/>
                <a:cs typeface="Arial"/>
                <a:sym typeface="Arial"/>
              </a:rPr>
              <a:t>Environmental Standards</a:t>
            </a:r>
            <a:r>
              <a:rPr lang="en-GB" sz="1200">
                <a:solidFill>
                  <a:schemeClr val="dk1"/>
                </a:solidFill>
                <a:latin typeface="Arial"/>
                <a:ea typeface="Arial"/>
                <a:cs typeface="Arial"/>
                <a:sym typeface="Arial"/>
              </a:rPr>
              <a:t>: Explain that physical home visits ensure facilities meet living, study, and recovery standards required for youth welfare. </a:t>
            </a:r>
            <a:endParaRPr/>
          </a:p>
          <a:p>
            <a:pPr marL="0" lvl="0" indent="0" algn="l" rtl="0">
              <a:spcBef>
                <a:spcPts val="0"/>
              </a:spcBef>
              <a:spcAft>
                <a:spcPts val="0"/>
              </a:spcAft>
              <a:buNone/>
            </a:pPr>
            <a:endParaRPr sz="1200">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92" name="Google Shape;92;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21</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113" name="Google Shape;113;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22</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134" name="Google Shape;134;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23</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3" name="Google Shape;14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144" name="Google Shape;14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24</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167" name="Google Shape;167;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25</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Google Shape;18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1" name="Google Shape;18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182" name="Google Shape;18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26</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206" name="Google Shape;206;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27</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8" name="Google Shape;218;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219" name="Google Shape;219;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28</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a:p>
            <a:pPr marL="0" lvl="0" indent="0" algn="l" rtl="0">
              <a:spcBef>
                <a:spcPts val="0"/>
              </a:spcBef>
              <a:spcAft>
                <a:spcPts val="0"/>
              </a:spcAft>
              <a:buNone/>
            </a:pPr>
            <a:r>
              <a:rPr lang="en-GB"/>
              <a:t>Risk Assessment form</a:t>
            </a:r>
            <a:endParaRPr/>
          </a:p>
          <a:p>
            <a:pPr marL="0" lvl="0" indent="0" algn="l" rtl="0">
              <a:spcBef>
                <a:spcPts val="0"/>
              </a:spcBef>
              <a:spcAft>
                <a:spcPts val="0"/>
              </a:spcAft>
              <a:buNone/>
            </a:pPr>
            <a:r>
              <a:rPr lang="en-GB"/>
              <a:t>- Fire hazard</a:t>
            </a:r>
            <a:endParaRPr/>
          </a:p>
        </p:txBody>
      </p:sp>
      <p:sp>
        <p:nvSpPr>
          <p:cNvPr id="243" name="Google Shape;243;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29</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255" name="Google Shape;255;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30</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a:p>
            <a:pPr marL="171450" lvl="0" indent="-171450" algn="l" rtl="0">
              <a:spcBef>
                <a:spcPts val="0"/>
              </a:spcBef>
              <a:spcAft>
                <a:spcPts val="0"/>
              </a:spcAft>
              <a:buClr>
                <a:schemeClr val="dk1"/>
              </a:buClr>
              <a:buSzPts val="1200"/>
              <a:buFont typeface="Arial"/>
              <a:buChar char="-"/>
            </a:pPr>
            <a:r>
              <a:rPr lang="en-GB"/>
              <a:t>Advise on suitability to host</a:t>
            </a:r>
            <a:endParaRPr/>
          </a:p>
          <a:p>
            <a:pPr marL="171450" lvl="0" indent="-95250" algn="l" rtl="0">
              <a:spcBef>
                <a:spcPts val="0"/>
              </a:spcBef>
              <a:spcAft>
                <a:spcPts val="0"/>
              </a:spcAft>
              <a:buClr>
                <a:schemeClr val="dk1"/>
              </a:buClr>
              <a:buSzPts val="1200"/>
              <a:buFont typeface="Arial"/>
              <a:buNone/>
            </a:pPr>
            <a:endParaRPr/>
          </a:p>
        </p:txBody>
      </p:sp>
      <p:sp>
        <p:nvSpPr>
          <p:cNvPr id="278" name="Google Shape;278;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31</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0" name="Google Shape;29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291" name="Google Shape;29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32</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1"/>
        <p:cNvGrpSpPr/>
        <p:nvPr/>
      </p:nvGrpSpPr>
      <p:grpSpPr>
        <a:xfrm>
          <a:off x="0" y="0"/>
          <a:ext cx="0" cy="0"/>
          <a:chOff x="0" y="0"/>
          <a:chExt cx="0" cy="0"/>
        </a:xfrm>
      </p:grpSpPr>
      <p:sp>
        <p:nvSpPr>
          <p:cNvPr id="312" name="Google Shape;312;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3" name="Google Shape;313;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314" name="Google Shape;314;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33</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solidFill>
                <a:schemeClr val="dk1"/>
              </a:solidFill>
              <a:latin typeface="Arial"/>
              <a:ea typeface="Arial"/>
              <a:cs typeface="Arial"/>
              <a:sym typeface="Arial"/>
            </a:endParaRPr>
          </a:p>
          <a:p>
            <a:pPr marL="0" lvl="0" indent="0" algn="l" rtl="0">
              <a:spcBef>
                <a:spcPts val="0"/>
              </a:spcBef>
              <a:spcAft>
                <a:spcPts val="0"/>
              </a:spcAft>
              <a:buNone/>
            </a:pPr>
            <a:endParaRPr/>
          </a:p>
        </p:txBody>
      </p:sp>
      <p:sp>
        <p:nvSpPr>
          <p:cNvPr id="325" name="Google Shape;325;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34</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5" name="Google Shape;345;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Arial"/>
              <a:buNone/>
            </a:pPr>
            <a:r>
              <a:rPr lang="en-GB" b="1">
                <a:latin typeface="Arial"/>
                <a:ea typeface="Arial"/>
                <a:cs typeface="Arial"/>
                <a:sym typeface="Arial"/>
              </a:rPr>
              <a:t>Talking Points</a:t>
            </a:r>
            <a:endParaRPr/>
          </a:p>
          <a:p>
            <a:pPr marL="0" marR="0" lvl="0" indent="0" algn="l" rtl="0">
              <a:spcBef>
                <a:spcPts val="0"/>
              </a:spcBef>
              <a:spcAft>
                <a:spcPts val="0"/>
              </a:spcAft>
              <a:buClr>
                <a:schemeClr val="dk1"/>
              </a:buClr>
              <a:buSzPts val="1200"/>
              <a:buFont typeface="Arial"/>
              <a:buChar char="•"/>
            </a:pPr>
            <a:r>
              <a:rPr lang="en-GB" b="1">
                <a:latin typeface="Arial"/>
                <a:ea typeface="Arial"/>
                <a:cs typeface="Arial"/>
                <a:sym typeface="Arial"/>
              </a:rPr>
              <a:t>Proactive Monitoring</a:t>
            </a:r>
            <a:r>
              <a:rPr lang="en-GB">
                <a:latin typeface="Arial"/>
                <a:ea typeface="Arial"/>
                <a:cs typeface="Arial"/>
                <a:sym typeface="Arial"/>
              </a:rPr>
              <a:t>: Emphasize that monitoring is ongoing and preventative rather than reactive. </a:t>
            </a:r>
            <a:endParaRPr/>
          </a:p>
          <a:p>
            <a:pPr marL="0" marR="0" lvl="0" indent="0" algn="l" rtl="0">
              <a:spcBef>
                <a:spcPts val="0"/>
              </a:spcBef>
              <a:spcAft>
                <a:spcPts val="0"/>
              </a:spcAft>
              <a:buClr>
                <a:schemeClr val="dk1"/>
              </a:buClr>
              <a:buSzPts val="1200"/>
              <a:buFont typeface="Arial"/>
              <a:buChar char="•"/>
            </a:pPr>
            <a:r>
              <a:rPr lang="en-GB" b="1">
                <a:latin typeface="Arial"/>
                <a:ea typeface="Arial"/>
                <a:cs typeface="Arial"/>
                <a:sym typeface="Arial"/>
              </a:rPr>
              <a:t>Player Voice</a:t>
            </a:r>
            <a:r>
              <a:rPr lang="en-GB">
                <a:latin typeface="Arial"/>
                <a:ea typeface="Arial"/>
                <a:cs typeface="Arial"/>
                <a:sym typeface="Arial"/>
              </a:rPr>
              <a:t>: Explain how player feedback is gathered independently to ensure they feel safe, respected, and valued in their placement.</a:t>
            </a:r>
            <a:endParaRPr>
              <a:latin typeface="Google Sans"/>
              <a:ea typeface="Google Sans"/>
              <a:cs typeface="Google Sans"/>
              <a:sym typeface="Google Sans"/>
            </a:endParaRPr>
          </a:p>
          <a:p>
            <a:pPr marL="0" lvl="0" indent="0" algn="l" rtl="0">
              <a:spcBef>
                <a:spcPts val="0"/>
              </a:spcBef>
              <a:spcAft>
                <a:spcPts val="0"/>
              </a:spcAft>
              <a:buNone/>
            </a:pPr>
            <a:endParaRPr/>
          </a:p>
        </p:txBody>
      </p:sp>
      <p:sp>
        <p:nvSpPr>
          <p:cNvPr id="346" name="Google Shape;346;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35</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2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3" name="Google Shape;35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Arial"/>
              <a:buNone/>
            </a:pPr>
            <a:r>
              <a:rPr lang="en-GB" b="1">
                <a:latin typeface="Arial"/>
                <a:ea typeface="Arial"/>
                <a:cs typeface="Arial"/>
                <a:sym typeface="Arial"/>
              </a:rPr>
              <a:t>Talking Points</a:t>
            </a:r>
            <a:endParaRPr/>
          </a:p>
          <a:p>
            <a:pPr marL="0" marR="0" lvl="0" indent="0" algn="l" rtl="0">
              <a:spcBef>
                <a:spcPts val="0"/>
              </a:spcBef>
              <a:spcAft>
                <a:spcPts val="0"/>
              </a:spcAft>
              <a:buClr>
                <a:schemeClr val="dk1"/>
              </a:buClr>
              <a:buSzPts val="1200"/>
              <a:buFont typeface="Arial"/>
              <a:buChar char="•"/>
            </a:pPr>
            <a:r>
              <a:rPr lang="en-GB" b="1">
                <a:latin typeface="Arial"/>
                <a:ea typeface="Arial"/>
                <a:cs typeface="Arial"/>
                <a:sym typeface="Arial"/>
              </a:rPr>
              <a:t>Proactive Monitoring</a:t>
            </a:r>
            <a:r>
              <a:rPr lang="en-GB">
                <a:latin typeface="Arial"/>
                <a:ea typeface="Arial"/>
                <a:cs typeface="Arial"/>
                <a:sym typeface="Arial"/>
              </a:rPr>
              <a:t>: Emphasize that monitoring is ongoing and preventative rather than reactive. </a:t>
            </a:r>
            <a:endParaRPr/>
          </a:p>
          <a:p>
            <a:pPr marL="0" marR="0" lvl="0" indent="0" algn="l" rtl="0">
              <a:spcBef>
                <a:spcPts val="0"/>
              </a:spcBef>
              <a:spcAft>
                <a:spcPts val="0"/>
              </a:spcAft>
              <a:buClr>
                <a:schemeClr val="dk1"/>
              </a:buClr>
              <a:buSzPts val="1200"/>
              <a:buFont typeface="Arial"/>
              <a:buChar char="•"/>
            </a:pPr>
            <a:r>
              <a:rPr lang="en-GB" b="1">
                <a:latin typeface="Arial"/>
                <a:ea typeface="Arial"/>
                <a:cs typeface="Arial"/>
                <a:sym typeface="Arial"/>
              </a:rPr>
              <a:t>Player Voice</a:t>
            </a:r>
            <a:r>
              <a:rPr lang="en-GB">
                <a:latin typeface="Arial"/>
                <a:ea typeface="Arial"/>
                <a:cs typeface="Arial"/>
                <a:sym typeface="Arial"/>
              </a:rPr>
              <a:t>: Explain how player feedback is gathered independently to ensure they feel safe, respected, and valued in their placement.</a:t>
            </a:r>
            <a:endParaRPr>
              <a:latin typeface="Google Sans"/>
              <a:ea typeface="Google Sans"/>
              <a:cs typeface="Google Sans"/>
              <a:sym typeface="Google Sans"/>
            </a:endParaRPr>
          </a:p>
          <a:p>
            <a:pPr marL="0" lvl="0" indent="0" algn="l" rtl="0">
              <a:spcBef>
                <a:spcPts val="0"/>
              </a:spcBef>
              <a:spcAft>
                <a:spcPts val="0"/>
              </a:spcAft>
              <a:buNone/>
            </a:pPr>
            <a:endParaRPr/>
          </a:p>
        </p:txBody>
      </p:sp>
      <p:sp>
        <p:nvSpPr>
          <p:cNvPr id="361" name="Google Shape;361;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37</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68" name="Google Shape;368;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7"/>
        <p:cNvGrpSpPr/>
        <p:nvPr/>
      </p:nvGrpSpPr>
      <p:grpSpPr>
        <a:xfrm>
          <a:off x="0" y="0"/>
          <a:ext cx="0" cy="0"/>
          <a:chOff x="0" y="0"/>
          <a:chExt cx="0" cy="0"/>
        </a:xfrm>
      </p:grpSpPr>
      <p:sp>
        <p:nvSpPr>
          <p:cNvPr id="378" name="Google Shape;378;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9" name="Google Shape;379;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0" name="Google Shape;380;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39</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p:cNvGrpSpPr/>
        <p:nvPr/>
      </p:nvGrpSpPr>
      <p:grpSpPr>
        <a:xfrm>
          <a:off x="0" y="0"/>
          <a:ext cx="0" cy="0"/>
          <a:chOff x="0" y="0"/>
          <a:chExt cx="0" cy="0"/>
        </a:xfrm>
      </p:grpSpPr>
      <p:sp>
        <p:nvSpPr>
          <p:cNvPr id="385" name="Google Shape;385;p2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5" name="Google Shape;395;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23330-1463-7DED-1505-9E0D9FD70E2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C1D3865C-A914-7152-92CD-C1FF6C61F60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D4F0540E-E67F-F307-DE40-F95AEB2DFB94}"/>
              </a:ext>
            </a:extLst>
          </p:cNvPr>
          <p:cNvSpPr>
            <a:spLocks noGrp="1"/>
          </p:cNvSpPr>
          <p:nvPr>
            <p:ph type="dt" sz="half" idx="10"/>
          </p:nvPr>
        </p:nvSpPr>
        <p:spPr/>
        <p:txBody>
          <a:bodyPr/>
          <a:lstStyle/>
          <a:p>
            <a:fld id="{24DD5D31-731C-493D-AF29-5B52ABA9B60D}" type="datetimeFigureOut">
              <a:rPr lang="en-GB" smtClean="0"/>
              <a:t>21/10/2026</a:t>
            </a:fld>
            <a:endParaRPr lang="en-GB"/>
          </a:p>
        </p:txBody>
      </p:sp>
      <p:sp>
        <p:nvSpPr>
          <p:cNvPr id="5" name="Footer Placeholder 4">
            <a:extLst>
              <a:ext uri="{FF2B5EF4-FFF2-40B4-BE49-F238E27FC236}">
                <a16:creationId xmlns:a16="http://schemas.microsoft.com/office/drawing/2014/main" id="{79AA9F25-5DC8-0D9B-FB71-44F15B4AA2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B9B7E5B-2BE6-6DF5-F758-2B985985C904}"/>
              </a:ext>
            </a:extLst>
          </p:cNvPr>
          <p:cNvSpPr>
            <a:spLocks noGrp="1"/>
          </p:cNvSpPr>
          <p:nvPr>
            <p:ph type="sldNum" sz="quarter" idx="12"/>
          </p:nvPr>
        </p:nvSpPr>
        <p:spPr/>
        <p:txBody>
          <a:bodyPr/>
          <a:lstStyle/>
          <a:p>
            <a:fld id="{20389BF5-4067-440F-9017-FD69D10FFFEF}" type="slidenum">
              <a:rPr lang="en-GB" smtClean="0"/>
              <a:t>‹#›</a:t>
            </a:fld>
            <a:endParaRPr lang="en-GB"/>
          </a:p>
        </p:txBody>
      </p:sp>
    </p:spTree>
    <p:extLst>
      <p:ext uri="{BB962C8B-B14F-4D97-AF65-F5344CB8AC3E}">
        <p14:creationId xmlns:p14="http://schemas.microsoft.com/office/powerpoint/2010/main" val="277117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8C70-B5F7-1CE4-8942-DB83B250EBA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BFD13D9-119D-6216-4454-D9F44275D20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BE2213F-4569-E968-2786-6C19321FA27E}"/>
              </a:ext>
            </a:extLst>
          </p:cNvPr>
          <p:cNvSpPr>
            <a:spLocks noGrp="1"/>
          </p:cNvSpPr>
          <p:nvPr>
            <p:ph type="dt" sz="half" idx="10"/>
          </p:nvPr>
        </p:nvSpPr>
        <p:spPr/>
        <p:txBody>
          <a:bodyPr/>
          <a:lstStyle/>
          <a:p>
            <a:fld id="{24DD5D31-731C-493D-AF29-5B52ABA9B60D}" type="datetimeFigureOut">
              <a:rPr lang="en-GB" smtClean="0"/>
              <a:t>21/10/2026</a:t>
            </a:fld>
            <a:endParaRPr lang="en-GB"/>
          </a:p>
        </p:txBody>
      </p:sp>
      <p:sp>
        <p:nvSpPr>
          <p:cNvPr id="5" name="Footer Placeholder 4">
            <a:extLst>
              <a:ext uri="{FF2B5EF4-FFF2-40B4-BE49-F238E27FC236}">
                <a16:creationId xmlns:a16="http://schemas.microsoft.com/office/drawing/2014/main" id="{40638F92-6C7D-7A84-B884-C4347A95E73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E26604D-CCE4-47DC-AAA8-6F562BEEDEA5}"/>
              </a:ext>
            </a:extLst>
          </p:cNvPr>
          <p:cNvSpPr>
            <a:spLocks noGrp="1"/>
          </p:cNvSpPr>
          <p:nvPr>
            <p:ph type="sldNum" sz="quarter" idx="12"/>
          </p:nvPr>
        </p:nvSpPr>
        <p:spPr/>
        <p:txBody>
          <a:bodyPr/>
          <a:lstStyle/>
          <a:p>
            <a:fld id="{20389BF5-4067-440F-9017-FD69D10FFFEF}" type="slidenum">
              <a:rPr lang="en-GB" smtClean="0"/>
              <a:t>‹#›</a:t>
            </a:fld>
            <a:endParaRPr lang="en-GB"/>
          </a:p>
        </p:txBody>
      </p:sp>
    </p:spTree>
    <p:extLst>
      <p:ext uri="{BB962C8B-B14F-4D97-AF65-F5344CB8AC3E}">
        <p14:creationId xmlns:p14="http://schemas.microsoft.com/office/powerpoint/2010/main" val="38702140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659E8-57A4-564C-D56F-65E748FD2FF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10E5EE39-2ED5-E15E-35D5-3E284E2CC8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3C91EB5-5A89-9D35-C2A4-313500B44E71}"/>
              </a:ext>
            </a:extLst>
          </p:cNvPr>
          <p:cNvSpPr>
            <a:spLocks noGrp="1"/>
          </p:cNvSpPr>
          <p:nvPr>
            <p:ph type="dt" sz="half" idx="10"/>
          </p:nvPr>
        </p:nvSpPr>
        <p:spPr/>
        <p:txBody>
          <a:bodyPr/>
          <a:lstStyle/>
          <a:p>
            <a:fld id="{24DD5D31-731C-493D-AF29-5B52ABA9B60D}" type="datetimeFigureOut">
              <a:rPr lang="en-GB" smtClean="0"/>
              <a:t>21/10/2026</a:t>
            </a:fld>
            <a:endParaRPr lang="en-GB"/>
          </a:p>
        </p:txBody>
      </p:sp>
      <p:sp>
        <p:nvSpPr>
          <p:cNvPr id="5" name="Footer Placeholder 4">
            <a:extLst>
              <a:ext uri="{FF2B5EF4-FFF2-40B4-BE49-F238E27FC236}">
                <a16:creationId xmlns:a16="http://schemas.microsoft.com/office/drawing/2014/main" id="{39B08FA7-AB1B-15FF-E3C2-BE4AFCC4C95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1D7AB3-0CD2-8D7F-7D55-BE4322AE0B99}"/>
              </a:ext>
            </a:extLst>
          </p:cNvPr>
          <p:cNvSpPr>
            <a:spLocks noGrp="1"/>
          </p:cNvSpPr>
          <p:nvPr>
            <p:ph type="sldNum" sz="quarter" idx="12"/>
          </p:nvPr>
        </p:nvSpPr>
        <p:spPr/>
        <p:txBody>
          <a:bodyPr/>
          <a:lstStyle/>
          <a:p>
            <a:fld id="{20389BF5-4067-440F-9017-FD69D10FFFEF}" type="slidenum">
              <a:rPr lang="en-GB" smtClean="0"/>
              <a:t>‹#›</a:t>
            </a:fld>
            <a:endParaRPr lang="en-GB"/>
          </a:p>
        </p:txBody>
      </p:sp>
    </p:spTree>
    <p:extLst>
      <p:ext uri="{BB962C8B-B14F-4D97-AF65-F5344CB8AC3E}">
        <p14:creationId xmlns:p14="http://schemas.microsoft.com/office/powerpoint/2010/main" val="2716713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2700A9-18EF-A22F-0D21-EF5EC276B12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AFBC2C6-3F34-12D6-EB52-C2E91818614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43B08E0E-688B-5721-BD95-C216BD86EB8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2477C8C-B49E-DBBF-21BB-AA9A7F85E566}"/>
              </a:ext>
            </a:extLst>
          </p:cNvPr>
          <p:cNvSpPr>
            <a:spLocks noGrp="1"/>
          </p:cNvSpPr>
          <p:nvPr>
            <p:ph type="dt" sz="half" idx="10"/>
          </p:nvPr>
        </p:nvSpPr>
        <p:spPr/>
        <p:txBody>
          <a:bodyPr/>
          <a:lstStyle/>
          <a:p>
            <a:fld id="{24DD5D31-731C-493D-AF29-5B52ABA9B60D}" type="datetimeFigureOut">
              <a:rPr lang="en-GB" smtClean="0"/>
              <a:t>21/10/2026</a:t>
            </a:fld>
            <a:endParaRPr lang="en-GB"/>
          </a:p>
        </p:txBody>
      </p:sp>
      <p:sp>
        <p:nvSpPr>
          <p:cNvPr id="6" name="Footer Placeholder 5">
            <a:extLst>
              <a:ext uri="{FF2B5EF4-FFF2-40B4-BE49-F238E27FC236}">
                <a16:creationId xmlns:a16="http://schemas.microsoft.com/office/drawing/2014/main" id="{B9ACA3A5-736A-8DA5-86C8-C1D63BB455B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8C0CC9A-0A71-2E35-E1CB-249D8A603CCC}"/>
              </a:ext>
            </a:extLst>
          </p:cNvPr>
          <p:cNvSpPr>
            <a:spLocks noGrp="1"/>
          </p:cNvSpPr>
          <p:nvPr>
            <p:ph type="sldNum" sz="quarter" idx="12"/>
          </p:nvPr>
        </p:nvSpPr>
        <p:spPr/>
        <p:txBody>
          <a:bodyPr/>
          <a:lstStyle/>
          <a:p>
            <a:fld id="{20389BF5-4067-440F-9017-FD69D10FFFEF}" type="slidenum">
              <a:rPr lang="en-GB" smtClean="0"/>
              <a:t>‹#›</a:t>
            </a:fld>
            <a:endParaRPr lang="en-GB"/>
          </a:p>
        </p:txBody>
      </p:sp>
    </p:spTree>
    <p:extLst>
      <p:ext uri="{BB962C8B-B14F-4D97-AF65-F5344CB8AC3E}">
        <p14:creationId xmlns:p14="http://schemas.microsoft.com/office/powerpoint/2010/main" val="426596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2F39A-5773-A0BB-65B1-38BB367376B6}"/>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04A3D50-4EDC-CF4C-90EB-385C76CD67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1657CBB-1E71-E70D-C119-2AFD5241E70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0723022A-B2C3-9E7B-3188-DFCF8FCEF1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1148B2E-B1DE-CB56-6E11-DD067A68556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D5971526-10EB-8FDF-B062-C410954C0AF8}"/>
              </a:ext>
            </a:extLst>
          </p:cNvPr>
          <p:cNvSpPr>
            <a:spLocks noGrp="1"/>
          </p:cNvSpPr>
          <p:nvPr>
            <p:ph type="dt" sz="half" idx="10"/>
          </p:nvPr>
        </p:nvSpPr>
        <p:spPr/>
        <p:txBody>
          <a:bodyPr/>
          <a:lstStyle/>
          <a:p>
            <a:fld id="{24DD5D31-731C-493D-AF29-5B52ABA9B60D}" type="datetimeFigureOut">
              <a:rPr lang="en-GB" smtClean="0"/>
              <a:t>21/10/2026</a:t>
            </a:fld>
            <a:endParaRPr lang="en-GB"/>
          </a:p>
        </p:txBody>
      </p:sp>
      <p:sp>
        <p:nvSpPr>
          <p:cNvPr id="8" name="Footer Placeholder 7">
            <a:extLst>
              <a:ext uri="{FF2B5EF4-FFF2-40B4-BE49-F238E27FC236}">
                <a16:creationId xmlns:a16="http://schemas.microsoft.com/office/drawing/2014/main" id="{4CE8D292-F155-AA31-BC0B-879A7500046C}"/>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8EA46C8-BD8E-26E6-5233-CE5404DC57A5}"/>
              </a:ext>
            </a:extLst>
          </p:cNvPr>
          <p:cNvSpPr>
            <a:spLocks noGrp="1"/>
          </p:cNvSpPr>
          <p:nvPr>
            <p:ph type="sldNum" sz="quarter" idx="12"/>
          </p:nvPr>
        </p:nvSpPr>
        <p:spPr/>
        <p:txBody>
          <a:bodyPr/>
          <a:lstStyle/>
          <a:p>
            <a:fld id="{20389BF5-4067-440F-9017-FD69D10FFFEF}" type="slidenum">
              <a:rPr lang="en-GB" smtClean="0"/>
              <a:t>‹#›</a:t>
            </a:fld>
            <a:endParaRPr lang="en-GB"/>
          </a:p>
        </p:txBody>
      </p:sp>
    </p:spTree>
    <p:extLst>
      <p:ext uri="{BB962C8B-B14F-4D97-AF65-F5344CB8AC3E}">
        <p14:creationId xmlns:p14="http://schemas.microsoft.com/office/powerpoint/2010/main" val="9374436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3BE85-5B45-F464-1700-1EE3686FB96C}"/>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B0D8D41E-99AB-824B-AC24-CD80C3CC2F40}"/>
              </a:ext>
            </a:extLst>
          </p:cNvPr>
          <p:cNvSpPr>
            <a:spLocks noGrp="1"/>
          </p:cNvSpPr>
          <p:nvPr>
            <p:ph type="dt" sz="half" idx="10"/>
          </p:nvPr>
        </p:nvSpPr>
        <p:spPr/>
        <p:txBody>
          <a:bodyPr/>
          <a:lstStyle/>
          <a:p>
            <a:fld id="{24DD5D31-731C-493D-AF29-5B52ABA9B60D}" type="datetimeFigureOut">
              <a:rPr lang="en-GB" smtClean="0"/>
              <a:t>21/10/2026</a:t>
            </a:fld>
            <a:endParaRPr lang="en-GB"/>
          </a:p>
        </p:txBody>
      </p:sp>
      <p:sp>
        <p:nvSpPr>
          <p:cNvPr id="4" name="Footer Placeholder 3">
            <a:extLst>
              <a:ext uri="{FF2B5EF4-FFF2-40B4-BE49-F238E27FC236}">
                <a16:creationId xmlns:a16="http://schemas.microsoft.com/office/drawing/2014/main" id="{BA40909F-529F-2110-A323-833AD5CB923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5082E1D-FC78-4FED-4668-3F5916E39633}"/>
              </a:ext>
            </a:extLst>
          </p:cNvPr>
          <p:cNvSpPr>
            <a:spLocks noGrp="1"/>
          </p:cNvSpPr>
          <p:nvPr>
            <p:ph type="sldNum" sz="quarter" idx="12"/>
          </p:nvPr>
        </p:nvSpPr>
        <p:spPr/>
        <p:txBody>
          <a:bodyPr/>
          <a:lstStyle/>
          <a:p>
            <a:fld id="{20389BF5-4067-440F-9017-FD69D10FFFEF}" type="slidenum">
              <a:rPr lang="en-GB" smtClean="0"/>
              <a:t>‹#›</a:t>
            </a:fld>
            <a:endParaRPr lang="en-GB"/>
          </a:p>
        </p:txBody>
      </p:sp>
    </p:spTree>
    <p:extLst>
      <p:ext uri="{BB962C8B-B14F-4D97-AF65-F5344CB8AC3E}">
        <p14:creationId xmlns:p14="http://schemas.microsoft.com/office/powerpoint/2010/main" val="25076712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7B2E744-EF68-52E6-BFEC-E3ABAAC6065F}"/>
              </a:ext>
            </a:extLst>
          </p:cNvPr>
          <p:cNvSpPr>
            <a:spLocks noGrp="1"/>
          </p:cNvSpPr>
          <p:nvPr>
            <p:ph type="dt" sz="half" idx="10"/>
          </p:nvPr>
        </p:nvSpPr>
        <p:spPr/>
        <p:txBody>
          <a:bodyPr/>
          <a:lstStyle/>
          <a:p>
            <a:fld id="{24DD5D31-731C-493D-AF29-5B52ABA9B60D}" type="datetimeFigureOut">
              <a:rPr lang="en-GB" smtClean="0"/>
              <a:t>21/10/2026</a:t>
            </a:fld>
            <a:endParaRPr lang="en-GB"/>
          </a:p>
        </p:txBody>
      </p:sp>
      <p:sp>
        <p:nvSpPr>
          <p:cNvPr id="3" name="Footer Placeholder 2">
            <a:extLst>
              <a:ext uri="{FF2B5EF4-FFF2-40B4-BE49-F238E27FC236}">
                <a16:creationId xmlns:a16="http://schemas.microsoft.com/office/drawing/2014/main" id="{211EC6EA-EF5C-43E6-A952-DED3E436381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C1B9A19-5165-ACA7-4FB5-B0F9396805A1}"/>
              </a:ext>
            </a:extLst>
          </p:cNvPr>
          <p:cNvSpPr>
            <a:spLocks noGrp="1"/>
          </p:cNvSpPr>
          <p:nvPr>
            <p:ph type="sldNum" sz="quarter" idx="12"/>
          </p:nvPr>
        </p:nvSpPr>
        <p:spPr/>
        <p:txBody>
          <a:bodyPr/>
          <a:lstStyle/>
          <a:p>
            <a:fld id="{20389BF5-4067-440F-9017-FD69D10FFFEF}" type="slidenum">
              <a:rPr lang="en-GB" smtClean="0"/>
              <a:t>‹#›</a:t>
            </a:fld>
            <a:endParaRPr lang="en-GB"/>
          </a:p>
        </p:txBody>
      </p:sp>
    </p:spTree>
    <p:extLst>
      <p:ext uri="{BB962C8B-B14F-4D97-AF65-F5344CB8AC3E}">
        <p14:creationId xmlns:p14="http://schemas.microsoft.com/office/powerpoint/2010/main" val="19036964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13F4D-F947-17A5-15AF-682F4499043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83103BD2-9127-7B77-1D8C-07464F289C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DA7583C-A2BE-4B49-FD34-0E27575849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42FA061-7CD3-8845-F14D-1B25422221A6}"/>
              </a:ext>
            </a:extLst>
          </p:cNvPr>
          <p:cNvSpPr>
            <a:spLocks noGrp="1"/>
          </p:cNvSpPr>
          <p:nvPr>
            <p:ph type="dt" sz="half" idx="10"/>
          </p:nvPr>
        </p:nvSpPr>
        <p:spPr/>
        <p:txBody>
          <a:bodyPr/>
          <a:lstStyle/>
          <a:p>
            <a:fld id="{24DD5D31-731C-493D-AF29-5B52ABA9B60D}" type="datetimeFigureOut">
              <a:rPr lang="en-GB" smtClean="0"/>
              <a:t>21/10/2026</a:t>
            </a:fld>
            <a:endParaRPr lang="en-GB"/>
          </a:p>
        </p:txBody>
      </p:sp>
      <p:sp>
        <p:nvSpPr>
          <p:cNvPr id="6" name="Footer Placeholder 5">
            <a:extLst>
              <a:ext uri="{FF2B5EF4-FFF2-40B4-BE49-F238E27FC236}">
                <a16:creationId xmlns:a16="http://schemas.microsoft.com/office/drawing/2014/main" id="{3208A0ED-2D0A-C9E1-870F-B739B75A58C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6FD9612-6C2C-8BF0-E224-A3D0808E37BD}"/>
              </a:ext>
            </a:extLst>
          </p:cNvPr>
          <p:cNvSpPr>
            <a:spLocks noGrp="1"/>
          </p:cNvSpPr>
          <p:nvPr>
            <p:ph type="sldNum" sz="quarter" idx="12"/>
          </p:nvPr>
        </p:nvSpPr>
        <p:spPr/>
        <p:txBody>
          <a:bodyPr/>
          <a:lstStyle/>
          <a:p>
            <a:fld id="{20389BF5-4067-440F-9017-FD69D10FFFEF}" type="slidenum">
              <a:rPr lang="en-GB" smtClean="0"/>
              <a:t>‹#›</a:t>
            </a:fld>
            <a:endParaRPr lang="en-GB"/>
          </a:p>
        </p:txBody>
      </p:sp>
    </p:spTree>
    <p:extLst>
      <p:ext uri="{BB962C8B-B14F-4D97-AF65-F5344CB8AC3E}">
        <p14:creationId xmlns:p14="http://schemas.microsoft.com/office/powerpoint/2010/main" val="34936047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EEC4B-7A3E-5985-03E6-68A040238CB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C6634426-6826-E642-A884-6BA61F6DE1F4}"/>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A213AA1-4816-65A0-2F33-1A4AAE2FAB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96B9974-BA97-BA51-6CDB-B3272BCD60BD}"/>
              </a:ext>
            </a:extLst>
          </p:cNvPr>
          <p:cNvSpPr>
            <a:spLocks noGrp="1"/>
          </p:cNvSpPr>
          <p:nvPr>
            <p:ph type="dt" sz="half" idx="10"/>
          </p:nvPr>
        </p:nvSpPr>
        <p:spPr/>
        <p:txBody>
          <a:bodyPr/>
          <a:lstStyle/>
          <a:p>
            <a:fld id="{24DD5D31-731C-493D-AF29-5B52ABA9B60D}" type="datetimeFigureOut">
              <a:rPr lang="en-GB" smtClean="0"/>
              <a:t>21/10/2026</a:t>
            </a:fld>
            <a:endParaRPr lang="en-GB"/>
          </a:p>
        </p:txBody>
      </p:sp>
      <p:sp>
        <p:nvSpPr>
          <p:cNvPr id="6" name="Footer Placeholder 5">
            <a:extLst>
              <a:ext uri="{FF2B5EF4-FFF2-40B4-BE49-F238E27FC236}">
                <a16:creationId xmlns:a16="http://schemas.microsoft.com/office/drawing/2014/main" id="{060A1257-135F-DA26-66FB-61897CBB18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B1C044-0F61-4B37-5D46-A75639F4D858}"/>
              </a:ext>
            </a:extLst>
          </p:cNvPr>
          <p:cNvSpPr>
            <a:spLocks noGrp="1"/>
          </p:cNvSpPr>
          <p:nvPr>
            <p:ph type="sldNum" sz="quarter" idx="12"/>
          </p:nvPr>
        </p:nvSpPr>
        <p:spPr/>
        <p:txBody>
          <a:bodyPr/>
          <a:lstStyle/>
          <a:p>
            <a:fld id="{20389BF5-4067-440F-9017-FD69D10FFFEF}" type="slidenum">
              <a:rPr lang="en-GB" smtClean="0"/>
              <a:t>‹#›</a:t>
            </a:fld>
            <a:endParaRPr lang="en-GB"/>
          </a:p>
        </p:txBody>
      </p:sp>
    </p:spTree>
    <p:extLst>
      <p:ext uri="{BB962C8B-B14F-4D97-AF65-F5344CB8AC3E}">
        <p14:creationId xmlns:p14="http://schemas.microsoft.com/office/powerpoint/2010/main" val="9829041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5CF1A-57B9-D7E6-BF1F-39F1AE931EF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888C379-145A-0931-0B21-4D479595D1D8}"/>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1D53FA3-F221-B077-0A57-F4B2D24E1292}"/>
              </a:ext>
            </a:extLst>
          </p:cNvPr>
          <p:cNvSpPr>
            <a:spLocks noGrp="1"/>
          </p:cNvSpPr>
          <p:nvPr>
            <p:ph type="dt" sz="half" idx="10"/>
          </p:nvPr>
        </p:nvSpPr>
        <p:spPr/>
        <p:txBody>
          <a:bodyPr/>
          <a:lstStyle/>
          <a:p>
            <a:fld id="{24DD5D31-731C-493D-AF29-5B52ABA9B60D}" type="datetimeFigureOut">
              <a:rPr lang="en-GB" smtClean="0"/>
              <a:t>21/10/2026</a:t>
            </a:fld>
            <a:endParaRPr lang="en-GB"/>
          </a:p>
        </p:txBody>
      </p:sp>
      <p:sp>
        <p:nvSpPr>
          <p:cNvPr id="5" name="Footer Placeholder 4">
            <a:extLst>
              <a:ext uri="{FF2B5EF4-FFF2-40B4-BE49-F238E27FC236}">
                <a16:creationId xmlns:a16="http://schemas.microsoft.com/office/drawing/2014/main" id="{7B34F389-06DF-FF33-CD5D-02571D8901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5E6879B-982F-4F14-8A91-7D4F7F587F8C}"/>
              </a:ext>
            </a:extLst>
          </p:cNvPr>
          <p:cNvSpPr>
            <a:spLocks noGrp="1"/>
          </p:cNvSpPr>
          <p:nvPr>
            <p:ph type="sldNum" sz="quarter" idx="12"/>
          </p:nvPr>
        </p:nvSpPr>
        <p:spPr/>
        <p:txBody>
          <a:bodyPr/>
          <a:lstStyle/>
          <a:p>
            <a:fld id="{20389BF5-4067-440F-9017-FD69D10FFFEF}" type="slidenum">
              <a:rPr lang="en-GB" smtClean="0"/>
              <a:t>‹#›</a:t>
            </a:fld>
            <a:endParaRPr lang="en-GB"/>
          </a:p>
        </p:txBody>
      </p:sp>
    </p:spTree>
    <p:extLst>
      <p:ext uri="{BB962C8B-B14F-4D97-AF65-F5344CB8AC3E}">
        <p14:creationId xmlns:p14="http://schemas.microsoft.com/office/powerpoint/2010/main" val="1643210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804AE7E-17B5-6CA3-5002-C52E7368D59D}"/>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9CB810E2-F4E4-9B75-0492-96F66DECF3F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A6895EB-F4E8-A427-8A88-73B303439FA7}"/>
              </a:ext>
            </a:extLst>
          </p:cNvPr>
          <p:cNvSpPr>
            <a:spLocks noGrp="1"/>
          </p:cNvSpPr>
          <p:nvPr>
            <p:ph type="dt" sz="half" idx="10"/>
          </p:nvPr>
        </p:nvSpPr>
        <p:spPr/>
        <p:txBody>
          <a:bodyPr/>
          <a:lstStyle/>
          <a:p>
            <a:fld id="{24DD5D31-731C-493D-AF29-5B52ABA9B60D}" type="datetimeFigureOut">
              <a:rPr lang="en-GB" smtClean="0"/>
              <a:t>21/10/2026</a:t>
            </a:fld>
            <a:endParaRPr lang="en-GB"/>
          </a:p>
        </p:txBody>
      </p:sp>
      <p:sp>
        <p:nvSpPr>
          <p:cNvPr id="5" name="Footer Placeholder 4">
            <a:extLst>
              <a:ext uri="{FF2B5EF4-FFF2-40B4-BE49-F238E27FC236}">
                <a16:creationId xmlns:a16="http://schemas.microsoft.com/office/drawing/2014/main" id="{A317FACE-EADD-A6DB-A151-EA3DD4FA6CA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189AE79-E052-D2F3-8B57-1682C49ABB51}"/>
              </a:ext>
            </a:extLst>
          </p:cNvPr>
          <p:cNvSpPr>
            <a:spLocks noGrp="1"/>
          </p:cNvSpPr>
          <p:nvPr>
            <p:ph type="sldNum" sz="quarter" idx="12"/>
          </p:nvPr>
        </p:nvSpPr>
        <p:spPr/>
        <p:txBody>
          <a:bodyPr/>
          <a:lstStyle/>
          <a:p>
            <a:fld id="{20389BF5-4067-440F-9017-FD69D10FFFEF}" type="slidenum">
              <a:rPr lang="en-GB" smtClean="0"/>
              <a:t>‹#›</a:t>
            </a:fld>
            <a:endParaRPr lang="en-GB"/>
          </a:p>
        </p:txBody>
      </p:sp>
    </p:spTree>
    <p:extLst>
      <p:ext uri="{BB962C8B-B14F-4D97-AF65-F5344CB8AC3E}">
        <p14:creationId xmlns:p14="http://schemas.microsoft.com/office/powerpoint/2010/main" val="16443806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Nam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E7C257B-E63B-353B-FF40-0853F7DA7DDB}"/>
              </a:ext>
            </a:extLst>
          </p:cNvPr>
          <p:cNvSpPr/>
          <p:nvPr userDrawn="1"/>
        </p:nvSpPr>
        <p:spPr>
          <a:xfrm>
            <a:off x="-1" y="5053"/>
            <a:ext cx="12192001" cy="6858000"/>
          </a:xfrm>
          <a:prstGeom prst="rect">
            <a:avLst/>
          </a:prstGeom>
          <a:gradFill>
            <a:gsLst>
              <a:gs pos="12000">
                <a:srgbClr val="001A4B"/>
              </a:gs>
              <a:gs pos="39000">
                <a:srgbClr val="00163E"/>
              </a:gs>
              <a:gs pos="72000">
                <a:srgbClr val="00163E"/>
              </a:gs>
              <a:gs pos="99000">
                <a:srgbClr val="00163E"/>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panose="020B0604020202020204" pitchFamily="34" charset="0"/>
              <a:cs typeface="Arial" panose="020B0604020202020204" pitchFamily="34" charset="0"/>
            </a:endParaRPr>
          </a:p>
        </p:txBody>
      </p:sp>
      <p:sp>
        <p:nvSpPr>
          <p:cNvPr id="10" name="Rectangle 9">
            <a:extLst>
              <a:ext uri="{FF2B5EF4-FFF2-40B4-BE49-F238E27FC236}">
                <a16:creationId xmlns:a16="http://schemas.microsoft.com/office/drawing/2014/main" id="{8572ADF3-D706-AA42-BB69-36B7F56D4DDB}"/>
              </a:ext>
            </a:extLst>
          </p:cNvPr>
          <p:cNvSpPr/>
          <p:nvPr userDrawn="1"/>
        </p:nvSpPr>
        <p:spPr>
          <a:xfrm>
            <a:off x="-1" y="6675120"/>
            <a:ext cx="12192001" cy="182880"/>
          </a:xfrm>
          <a:prstGeom prst="rect">
            <a:avLst/>
          </a:prstGeom>
          <a:solidFill>
            <a:srgbClr val="FF21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DCB8FC4-F7FF-7871-0EA4-56461D142EEF}"/>
              </a:ext>
            </a:extLst>
          </p:cNvPr>
          <p:cNvSpPr/>
          <p:nvPr userDrawn="1"/>
        </p:nvSpPr>
        <p:spPr>
          <a:xfrm>
            <a:off x="-1" y="8488"/>
            <a:ext cx="12192001" cy="182880"/>
          </a:xfrm>
          <a:prstGeom prst="rect">
            <a:avLst/>
          </a:prstGeom>
          <a:solidFill>
            <a:srgbClr val="FF21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E962501-9435-3F73-5832-A0A0616DE4A6}"/>
              </a:ext>
            </a:extLst>
          </p:cNvPr>
          <p:cNvSpPr/>
          <p:nvPr userDrawn="1"/>
        </p:nvSpPr>
        <p:spPr>
          <a:xfrm rot="5400000">
            <a:off x="-3305334" y="3305332"/>
            <a:ext cx="6858000" cy="247336"/>
          </a:xfrm>
          <a:prstGeom prst="rect">
            <a:avLst/>
          </a:prstGeom>
          <a:solidFill>
            <a:srgbClr val="FF21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A picture containing text, orange, sign&#10;&#10;Description automatically generated">
            <a:extLst>
              <a:ext uri="{FF2B5EF4-FFF2-40B4-BE49-F238E27FC236}">
                <a16:creationId xmlns:a16="http://schemas.microsoft.com/office/drawing/2014/main" id="{43898224-3118-23A5-1AD1-F49D97EA488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0269" y="269207"/>
            <a:ext cx="1951461" cy="3064462"/>
          </a:xfrm>
          <a:prstGeom prst="rect">
            <a:avLst/>
          </a:prstGeom>
        </p:spPr>
      </p:pic>
      <p:sp>
        <p:nvSpPr>
          <p:cNvPr id="20" name="Title 3">
            <a:extLst>
              <a:ext uri="{FF2B5EF4-FFF2-40B4-BE49-F238E27FC236}">
                <a16:creationId xmlns:a16="http://schemas.microsoft.com/office/drawing/2014/main" id="{55FB1A6D-38F3-BB6C-B250-471A5BFD16D9}"/>
              </a:ext>
            </a:extLst>
          </p:cNvPr>
          <p:cNvSpPr>
            <a:spLocks noGrp="1"/>
          </p:cNvSpPr>
          <p:nvPr>
            <p:ph type="title"/>
          </p:nvPr>
        </p:nvSpPr>
        <p:spPr>
          <a:xfrm>
            <a:off x="2143867" y="3418577"/>
            <a:ext cx="8361554" cy="1325563"/>
          </a:xfrm>
          <a:prstGeom prst="rect">
            <a:avLst/>
          </a:prstGeom>
        </p:spPr>
        <p:txBody>
          <a:bodyPr/>
          <a:lstStyle>
            <a:lvl1pPr algn="ctr">
              <a:defRPr>
                <a:solidFill>
                  <a:schemeClr val="bg1"/>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27" name="Text Placeholder 5">
            <a:extLst>
              <a:ext uri="{FF2B5EF4-FFF2-40B4-BE49-F238E27FC236}">
                <a16:creationId xmlns:a16="http://schemas.microsoft.com/office/drawing/2014/main" id="{D5DD9C80-F875-AA37-8C7A-01E31B98F638}"/>
              </a:ext>
            </a:extLst>
          </p:cNvPr>
          <p:cNvSpPr>
            <a:spLocks noGrp="1"/>
          </p:cNvSpPr>
          <p:nvPr>
            <p:ph type="body" sz="quarter" idx="10"/>
          </p:nvPr>
        </p:nvSpPr>
        <p:spPr>
          <a:xfrm>
            <a:off x="2746010" y="4305196"/>
            <a:ext cx="6699979" cy="914400"/>
          </a:xfrm>
          <a:prstGeom prst="rect">
            <a:avLst/>
          </a:prstGeom>
        </p:spPr>
        <p:txBody>
          <a:bodyPr/>
          <a:lstStyle>
            <a:lvl1pPr marL="0" indent="0" algn="ctr">
              <a:buNone/>
              <a:defRPr>
                <a:solidFill>
                  <a:schemeClr val="bg1"/>
                </a:solidFill>
                <a:latin typeface="Arial" panose="020B0604020202020204" pitchFamily="34" charset="0"/>
                <a:cs typeface="Arial" panose="020B0604020202020204" pitchFamily="34" charset="0"/>
              </a:defRPr>
            </a:lvl1pPr>
            <a:lvl2pPr marL="457200" indent="0" algn="ctr">
              <a:buFont typeface="Arial" panose="020B0604020202020204" pitchFamily="34" charset="0"/>
              <a:buNone/>
              <a:defRPr>
                <a:solidFill>
                  <a:schemeClr val="bg1"/>
                </a:solidFill>
                <a:latin typeface="Arial" panose="020B0604020202020204" pitchFamily="34" charset="0"/>
                <a:cs typeface="Arial" panose="020B0604020202020204" pitchFamily="34" charset="0"/>
              </a:defRPr>
            </a:lvl2pPr>
            <a:lvl3pPr marL="914400" indent="0">
              <a:buNone/>
              <a:defRPr>
                <a:solidFill>
                  <a:schemeClr val="bg1"/>
                </a:solidFill>
                <a:latin typeface="Arial" panose="020B0604020202020204" pitchFamily="34" charset="0"/>
                <a:cs typeface="Arial" panose="020B0604020202020204" pitchFamily="34" charset="0"/>
              </a:defRPr>
            </a:lvl3pPr>
            <a:lvl4pPr marL="1371600" indent="0">
              <a:buNone/>
              <a:defRPr>
                <a:solidFill>
                  <a:schemeClr val="bg1"/>
                </a:solidFill>
                <a:latin typeface="Arial" panose="020B0604020202020204" pitchFamily="34" charset="0"/>
                <a:cs typeface="Arial" panose="020B0604020202020204" pitchFamily="34" charset="0"/>
              </a:defRPr>
            </a:lvl4pPr>
            <a:lvl5pPr marL="1828800" indent="0">
              <a:buNone/>
              <a:defRPr>
                <a:solidFill>
                  <a:schemeClr val="bg1"/>
                </a:solidFill>
                <a:latin typeface="Arial" panose="020B0604020202020204" pitchFamily="34" charset="0"/>
                <a:cs typeface="Arial" panose="020B0604020202020204" pitchFamily="34" charset="0"/>
              </a:defRPr>
            </a:lvl5pPr>
          </a:lstStyle>
          <a:p>
            <a:pPr lvl="0"/>
            <a:r>
              <a:rPr lang="en-GB"/>
              <a:t>Click to edit Master text styles</a:t>
            </a:r>
          </a:p>
          <a:p>
            <a:pPr lvl="1"/>
            <a:endParaRPr lang="en-GB"/>
          </a:p>
        </p:txBody>
      </p:sp>
      <p:sp>
        <p:nvSpPr>
          <p:cNvPr id="2" name="Rectangle 1">
            <a:extLst>
              <a:ext uri="{FF2B5EF4-FFF2-40B4-BE49-F238E27FC236}">
                <a16:creationId xmlns:a16="http://schemas.microsoft.com/office/drawing/2014/main" id="{66876FA8-16FE-F211-052C-9F145CFCC67E}"/>
              </a:ext>
            </a:extLst>
          </p:cNvPr>
          <p:cNvSpPr/>
          <p:nvPr userDrawn="1"/>
        </p:nvSpPr>
        <p:spPr>
          <a:xfrm rot="5400000">
            <a:off x="8639333" y="3305332"/>
            <a:ext cx="6858000" cy="247336"/>
          </a:xfrm>
          <a:prstGeom prst="rect">
            <a:avLst/>
          </a:prstGeom>
          <a:solidFill>
            <a:srgbClr val="FF21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83615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BFC9E46-7B1D-CA62-85D2-BC22D8920F2A}"/>
              </a:ext>
            </a:extLst>
          </p:cNvPr>
          <p:cNvSpPr/>
          <p:nvPr userDrawn="1"/>
        </p:nvSpPr>
        <p:spPr>
          <a:xfrm>
            <a:off x="-1" y="0"/>
            <a:ext cx="1222587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C511D518-120C-9183-9C0C-99BEEB055218}"/>
              </a:ext>
            </a:extLst>
          </p:cNvPr>
          <p:cNvGrpSpPr/>
          <p:nvPr userDrawn="1"/>
        </p:nvGrpSpPr>
        <p:grpSpPr>
          <a:xfrm>
            <a:off x="8807249" y="0"/>
            <a:ext cx="2825545" cy="6858000"/>
            <a:chOff x="8546067" y="0"/>
            <a:chExt cx="3616036" cy="6858000"/>
          </a:xfrm>
          <a:solidFill>
            <a:srgbClr val="FF2116"/>
          </a:solidFill>
        </p:grpSpPr>
        <p:sp>
          <p:nvSpPr>
            <p:cNvPr id="18" name="Parallelogram 17">
              <a:extLst>
                <a:ext uri="{FF2B5EF4-FFF2-40B4-BE49-F238E27FC236}">
                  <a16:creationId xmlns:a16="http://schemas.microsoft.com/office/drawing/2014/main" id="{2654681E-F4C2-D8A0-9DDD-7D9328BF5DB8}"/>
                </a:ext>
              </a:extLst>
            </p:cNvPr>
            <p:cNvSpPr/>
            <p:nvPr userDrawn="1"/>
          </p:nvSpPr>
          <p:spPr>
            <a:xfrm>
              <a:off x="8546067" y="3429000"/>
              <a:ext cx="3616036" cy="3429000"/>
            </a:xfrm>
            <a:prstGeom prst="parallelogram">
              <a:avLst>
                <a:gd name="adj" fmla="val 6315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Parallelogram 16">
              <a:extLst>
                <a:ext uri="{FF2B5EF4-FFF2-40B4-BE49-F238E27FC236}">
                  <a16:creationId xmlns:a16="http://schemas.microsoft.com/office/drawing/2014/main" id="{4FB084D3-2A93-A313-7D2B-7EF908FFCA94}"/>
                </a:ext>
              </a:extLst>
            </p:cNvPr>
            <p:cNvSpPr/>
            <p:nvPr userDrawn="1"/>
          </p:nvSpPr>
          <p:spPr>
            <a:xfrm flipH="1">
              <a:off x="8546067" y="0"/>
              <a:ext cx="3616036" cy="3429000"/>
            </a:xfrm>
            <a:prstGeom prst="parallelogram">
              <a:avLst>
                <a:gd name="adj" fmla="val 6315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6" name="Group 15">
            <a:extLst>
              <a:ext uri="{FF2B5EF4-FFF2-40B4-BE49-F238E27FC236}">
                <a16:creationId xmlns:a16="http://schemas.microsoft.com/office/drawing/2014/main" id="{75F3A6B3-57AC-E541-2492-AD18D4068ABE}"/>
              </a:ext>
            </a:extLst>
          </p:cNvPr>
          <p:cNvGrpSpPr/>
          <p:nvPr userDrawn="1"/>
        </p:nvGrpSpPr>
        <p:grpSpPr>
          <a:xfrm>
            <a:off x="9037342" y="0"/>
            <a:ext cx="2859413" cy="6858000"/>
            <a:chOff x="8351031" y="0"/>
            <a:chExt cx="3659380" cy="6858000"/>
          </a:xfrm>
          <a:solidFill>
            <a:srgbClr val="00163D"/>
          </a:solidFill>
        </p:grpSpPr>
        <p:sp>
          <p:nvSpPr>
            <p:cNvPr id="23" name="Parallelogram 22">
              <a:extLst>
                <a:ext uri="{FF2B5EF4-FFF2-40B4-BE49-F238E27FC236}">
                  <a16:creationId xmlns:a16="http://schemas.microsoft.com/office/drawing/2014/main" id="{DE8ED0D4-84FE-C3EC-FA18-0A8016CE2377}"/>
                </a:ext>
              </a:extLst>
            </p:cNvPr>
            <p:cNvSpPr/>
            <p:nvPr userDrawn="1"/>
          </p:nvSpPr>
          <p:spPr>
            <a:xfrm>
              <a:off x="8394375" y="3429000"/>
              <a:ext cx="3616036" cy="3429000"/>
            </a:xfrm>
            <a:prstGeom prst="parallelogram">
              <a:avLst>
                <a:gd name="adj" fmla="val 6315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Parallelogram 23">
              <a:extLst>
                <a:ext uri="{FF2B5EF4-FFF2-40B4-BE49-F238E27FC236}">
                  <a16:creationId xmlns:a16="http://schemas.microsoft.com/office/drawing/2014/main" id="{FFA07AE2-2A6F-C626-9F7C-19FF151841DB}"/>
                </a:ext>
              </a:extLst>
            </p:cNvPr>
            <p:cNvSpPr/>
            <p:nvPr userDrawn="1"/>
          </p:nvSpPr>
          <p:spPr>
            <a:xfrm flipH="1">
              <a:off x="8351031" y="0"/>
              <a:ext cx="3616036" cy="3429000"/>
            </a:xfrm>
            <a:prstGeom prst="parallelogram">
              <a:avLst>
                <a:gd name="adj" fmla="val 6315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5" name="Rectangle 24">
            <a:extLst>
              <a:ext uri="{FF2B5EF4-FFF2-40B4-BE49-F238E27FC236}">
                <a16:creationId xmlns:a16="http://schemas.microsoft.com/office/drawing/2014/main" id="{F520F295-5FD1-C4B9-EA88-B64423A9F522}"/>
              </a:ext>
            </a:extLst>
          </p:cNvPr>
          <p:cNvSpPr/>
          <p:nvPr userDrawn="1"/>
        </p:nvSpPr>
        <p:spPr>
          <a:xfrm>
            <a:off x="-1" y="6675120"/>
            <a:ext cx="9078685" cy="182880"/>
          </a:xfrm>
          <a:prstGeom prst="rect">
            <a:avLst/>
          </a:prstGeom>
          <a:solidFill>
            <a:srgbClr val="FF21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1C0034F-BA5D-4B64-AD3F-00EA9990BCC3}"/>
              </a:ext>
            </a:extLst>
          </p:cNvPr>
          <p:cNvSpPr/>
          <p:nvPr userDrawn="1"/>
        </p:nvSpPr>
        <p:spPr>
          <a:xfrm>
            <a:off x="-1" y="0"/>
            <a:ext cx="9041699" cy="182880"/>
          </a:xfrm>
          <a:prstGeom prst="rect">
            <a:avLst/>
          </a:prstGeom>
          <a:solidFill>
            <a:srgbClr val="FF21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A13C89BE-2050-0916-8F1C-E48827F047AC}"/>
              </a:ext>
            </a:extLst>
          </p:cNvPr>
          <p:cNvSpPr/>
          <p:nvPr userDrawn="1"/>
        </p:nvSpPr>
        <p:spPr>
          <a:xfrm rot="5400000">
            <a:off x="-3305334" y="3305332"/>
            <a:ext cx="6858000" cy="247336"/>
          </a:xfrm>
          <a:prstGeom prst="rect">
            <a:avLst/>
          </a:prstGeom>
          <a:solidFill>
            <a:srgbClr val="FF211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a:extLst>
              <a:ext uri="{FF2B5EF4-FFF2-40B4-BE49-F238E27FC236}">
                <a16:creationId xmlns:a16="http://schemas.microsoft.com/office/drawing/2014/main" id="{85FF92BA-85A9-26A5-5332-A4A292EC6E06}"/>
              </a:ext>
            </a:extLst>
          </p:cNvPr>
          <p:cNvSpPr/>
          <p:nvPr userDrawn="1"/>
        </p:nvSpPr>
        <p:spPr>
          <a:xfrm>
            <a:off x="10058281" y="0"/>
            <a:ext cx="2167588" cy="6858000"/>
          </a:xfrm>
          <a:custGeom>
            <a:avLst/>
            <a:gdLst>
              <a:gd name="connsiteX0" fmla="*/ 0 w 2779776"/>
              <a:gd name="connsiteY0" fmla="*/ 0 h 6858000"/>
              <a:gd name="connsiteX1" fmla="*/ 2779776 w 2779776"/>
              <a:gd name="connsiteY1" fmla="*/ 0 h 6858000"/>
              <a:gd name="connsiteX2" fmla="*/ 2779776 w 2779776"/>
              <a:gd name="connsiteY2" fmla="*/ 6858000 h 6858000"/>
              <a:gd name="connsiteX3" fmla="*/ 54864 w 2779776"/>
              <a:gd name="connsiteY3" fmla="*/ 6858000 h 6858000"/>
              <a:gd name="connsiteX4" fmla="*/ 1499616 w 2779776"/>
              <a:gd name="connsiteY4" fmla="*/ 3383280 h 6858000"/>
              <a:gd name="connsiteX5" fmla="*/ 0 w 2779776"/>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79776" h="6858000">
                <a:moveTo>
                  <a:pt x="0" y="0"/>
                </a:moveTo>
                <a:lnTo>
                  <a:pt x="2779776" y="0"/>
                </a:lnTo>
                <a:lnTo>
                  <a:pt x="2779776" y="6858000"/>
                </a:lnTo>
                <a:lnTo>
                  <a:pt x="54864" y="6858000"/>
                </a:lnTo>
                <a:lnTo>
                  <a:pt x="1499616" y="3383280"/>
                </a:lnTo>
                <a:lnTo>
                  <a:pt x="0" y="0"/>
                </a:lnTo>
                <a:close/>
              </a:path>
            </a:pathLst>
          </a:custGeom>
          <a:solidFill>
            <a:srgbClr val="0016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descr="A picture containing text, orange, sign&#10;&#10;Description automatically generated">
            <a:extLst>
              <a:ext uri="{FF2B5EF4-FFF2-40B4-BE49-F238E27FC236}">
                <a16:creationId xmlns:a16="http://schemas.microsoft.com/office/drawing/2014/main" id="{67E1DEE4-0480-CBEC-5232-3BC6D047904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0602514" y="182880"/>
            <a:ext cx="1143791" cy="1796143"/>
          </a:xfrm>
          <a:prstGeom prst="rect">
            <a:avLst/>
          </a:prstGeom>
        </p:spPr>
      </p:pic>
      <p:sp>
        <p:nvSpPr>
          <p:cNvPr id="4" name="Title 3">
            <a:extLst>
              <a:ext uri="{FF2B5EF4-FFF2-40B4-BE49-F238E27FC236}">
                <a16:creationId xmlns:a16="http://schemas.microsoft.com/office/drawing/2014/main" id="{CB81FD9D-8406-23C3-18F8-351955C34738}"/>
              </a:ext>
            </a:extLst>
          </p:cNvPr>
          <p:cNvSpPr>
            <a:spLocks noGrp="1"/>
          </p:cNvSpPr>
          <p:nvPr>
            <p:ph type="title"/>
          </p:nvPr>
        </p:nvSpPr>
        <p:spPr>
          <a:xfrm>
            <a:off x="445695" y="312655"/>
            <a:ext cx="8361554" cy="1325563"/>
          </a:xfrm>
          <a:prstGeom prst="rect">
            <a:avLst/>
          </a:prstGeom>
        </p:spPr>
        <p:txBody>
          <a:bodyPr/>
          <a:lstStyle>
            <a:lvl1pPr>
              <a:defRPr>
                <a:solidFill>
                  <a:srgbClr val="00163C"/>
                </a:solidFill>
                <a:latin typeface="Arial" panose="020B0604020202020204" pitchFamily="34" charset="0"/>
                <a:cs typeface="Arial" panose="020B0604020202020204" pitchFamily="34" charset="0"/>
              </a:defRPr>
            </a:lvl1pPr>
          </a:lstStyle>
          <a:p>
            <a:r>
              <a:rPr lang="en-GB"/>
              <a:t>Click to edit Master title style</a:t>
            </a:r>
            <a:endParaRPr lang="en-US"/>
          </a:p>
        </p:txBody>
      </p:sp>
      <p:sp>
        <p:nvSpPr>
          <p:cNvPr id="6" name="Text Placeholder 5">
            <a:extLst>
              <a:ext uri="{FF2B5EF4-FFF2-40B4-BE49-F238E27FC236}">
                <a16:creationId xmlns:a16="http://schemas.microsoft.com/office/drawing/2014/main" id="{CE6EA1A7-FB81-C233-E036-EDAFDDDE8C33}"/>
              </a:ext>
            </a:extLst>
          </p:cNvPr>
          <p:cNvSpPr>
            <a:spLocks noGrp="1"/>
          </p:cNvSpPr>
          <p:nvPr>
            <p:ph type="body" sz="quarter" idx="10"/>
          </p:nvPr>
        </p:nvSpPr>
        <p:spPr>
          <a:xfrm>
            <a:off x="445695" y="1786931"/>
            <a:ext cx="6699979" cy="914400"/>
          </a:xfrm>
          <a:prstGeom prst="rect">
            <a:avLst/>
          </a:prstGeom>
        </p:spPr>
        <p:txBody>
          <a:bodyPr/>
          <a:lstStyle>
            <a:lvl1pPr>
              <a:defRPr>
                <a:solidFill>
                  <a:srgbClr val="00163C"/>
                </a:solidFill>
                <a:latin typeface="Arial" panose="020B0604020202020204" pitchFamily="34" charset="0"/>
                <a:cs typeface="Arial" panose="020B0604020202020204" pitchFamily="34" charset="0"/>
              </a:defRPr>
            </a:lvl1pPr>
            <a:lvl2pPr>
              <a:defRPr>
                <a:solidFill>
                  <a:srgbClr val="00163C"/>
                </a:solidFill>
                <a:latin typeface="Arial" panose="020B0604020202020204" pitchFamily="34" charset="0"/>
                <a:cs typeface="Arial" panose="020B0604020202020204" pitchFamily="34" charset="0"/>
              </a:defRPr>
            </a:lvl2pPr>
            <a:lvl3pPr>
              <a:defRPr>
                <a:solidFill>
                  <a:srgbClr val="00163C"/>
                </a:solidFill>
                <a:latin typeface="Arial" panose="020B0604020202020204" pitchFamily="34" charset="0"/>
                <a:cs typeface="Arial" panose="020B0604020202020204" pitchFamily="34" charset="0"/>
              </a:defRPr>
            </a:lvl3pPr>
            <a:lvl4pPr>
              <a:defRPr>
                <a:solidFill>
                  <a:srgbClr val="00163C"/>
                </a:solidFill>
                <a:latin typeface="Arial" panose="020B0604020202020204" pitchFamily="34" charset="0"/>
                <a:cs typeface="Arial" panose="020B0604020202020204" pitchFamily="34" charset="0"/>
              </a:defRPr>
            </a:lvl4pPr>
            <a:lvl5pPr>
              <a:defRPr>
                <a:solidFill>
                  <a:srgbClr val="00163C"/>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33631240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p:cSld name="1_Title Slide">
    <p:spTree>
      <p:nvGrpSpPr>
        <p:cNvPr id="1" name="Shape 15"/>
        <p:cNvGrpSpPr/>
        <p:nvPr/>
      </p:nvGrpSpPr>
      <p:grpSpPr>
        <a:xfrm>
          <a:off x="0" y="0"/>
          <a:ext cx="0" cy="0"/>
          <a:chOff x="0" y="0"/>
          <a:chExt cx="0" cy="0"/>
        </a:xfrm>
      </p:grpSpPr>
      <p:pic>
        <p:nvPicPr>
          <p:cNvPr id="16" name="Google Shape;16;p27" descr="A blue and white photo album&#10;&#10;AI-generated content may be incorrect."/>
          <p:cNvPicPr preferRelativeResize="0"/>
          <p:nvPr/>
        </p:nvPicPr>
        <p:blipFill rotWithShape="1">
          <a:blip r:embed="rId2">
            <a:alphaModFix/>
          </a:blip>
          <a:srcRect/>
          <a:stretch/>
        </p:blipFill>
        <p:spPr>
          <a:xfrm>
            <a:off x="2467" y="0"/>
            <a:ext cx="12187066" cy="6858000"/>
          </a:xfrm>
          <a:prstGeom prst="rect">
            <a:avLst/>
          </a:prstGeom>
          <a:noFill/>
          <a:ln>
            <a:noFill/>
          </a:ln>
        </p:spPr>
      </p:pic>
      <p:sp>
        <p:nvSpPr>
          <p:cNvPr id="17" name="Google Shape;17;p27"/>
          <p:cNvSpPr/>
          <p:nvPr/>
        </p:nvSpPr>
        <p:spPr>
          <a:xfrm>
            <a:off x="2087592" y="3096883"/>
            <a:ext cx="2915729" cy="707366"/>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8" name="Google Shape;18;p27"/>
          <p:cNvSpPr txBox="1">
            <a:spLocks noGrp="1"/>
          </p:cNvSpPr>
          <p:nvPr>
            <p:ph type="body" idx="1"/>
          </p:nvPr>
        </p:nvSpPr>
        <p:spPr>
          <a:xfrm>
            <a:off x="6167444" y="5546182"/>
            <a:ext cx="3733800" cy="33598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000"/>
              <a:buNone/>
              <a:defRPr sz="2000">
                <a:solidFill>
                  <a:schemeClr val="lt1"/>
                </a:solidFill>
                <a:latin typeface="Inter"/>
                <a:ea typeface="Inter"/>
                <a:cs typeface="Inter"/>
                <a:sym typeface="Inte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 name="Google Shape;19;p27"/>
          <p:cNvSpPr txBox="1">
            <a:spLocks noGrp="1"/>
          </p:cNvSpPr>
          <p:nvPr>
            <p:ph type="body" idx="2"/>
          </p:nvPr>
        </p:nvSpPr>
        <p:spPr>
          <a:xfrm>
            <a:off x="6167444" y="5146926"/>
            <a:ext cx="4382220" cy="39925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latin typeface="Inter"/>
                <a:ea typeface="Inter"/>
                <a:cs typeface="Inter"/>
                <a:sym typeface="Inte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27"/>
          <p:cNvSpPr>
            <a:spLocks noGrp="1"/>
          </p:cNvSpPr>
          <p:nvPr>
            <p:ph type="pic" idx="3"/>
          </p:nvPr>
        </p:nvSpPr>
        <p:spPr>
          <a:xfrm>
            <a:off x="1285875" y="0"/>
            <a:ext cx="4381500" cy="6858000"/>
          </a:xfrm>
          <a:prstGeom prst="rect">
            <a:avLst/>
          </a:prstGeom>
          <a:noFill/>
          <a:ln>
            <a:noFill/>
          </a:ln>
        </p:spPr>
        <p:txBody>
          <a:bodyPr/>
          <a:lstStyle/>
          <a:p>
            <a:endParaRPr lang="en-GB"/>
          </a:p>
        </p:txBody>
      </p:sp>
    </p:spTree>
    <p:extLst>
      <p:ext uri="{BB962C8B-B14F-4D97-AF65-F5344CB8AC3E}">
        <p14:creationId xmlns:p14="http://schemas.microsoft.com/office/powerpoint/2010/main" val="3793412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p:cSld name="1_Two Content">
    <p:spTree>
      <p:nvGrpSpPr>
        <p:cNvPr id="1" name="Shape 21"/>
        <p:cNvGrpSpPr/>
        <p:nvPr/>
      </p:nvGrpSpPr>
      <p:grpSpPr>
        <a:xfrm>
          <a:off x="0" y="0"/>
          <a:ext cx="0" cy="0"/>
          <a:chOff x="0" y="0"/>
          <a:chExt cx="0" cy="0"/>
        </a:xfrm>
      </p:grpSpPr>
      <p:pic>
        <p:nvPicPr>
          <p:cNvPr id="22" name="Google Shape;22;p28" descr="A blue and black screen&#10;&#10;AI-generated content may be incorrect."/>
          <p:cNvPicPr preferRelativeResize="0"/>
          <p:nvPr/>
        </p:nvPicPr>
        <p:blipFill rotWithShape="1">
          <a:blip r:embed="rId2">
            <a:alphaModFix/>
          </a:blip>
          <a:srcRect/>
          <a:stretch/>
        </p:blipFill>
        <p:spPr>
          <a:xfrm>
            <a:off x="2466" y="0"/>
            <a:ext cx="12189533" cy="6859388"/>
          </a:xfrm>
          <a:prstGeom prst="rect">
            <a:avLst/>
          </a:prstGeom>
          <a:noFill/>
          <a:ln>
            <a:noFill/>
          </a:ln>
        </p:spPr>
      </p:pic>
      <p:sp>
        <p:nvSpPr>
          <p:cNvPr id="23" name="Google Shape;23;p28"/>
          <p:cNvSpPr txBox="1">
            <a:spLocks noGrp="1"/>
          </p:cNvSpPr>
          <p:nvPr>
            <p:ph type="body" idx="1"/>
          </p:nvPr>
        </p:nvSpPr>
        <p:spPr>
          <a:xfrm>
            <a:off x="6224751" y="773153"/>
            <a:ext cx="5657687" cy="6859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4899"/>
              </a:buClr>
              <a:buSzPts val="2800"/>
              <a:buNone/>
              <a:defRPr b="1">
                <a:solidFill>
                  <a:srgbClr val="004899"/>
                </a:solidFill>
                <a:latin typeface="Inter"/>
                <a:ea typeface="Inter"/>
                <a:cs typeface="Inter"/>
                <a:sym typeface="Inte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28"/>
          <p:cNvSpPr/>
          <p:nvPr/>
        </p:nvSpPr>
        <p:spPr>
          <a:xfrm>
            <a:off x="2170545" y="3103418"/>
            <a:ext cx="2641600" cy="655782"/>
          </a:xfrm>
          <a:prstGeom prst="rect">
            <a:avLst/>
          </a:prstGeom>
          <a:solidFill>
            <a:srgbClr val="004899"/>
          </a:solidFill>
          <a:ln w="19050" cap="flat" cmpd="sng">
            <a:solidFill>
              <a:srgbClr val="004899"/>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25" name="Google Shape;25;p28"/>
          <p:cNvSpPr>
            <a:spLocks noGrp="1"/>
          </p:cNvSpPr>
          <p:nvPr>
            <p:ph type="pic" idx="2"/>
          </p:nvPr>
        </p:nvSpPr>
        <p:spPr>
          <a:xfrm>
            <a:off x="1285875" y="0"/>
            <a:ext cx="4381500" cy="6858000"/>
          </a:xfrm>
          <a:prstGeom prst="rect">
            <a:avLst/>
          </a:prstGeom>
          <a:noFill/>
          <a:ln>
            <a:noFill/>
          </a:ln>
        </p:spPr>
      </p:sp>
    </p:spTree>
    <p:extLst>
      <p:ext uri="{BB962C8B-B14F-4D97-AF65-F5344CB8AC3E}">
        <p14:creationId xmlns:p14="http://schemas.microsoft.com/office/powerpoint/2010/main" val="3485986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6"/>
        <p:cNvGrpSpPr/>
        <p:nvPr/>
      </p:nvGrpSpPr>
      <p:grpSpPr>
        <a:xfrm>
          <a:off x="0" y="0"/>
          <a:ext cx="0" cy="0"/>
          <a:chOff x="0" y="0"/>
          <a:chExt cx="0" cy="0"/>
        </a:xfrm>
      </p:grpSpPr>
      <p:pic>
        <p:nvPicPr>
          <p:cNvPr id="27" name="Google Shape;27;p29" descr="A blue and white photo album&#10;&#10;AI-generated content may be incorrect."/>
          <p:cNvPicPr preferRelativeResize="0"/>
          <p:nvPr/>
        </p:nvPicPr>
        <p:blipFill rotWithShape="1">
          <a:blip r:embed="rId2">
            <a:alphaModFix/>
          </a:blip>
          <a:srcRect/>
          <a:stretch/>
        </p:blipFill>
        <p:spPr>
          <a:xfrm>
            <a:off x="2466" y="0"/>
            <a:ext cx="12187065" cy="6857999"/>
          </a:xfrm>
          <a:prstGeom prst="rect">
            <a:avLst/>
          </a:prstGeom>
          <a:noFill/>
          <a:ln>
            <a:noFill/>
          </a:ln>
        </p:spPr>
      </p:pic>
      <p:sp>
        <p:nvSpPr>
          <p:cNvPr id="28" name="Google Shape;28;p29"/>
          <p:cNvSpPr/>
          <p:nvPr/>
        </p:nvSpPr>
        <p:spPr>
          <a:xfrm>
            <a:off x="7159925" y="3027872"/>
            <a:ext cx="2812211" cy="854015"/>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 name="Google Shape;29;p29"/>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b="1">
                <a:solidFill>
                  <a:schemeClr val="lt1"/>
                </a:solidFill>
                <a:latin typeface="Inter"/>
                <a:ea typeface="Inter"/>
                <a:cs typeface="Inter"/>
                <a:sym typeface="Inte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0" name="Google Shape;30;p29"/>
          <p:cNvSpPr>
            <a:spLocks noGrp="1"/>
          </p:cNvSpPr>
          <p:nvPr>
            <p:ph type="pic" idx="2"/>
          </p:nvPr>
        </p:nvSpPr>
        <p:spPr>
          <a:xfrm>
            <a:off x="6366821" y="0"/>
            <a:ext cx="4381500" cy="6858000"/>
          </a:xfrm>
          <a:prstGeom prst="rect">
            <a:avLst/>
          </a:prstGeom>
          <a:noFill/>
          <a:ln>
            <a:noFill/>
          </a:ln>
        </p:spPr>
      </p:sp>
    </p:spTree>
    <p:extLst>
      <p:ext uri="{BB962C8B-B14F-4D97-AF65-F5344CB8AC3E}">
        <p14:creationId xmlns:p14="http://schemas.microsoft.com/office/powerpoint/2010/main" val="79452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ection Header">
  <p:cSld name="1_Section Header">
    <p:spTree>
      <p:nvGrpSpPr>
        <p:cNvPr id="1" name="Shape 31"/>
        <p:cNvGrpSpPr/>
        <p:nvPr/>
      </p:nvGrpSpPr>
      <p:grpSpPr>
        <a:xfrm>
          <a:off x="0" y="0"/>
          <a:ext cx="0" cy="0"/>
          <a:chOff x="0" y="0"/>
          <a:chExt cx="0" cy="0"/>
        </a:xfrm>
      </p:grpSpPr>
      <p:pic>
        <p:nvPicPr>
          <p:cNvPr id="32" name="Google Shape;32;p30" descr="A blue and black screen&#10;&#10;AI-generated content may be incorrect."/>
          <p:cNvPicPr preferRelativeResize="0"/>
          <p:nvPr/>
        </p:nvPicPr>
        <p:blipFill rotWithShape="1">
          <a:blip r:embed="rId2">
            <a:alphaModFix/>
          </a:blip>
          <a:srcRect/>
          <a:stretch/>
        </p:blipFill>
        <p:spPr>
          <a:xfrm>
            <a:off x="2467" y="0"/>
            <a:ext cx="12187064" cy="6857999"/>
          </a:xfrm>
          <a:prstGeom prst="rect">
            <a:avLst/>
          </a:prstGeom>
          <a:noFill/>
          <a:ln>
            <a:noFill/>
          </a:ln>
        </p:spPr>
      </p:pic>
      <p:sp>
        <p:nvSpPr>
          <p:cNvPr id="33" name="Google Shape;33;p30"/>
          <p:cNvSpPr/>
          <p:nvPr/>
        </p:nvSpPr>
        <p:spPr>
          <a:xfrm>
            <a:off x="7148945" y="2974109"/>
            <a:ext cx="2770910" cy="822036"/>
          </a:xfrm>
          <a:prstGeom prst="rect">
            <a:avLst/>
          </a:prstGeom>
          <a:solidFill>
            <a:srgbClr val="004899"/>
          </a:solidFill>
          <a:ln w="19050" cap="flat" cmpd="sng">
            <a:solidFill>
              <a:srgbClr val="004899"/>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4" name="Google Shape;34;p30"/>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4899"/>
              </a:buClr>
              <a:buSzPts val="2800"/>
              <a:buNone/>
              <a:defRPr b="1">
                <a:solidFill>
                  <a:srgbClr val="004899"/>
                </a:solidFill>
                <a:latin typeface="Inter"/>
                <a:ea typeface="Inter"/>
                <a:cs typeface="Inter"/>
                <a:sym typeface="Inte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30"/>
          <p:cNvSpPr>
            <a:spLocks noGrp="1"/>
          </p:cNvSpPr>
          <p:nvPr>
            <p:ph type="pic" idx="2"/>
          </p:nvPr>
        </p:nvSpPr>
        <p:spPr>
          <a:xfrm>
            <a:off x="6366821" y="0"/>
            <a:ext cx="4381500" cy="6858000"/>
          </a:xfrm>
          <a:prstGeom prst="rect">
            <a:avLst/>
          </a:prstGeom>
          <a:noFill/>
          <a:ln>
            <a:noFill/>
          </a:ln>
        </p:spPr>
      </p:sp>
    </p:spTree>
    <p:extLst>
      <p:ext uri="{BB962C8B-B14F-4D97-AF65-F5344CB8AC3E}">
        <p14:creationId xmlns:p14="http://schemas.microsoft.com/office/powerpoint/2010/main" val="29336320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p:cSld name="1_Title Only">
    <p:spTree>
      <p:nvGrpSpPr>
        <p:cNvPr id="1" name="Shape 36"/>
        <p:cNvGrpSpPr/>
        <p:nvPr/>
      </p:nvGrpSpPr>
      <p:grpSpPr>
        <a:xfrm>
          <a:off x="0" y="0"/>
          <a:ext cx="0" cy="0"/>
          <a:chOff x="0" y="0"/>
          <a:chExt cx="0" cy="0"/>
        </a:xfrm>
      </p:grpSpPr>
      <p:pic>
        <p:nvPicPr>
          <p:cNvPr id="37" name="Google Shape;37;p31" descr="A blue rectangular object with white lines&#10;&#10;AI-generated content may be incorrect."/>
          <p:cNvPicPr preferRelativeResize="0"/>
          <p:nvPr/>
        </p:nvPicPr>
        <p:blipFill rotWithShape="1">
          <a:blip r:embed="rId2">
            <a:alphaModFix/>
          </a:blip>
          <a:srcRect/>
          <a:stretch/>
        </p:blipFill>
        <p:spPr>
          <a:xfrm>
            <a:off x="5638" y="-1"/>
            <a:ext cx="12186361" cy="6861173"/>
          </a:xfrm>
          <a:prstGeom prst="rect">
            <a:avLst/>
          </a:prstGeom>
          <a:noFill/>
          <a:ln>
            <a:noFill/>
          </a:ln>
        </p:spPr>
      </p:pic>
      <p:sp>
        <p:nvSpPr>
          <p:cNvPr id="38" name="Google Shape;38;p31"/>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b="1">
                <a:solidFill>
                  <a:schemeClr val="lt1"/>
                </a:solidFill>
                <a:latin typeface="Inter"/>
                <a:ea typeface="Inter"/>
                <a:cs typeface="Inter"/>
                <a:sym typeface="Inte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775458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rison">
  <p:cSld name="1_Comparison">
    <p:spTree>
      <p:nvGrpSpPr>
        <p:cNvPr id="1" name="Shape 39"/>
        <p:cNvGrpSpPr/>
        <p:nvPr/>
      </p:nvGrpSpPr>
      <p:grpSpPr>
        <a:xfrm>
          <a:off x="0" y="0"/>
          <a:ext cx="0" cy="0"/>
          <a:chOff x="0" y="0"/>
          <a:chExt cx="0" cy="0"/>
        </a:xfrm>
      </p:grpSpPr>
      <p:pic>
        <p:nvPicPr>
          <p:cNvPr id="40" name="Google Shape;40;p32" descr="A blue and white rectangle with text&#10;&#10;AI-generated content may be incorrect."/>
          <p:cNvPicPr preferRelativeResize="0"/>
          <p:nvPr/>
        </p:nvPicPr>
        <p:blipFill rotWithShape="1">
          <a:blip r:embed="rId2">
            <a:alphaModFix/>
          </a:blip>
          <a:srcRect/>
          <a:stretch/>
        </p:blipFill>
        <p:spPr>
          <a:xfrm>
            <a:off x="2466" y="0"/>
            <a:ext cx="12189533" cy="6859388"/>
          </a:xfrm>
          <a:prstGeom prst="rect">
            <a:avLst/>
          </a:prstGeom>
          <a:noFill/>
          <a:ln>
            <a:noFill/>
          </a:ln>
        </p:spPr>
      </p:pic>
      <p:sp>
        <p:nvSpPr>
          <p:cNvPr id="41" name="Google Shape;41;p32"/>
          <p:cNvSpPr/>
          <p:nvPr/>
        </p:nvSpPr>
        <p:spPr>
          <a:xfrm>
            <a:off x="2115127" y="2964873"/>
            <a:ext cx="2844800" cy="923636"/>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2" name="Google Shape;42;p32"/>
          <p:cNvSpPr txBox="1">
            <a:spLocks noGrp="1"/>
          </p:cNvSpPr>
          <p:nvPr>
            <p:ph type="body" idx="1"/>
          </p:nvPr>
        </p:nvSpPr>
        <p:spPr>
          <a:xfrm>
            <a:off x="6224751" y="773153"/>
            <a:ext cx="5657687" cy="6859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800"/>
              <a:buNone/>
              <a:defRPr b="1">
                <a:solidFill>
                  <a:schemeClr val="lt1"/>
                </a:solidFill>
                <a:latin typeface="Inter"/>
                <a:ea typeface="Inter"/>
                <a:cs typeface="Inter"/>
                <a:sym typeface="Inte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32"/>
          <p:cNvSpPr>
            <a:spLocks noGrp="1"/>
          </p:cNvSpPr>
          <p:nvPr>
            <p:ph type="pic" idx="2"/>
          </p:nvPr>
        </p:nvSpPr>
        <p:spPr>
          <a:xfrm>
            <a:off x="1285875" y="0"/>
            <a:ext cx="4381500" cy="6858000"/>
          </a:xfrm>
          <a:prstGeom prst="rect">
            <a:avLst/>
          </a:prstGeom>
          <a:noFill/>
          <a:ln>
            <a:noFill/>
          </a:ln>
        </p:spPr>
      </p:sp>
    </p:spTree>
    <p:extLst>
      <p:ext uri="{BB962C8B-B14F-4D97-AF65-F5344CB8AC3E}">
        <p14:creationId xmlns:p14="http://schemas.microsoft.com/office/powerpoint/2010/main" val="25968509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Blank">
  <p:cSld name="1_Blank">
    <p:spTree>
      <p:nvGrpSpPr>
        <p:cNvPr id="1" name="Shape 44"/>
        <p:cNvGrpSpPr/>
        <p:nvPr/>
      </p:nvGrpSpPr>
      <p:grpSpPr>
        <a:xfrm>
          <a:off x="0" y="0"/>
          <a:ext cx="0" cy="0"/>
          <a:chOff x="0" y="0"/>
          <a:chExt cx="0" cy="0"/>
        </a:xfrm>
      </p:grpSpPr>
      <p:pic>
        <p:nvPicPr>
          <p:cNvPr id="45" name="Google Shape;45;p33" descr="A screenshot of a computer&#10;&#10;AI-generated content may be incorrect."/>
          <p:cNvPicPr preferRelativeResize="0"/>
          <p:nvPr/>
        </p:nvPicPr>
        <p:blipFill rotWithShape="1">
          <a:blip r:embed="rId2">
            <a:alphaModFix/>
          </a:blip>
          <a:srcRect/>
          <a:stretch/>
        </p:blipFill>
        <p:spPr>
          <a:xfrm>
            <a:off x="2467" y="0"/>
            <a:ext cx="12187066" cy="6858000"/>
          </a:xfrm>
          <a:prstGeom prst="rect">
            <a:avLst/>
          </a:prstGeom>
          <a:noFill/>
          <a:ln>
            <a:noFill/>
          </a:ln>
        </p:spPr>
      </p:pic>
      <p:sp>
        <p:nvSpPr>
          <p:cNvPr id="46" name="Google Shape;46;p33"/>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004899"/>
              </a:buClr>
              <a:buSzPts val="2800"/>
              <a:buNone/>
              <a:defRPr b="1">
                <a:solidFill>
                  <a:srgbClr val="004899"/>
                </a:solidFill>
                <a:latin typeface="Inter"/>
                <a:ea typeface="Inter"/>
                <a:cs typeface="Inter"/>
                <a:sym typeface="Inte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7754786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with Caption">
  <p:cSld name="1_Content with Caption">
    <p:spTree>
      <p:nvGrpSpPr>
        <p:cNvPr id="1" name="Shape 47"/>
        <p:cNvGrpSpPr/>
        <p:nvPr/>
      </p:nvGrpSpPr>
      <p:grpSpPr>
        <a:xfrm>
          <a:off x="0" y="0"/>
          <a:ext cx="0" cy="0"/>
          <a:chOff x="0" y="0"/>
          <a:chExt cx="0" cy="0"/>
        </a:xfrm>
      </p:grpSpPr>
      <p:pic>
        <p:nvPicPr>
          <p:cNvPr id="48" name="Google Shape;48;p34" descr="A blue background with white text&#10;&#10;AI-generated content may be incorrect."/>
          <p:cNvPicPr preferRelativeResize="0"/>
          <p:nvPr/>
        </p:nvPicPr>
        <p:blipFill rotWithShape="1">
          <a:blip r:embed="rId2">
            <a:alphaModFix/>
          </a:blip>
          <a:srcRect/>
          <a:stretch/>
        </p:blipFill>
        <p:spPr>
          <a:xfrm>
            <a:off x="2466" y="0"/>
            <a:ext cx="12189533" cy="6859388"/>
          </a:xfrm>
          <a:prstGeom prst="rect">
            <a:avLst/>
          </a:prstGeom>
          <a:noFill/>
          <a:ln>
            <a:noFill/>
          </a:ln>
        </p:spPr>
      </p:pic>
    </p:spTree>
    <p:extLst>
      <p:ext uri="{BB962C8B-B14F-4D97-AF65-F5344CB8AC3E}">
        <p14:creationId xmlns:p14="http://schemas.microsoft.com/office/powerpoint/2010/main" val="285768536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layout 1">
    <p:bg>
      <p:bgPr>
        <a:solidFill>
          <a:schemeClr val="bg1">
            <a:alpha val="10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047608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layout 2">
    <p:bg>
      <p:bgPr>
        <a:solidFill>
          <a:schemeClr val="bg1">
            <a:alpha val="10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277495" y="165100"/>
            <a:ext cx="2794635" cy="620395"/>
          </a:xfrm>
          <a:prstGeom prst="rect">
            <a:avLst/>
          </a:prstGeom>
          <a:noFill/>
          <a:ln w="0" cmpd="sng">
            <a:noFill/>
            <a:prstDash val="solid"/>
          </a:ln>
        </p:spPr>
        <p:txBody>
          <a:bodyPr vert="horz" lIns="0" tIns="58420" rIns="0" bIns="0" anchor="t">
            <a:normAutofit fontScale="95000"/>
          </a:bodyPr>
          <a:lstStyle/>
          <a:p>
            <a:pPr marL="0" marR="0" indent="0" algn="l">
              <a:lnSpc>
                <a:spcPts val="4400"/>
              </a:lnSpc>
              <a:spcAft>
                <a:spcPts val="0"/>
              </a:spcAft>
            </a:pPr>
            <a:r>
              <a:rPr lang="en-US" sz="4000" b="1" spc="-5">
                <a:solidFill>
                  <a:srgbClr val="E31F12"/>
                </a:solidFill>
                <a:latin typeface="Calibri" panose="02020603050405020304" pitchFamily="2"/>
              </a:rPr>
              <a:t>Introductions </a:t>
            </a:r>
          </a:p>
        </p:txBody>
      </p:sp>
      <p:sp>
        <p:nvSpPr>
          <p:cNvPr id="5" name="Text Placeholder 4"/>
          <p:cNvSpPr>
            <a:spLocks noGrp="1"/>
          </p:cNvSpPr>
          <p:nvPr>
            <p:ph type="body" idx="10"/>
          </p:nvPr>
        </p:nvSpPr>
        <p:spPr>
          <a:xfrm>
            <a:off x="94615" y="880110"/>
            <a:ext cx="3943985" cy="1838325"/>
          </a:xfrm>
          <a:prstGeom prst="rect">
            <a:avLst/>
          </a:prstGeom>
          <a:noFill/>
          <a:ln w="0" cmpd="sng">
            <a:noFill/>
            <a:prstDash val="solid"/>
          </a:ln>
        </p:spPr>
        <p:txBody>
          <a:bodyPr vert="horz" lIns="0" tIns="33655" rIns="0" bIns="0" anchor="t"/>
          <a:lstStyle/>
          <a:p>
            <a:pPr marL="0" marR="0" indent="0" algn="l">
              <a:lnSpc>
                <a:spcPts val="2500"/>
              </a:lnSpc>
              <a:spcAft>
                <a:spcPts val="0"/>
              </a:spcAft>
            </a:pPr>
            <a:r>
              <a:rPr lang="en-US" sz="2400" spc="-5">
                <a:solidFill>
                  <a:srgbClr val="000000"/>
                </a:solidFill>
                <a:latin typeface="Calibri" panose="02020603050405020304" pitchFamily="2"/>
              </a:rPr>
              <a:t>Gemma Finlay-Gray </a:t>
            </a:r>
          </a:p>
          <a:p>
            <a:pPr marL="0" marR="0" indent="0" algn="l">
              <a:lnSpc>
                <a:spcPts val="2400"/>
              </a:lnSpc>
              <a:spcBef>
                <a:spcPts val="450"/>
              </a:spcBef>
              <a:spcAft>
                <a:spcPts val="0"/>
              </a:spcAft>
            </a:pPr>
            <a:r>
              <a:rPr lang="en-US" sz="2400" b="1" spc="-5">
                <a:solidFill>
                  <a:srgbClr val="FF0000"/>
                </a:solidFill>
                <a:latin typeface="Calibri" panose="02020603050405020304" pitchFamily="2"/>
              </a:rPr>
              <a:t>Active Sussex </a:t>
            </a:r>
          </a:p>
          <a:p>
            <a:pPr marL="0" marR="0" indent="0" algn="l">
              <a:lnSpc>
                <a:spcPts val="2900"/>
              </a:lnSpc>
              <a:spcBef>
                <a:spcPts val="160"/>
              </a:spcBef>
              <a:spcAft>
                <a:spcPts val="0"/>
              </a:spcAft>
            </a:pPr>
            <a:r>
              <a:rPr lang="en-US" sz="2400" b="1" spc="-90">
                <a:solidFill>
                  <a:srgbClr val="FF0000"/>
                </a:solidFill>
                <a:latin typeface="Calibri" panose="02020603050405020304" pitchFamily="2"/>
              </a:rPr>
              <a:t>Strategic Relationship Manager </a:t>
            </a:r>
            <a:r>
              <a:rPr lang="en-US" sz="2350" u="sng" spc="-75">
                <a:solidFill>
                  <a:srgbClr val="0000FF"/>
                </a:solidFill>
                <a:latin typeface="Calibri" panose="02020603050405020304" pitchFamily="2"/>
              </a:rPr>
              <a:t>Email Me</a:t>
            </a:r>
            <a:r>
              <a:rPr lang="en-US" sz="2350" u="sng" spc="-75">
                <a:solidFill>
                  <a:srgbClr val="0462C1"/>
                </a:solidFill>
                <a:latin typeface="Calibri" panose="02020603050405020304" pitchFamily="2"/>
              </a:rPr>
              <a:t>  </a:t>
            </a:r>
          </a:p>
          <a:p>
            <a:pPr marL="0" marR="0" indent="0" algn="l">
              <a:lnSpc>
                <a:spcPts val="2700"/>
              </a:lnSpc>
              <a:spcBef>
                <a:spcPts val="230"/>
              </a:spcBef>
              <a:spcAft>
                <a:spcPts val="0"/>
              </a:spcAft>
            </a:pPr>
            <a:r>
              <a:rPr lang="en-US" sz="2400" b="1" u="sng" spc="-40">
                <a:solidFill>
                  <a:srgbClr val="0000FF"/>
                </a:solidFill>
                <a:latin typeface="Calibri" panose="02020603050405020304" pitchFamily="2"/>
              </a:rPr>
              <a:t>LinkedIn Profile</a:t>
            </a:r>
            <a:r>
              <a:rPr lang="en-US" sz="2400" b="1" u="sng" spc="-40">
                <a:solidFill>
                  <a:srgbClr val="000000"/>
                </a:solidFill>
                <a:latin typeface="Calibri" panose="02020603050405020304" pitchFamily="2"/>
              </a:rPr>
              <a:t>  </a:t>
            </a:r>
          </a:p>
        </p:txBody>
      </p:sp>
      <p:sp>
        <p:nvSpPr>
          <p:cNvPr id="6" name="Text Placeholder 5"/>
          <p:cNvSpPr>
            <a:spLocks noGrp="1"/>
          </p:cNvSpPr>
          <p:nvPr>
            <p:ph type="body" idx="10"/>
          </p:nvPr>
        </p:nvSpPr>
        <p:spPr>
          <a:xfrm>
            <a:off x="6193790" y="598805"/>
            <a:ext cx="5690235" cy="940435"/>
          </a:xfrm>
          <a:prstGeom prst="rect">
            <a:avLst/>
          </a:prstGeom>
          <a:noFill/>
          <a:ln w="0" cmpd="sng">
            <a:noFill/>
            <a:prstDash val="solid"/>
          </a:ln>
        </p:spPr>
        <p:txBody>
          <a:bodyPr vert="horz" lIns="0" tIns="25400" rIns="0" bIns="0" anchor="t">
            <a:normAutofit fontScale="95000"/>
          </a:bodyPr>
          <a:lstStyle/>
          <a:p>
            <a:pPr marL="0" marR="0" indent="0" algn="ctr">
              <a:lnSpc>
                <a:spcPts val="1900"/>
              </a:lnSpc>
              <a:spcAft>
                <a:spcPts val="0"/>
              </a:spcAft>
            </a:pPr>
            <a:r>
              <a:rPr lang="en-US" sz="1800" b="1" spc="0">
                <a:solidFill>
                  <a:srgbClr val="000000"/>
                </a:solidFill>
                <a:latin typeface="Calibri" panose="02020603050405020304" pitchFamily="2"/>
              </a:rPr>
              <a:t>Active Sussex Learning Agreement </a:t>
            </a:r>
          </a:p>
          <a:p>
            <a:pPr marL="0" marR="0" indent="0" algn="l">
              <a:lnSpc>
                <a:spcPts val="1900"/>
              </a:lnSpc>
              <a:spcBef>
                <a:spcPts val="1315"/>
              </a:spcBef>
              <a:spcAft>
                <a:spcPts val="0"/>
              </a:spcAft>
            </a:pPr>
            <a:r>
              <a:rPr lang="en-US" sz="1800" spc="20">
                <a:solidFill>
                  <a:srgbClr val="000000"/>
                </a:solidFill>
                <a:latin typeface="Calibri" panose="02020603050405020304" pitchFamily="2"/>
              </a:rPr>
              <a:t>We are creating a safe, supportive space where everyone can </a:t>
            </a:r>
          </a:p>
          <a:p>
            <a:pPr marL="0" marR="0" indent="0" algn="l">
              <a:lnSpc>
                <a:spcPts val="1900"/>
              </a:lnSpc>
              <a:spcBef>
                <a:spcPts val="310"/>
              </a:spcBef>
              <a:spcAft>
                <a:spcPts val="0"/>
              </a:spcAft>
            </a:pPr>
            <a:r>
              <a:rPr lang="en-US" sz="1800" spc="30">
                <a:solidFill>
                  <a:srgbClr val="000000"/>
                </a:solidFill>
                <a:latin typeface="Calibri" panose="02020603050405020304" pitchFamily="2"/>
              </a:rPr>
              <a:t>learn and contribute in a way that works for them. </a:t>
            </a:r>
          </a:p>
        </p:txBody>
      </p:sp>
      <p:sp>
        <p:nvSpPr>
          <p:cNvPr id="7" name="Text Placeholder 6"/>
          <p:cNvSpPr>
            <a:spLocks noGrp="1"/>
          </p:cNvSpPr>
          <p:nvPr>
            <p:ph type="body" idx="10"/>
          </p:nvPr>
        </p:nvSpPr>
        <p:spPr>
          <a:xfrm>
            <a:off x="6343015" y="1688465"/>
            <a:ext cx="5559425" cy="551815"/>
          </a:xfrm>
          <a:prstGeom prst="rect">
            <a:avLst/>
          </a:prstGeom>
          <a:noFill/>
          <a:ln w="0" cmpd="sng">
            <a:noFill/>
            <a:prstDash val="solid"/>
          </a:ln>
        </p:spPr>
        <p:txBody>
          <a:bodyPr vert="horz" lIns="0" tIns="43815" rIns="0" bIns="0" anchor="t">
            <a:normAutofit fontScale="95000"/>
          </a:bodyPr>
          <a:lstStyle/>
          <a:p>
            <a:pPr marL="0" marR="0" indent="320040" algn="l">
              <a:lnSpc>
                <a:spcPts val="1800"/>
              </a:lnSpc>
              <a:spcAft>
                <a:spcPts val="0"/>
              </a:spcAft>
              <a:buFont typeface="Wingdings"/>
              <a:buChar char="l"/>
            </a:pPr>
            <a:r>
              <a:rPr lang="en-US" sz="1800" b="1" spc="0">
                <a:solidFill>
                  <a:srgbClr val="000000"/>
                </a:solidFill>
                <a:latin typeface="Calibri" panose="02020603050405020304" pitchFamily="2"/>
              </a:rPr>
              <a:t>Be kind and respectful: </a:t>
            </a:r>
            <a:r>
              <a:rPr lang="en-US" sz="1800" spc="0">
                <a:solidFill>
                  <a:srgbClr val="000000"/>
                </a:solidFill>
                <a:latin typeface="Calibri" panose="02020603050405020304" pitchFamily="2"/>
              </a:rPr>
              <a:t>Value different backgrounds and </a:t>
            </a:r>
          </a:p>
          <a:p>
            <a:pPr marL="320040" marR="0" indent="0" algn="l">
              <a:lnSpc>
                <a:spcPts val="1900"/>
              </a:lnSpc>
              <a:spcBef>
                <a:spcPts val="290"/>
              </a:spcBef>
              <a:spcAft>
                <a:spcPts val="25"/>
              </a:spcAft>
            </a:pPr>
            <a:r>
              <a:rPr lang="en-US" sz="1800" spc="30">
                <a:solidFill>
                  <a:srgbClr val="000000"/>
                </a:solidFill>
                <a:latin typeface="Calibri" panose="02020603050405020304" pitchFamily="2"/>
              </a:rPr>
              <a:t>perspectives and treat everyone with empathy. </a:t>
            </a:r>
          </a:p>
        </p:txBody>
      </p:sp>
      <p:sp>
        <p:nvSpPr>
          <p:cNvPr id="8" name="Text Placeholder 7"/>
          <p:cNvSpPr>
            <a:spLocks noGrp="1"/>
          </p:cNvSpPr>
          <p:nvPr>
            <p:ph type="body" idx="10"/>
          </p:nvPr>
        </p:nvSpPr>
        <p:spPr>
          <a:xfrm>
            <a:off x="94615" y="3099435"/>
            <a:ext cx="3419475" cy="1837690"/>
          </a:xfrm>
          <a:prstGeom prst="rect">
            <a:avLst/>
          </a:prstGeom>
          <a:noFill/>
          <a:ln w="0" cmpd="sng">
            <a:noFill/>
            <a:prstDash val="solid"/>
          </a:ln>
        </p:spPr>
        <p:txBody>
          <a:bodyPr vert="horz" lIns="0" tIns="36830" rIns="0" bIns="0" anchor="t"/>
          <a:lstStyle/>
          <a:p>
            <a:pPr marL="0" marR="0" indent="0" algn="l">
              <a:lnSpc>
                <a:spcPts val="2600"/>
              </a:lnSpc>
              <a:spcAft>
                <a:spcPts val="0"/>
              </a:spcAft>
            </a:pPr>
            <a:r>
              <a:rPr lang="en-US" sz="2400" spc="-55">
                <a:solidFill>
                  <a:srgbClr val="000000"/>
                </a:solidFill>
                <a:latin typeface="Calibri" panose="02020603050405020304" pitchFamily="2"/>
              </a:rPr>
              <a:t>Nick Chellel </a:t>
            </a:r>
          </a:p>
          <a:p>
            <a:pPr marL="0" marR="0" indent="0" algn="l">
              <a:lnSpc>
                <a:spcPts val="2400"/>
              </a:lnSpc>
              <a:spcBef>
                <a:spcPts val="240"/>
              </a:spcBef>
              <a:spcAft>
                <a:spcPts val="0"/>
              </a:spcAft>
            </a:pPr>
            <a:r>
              <a:rPr lang="en-US" sz="2400" b="1" spc="-5">
                <a:solidFill>
                  <a:srgbClr val="FF0000"/>
                </a:solidFill>
                <a:latin typeface="Calibri" panose="02020603050405020304" pitchFamily="2"/>
              </a:rPr>
              <a:t>Active Sussex </a:t>
            </a:r>
          </a:p>
          <a:p>
            <a:pPr marL="0" marR="0" indent="0" algn="l">
              <a:lnSpc>
                <a:spcPts val="2900"/>
              </a:lnSpc>
              <a:spcBef>
                <a:spcPts val="160"/>
              </a:spcBef>
              <a:spcAft>
                <a:spcPts val="0"/>
              </a:spcAft>
            </a:pPr>
            <a:r>
              <a:rPr lang="en-US" sz="2400" b="1" spc="-90">
                <a:solidFill>
                  <a:srgbClr val="FF0000"/>
                </a:solidFill>
                <a:latin typeface="Calibri" panose="02020603050405020304" pitchFamily="2"/>
              </a:rPr>
              <a:t>Strategic Workforce Officer </a:t>
            </a:r>
            <a:r>
              <a:rPr lang="en-US" sz="2350" u="sng" spc="-75">
                <a:solidFill>
                  <a:srgbClr val="006FC0"/>
                </a:solidFill>
                <a:latin typeface="Calibri" panose="02020603050405020304" pitchFamily="2"/>
              </a:rPr>
              <a:t>Email Me</a:t>
            </a:r>
            <a:r>
              <a:rPr lang="en-US" sz="2350" u="sng" spc="-75">
                <a:solidFill>
                  <a:srgbClr val="0462C1"/>
                </a:solidFill>
                <a:latin typeface="Calibri" panose="02020603050405020304" pitchFamily="2"/>
              </a:rPr>
              <a:t>  </a:t>
            </a:r>
          </a:p>
          <a:p>
            <a:pPr marL="0" marR="0" indent="0" algn="l">
              <a:lnSpc>
                <a:spcPts val="2600"/>
              </a:lnSpc>
              <a:spcBef>
                <a:spcPts val="255"/>
              </a:spcBef>
              <a:spcAft>
                <a:spcPts val="0"/>
              </a:spcAft>
            </a:pPr>
            <a:r>
              <a:rPr lang="en-US" sz="2400" b="1" u="sng" spc="-40">
                <a:solidFill>
                  <a:srgbClr val="0000FF"/>
                </a:solidFill>
                <a:latin typeface="Calibri" panose="02020603050405020304" pitchFamily="2"/>
              </a:rPr>
              <a:t>LinkedIn Profile</a:t>
            </a:r>
            <a:r>
              <a:rPr lang="en-US" sz="2400" b="1" u="sng" spc="-40">
                <a:solidFill>
                  <a:srgbClr val="FFFFFF"/>
                </a:solidFill>
                <a:latin typeface="Calibri" panose="02020603050405020304" pitchFamily="2"/>
              </a:rPr>
              <a:t>  </a:t>
            </a:r>
          </a:p>
        </p:txBody>
      </p:sp>
      <p:sp>
        <p:nvSpPr>
          <p:cNvPr id="9" name="Text Placeholder 8"/>
          <p:cNvSpPr>
            <a:spLocks noGrp="1"/>
          </p:cNvSpPr>
          <p:nvPr>
            <p:ph type="body" idx="10"/>
          </p:nvPr>
        </p:nvSpPr>
        <p:spPr>
          <a:xfrm>
            <a:off x="6343015" y="2365375"/>
            <a:ext cx="5596255" cy="3554095"/>
          </a:xfrm>
          <a:prstGeom prst="rect">
            <a:avLst/>
          </a:prstGeom>
          <a:noFill/>
          <a:ln w="0" cmpd="sng">
            <a:noFill/>
            <a:prstDash val="solid"/>
          </a:ln>
        </p:spPr>
        <p:txBody>
          <a:bodyPr vert="horz" lIns="0" tIns="43815" rIns="0" bIns="0" anchor="t">
            <a:normAutofit fontScale="95000"/>
          </a:bodyPr>
          <a:lstStyle/>
          <a:p>
            <a:pPr marL="0" marR="0" indent="320040" algn="l">
              <a:lnSpc>
                <a:spcPts val="1800"/>
              </a:lnSpc>
              <a:spcAft>
                <a:spcPts val="0"/>
              </a:spcAft>
              <a:buFont typeface="Wingdings"/>
              <a:buChar char="l"/>
            </a:pPr>
            <a:r>
              <a:rPr lang="en-US" sz="1800" b="1" spc="15">
                <a:solidFill>
                  <a:srgbClr val="000000"/>
                </a:solidFill>
                <a:latin typeface="Calibri" panose="02020603050405020304" pitchFamily="2"/>
              </a:rPr>
              <a:t>Listen with curiosity: </a:t>
            </a:r>
            <a:r>
              <a:rPr lang="en-US" sz="1800" spc="15">
                <a:solidFill>
                  <a:srgbClr val="000000"/>
                </a:solidFill>
                <a:latin typeface="Calibri" panose="02020603050405020304" pitchFamily="2"/>
              </a:rPr>
              <a:t>Ask questions to understand, and </a:t>
            </a:r>
          </a:p>
          <a:p>
            <a:pPr marL="320040" marR="0" indent="0" algn="l">
              <a:lnSpc>
                <a:spcPts val="1900"/>
              </a:lnSpc>
              <a:spcBef>
                <a:spcPts val="290"/>
              </a:spcBef>
              <a:spcAft>
                <a:spcPts val="0"/>
              </a:spcAft>
            </a:pPr>
            <a:r>
              <a:rPr lang="en-US" sz="1800" spc="30">
                <a:solidFill>
                  <a:srgbClr val="000000"/>
                </a:solidFill>
                <a:latin typeface="Calibri" panose="02020603050405020304" pitchFamily="2"/>
              </a:rPr>
              <a:t>challenge ideas without making assumptions. </a:t>
            </a:r>
          </a:p>
          <a:p>
            <a:pPr marL="0" marR="0" indent="320040" algn="l">
              <a:lnSpc>
                <a:spcPts val="1800"/>
              </a:lnSpc>
              <a:spcBef>
                <a:spcPts val="1350"/>
              </a:spcBef>
              <a:spcAft>
                <a:spcPts val="0"/>
              </a:spcAft>
              <a:buFont typeface="Wingdings"/>
              <a:buChar char="l"/>
            </a:pPr>
            <a:r>
              <a:rPr lang="en-US" sz="1800" b="1" spc="5">
                <a:solidFill>
                  <a:srgbClr val="000000"/>
                </a:solidFill>
                <a:latin typeface="Calibri" panose="02020603050405020304" pitchFamily="2"/>
              </a:rPr>
              <a:t>Share and make space: </a:t>
            </a:r>
            <a:r>
              <a:rPr lang="en-US" sz="1800" spc="5">
                <a:solidFill>
                  <a:srgbClr val="000000"/>
                </a:solidFill>
                <a:latin typeface="Calibri" panose="02020603050405020304" pitchFamily="2"/>
              </a:rPr>
              <a:t>Contribute your experiences, but </a:t>
            </a:r>
          </a:p>
          <a:p>
            <a:pPr marL="320040" marR="0" indent="0" algn="l">
              <a:lnSpc>
                <a:spcPts val="1900"/>
              </a:lnSpc>
              <a:spcBef>
                <a:spcPts val="310"/>
              </a:spcBef>
              <a:spcAft>
                <a:spcPts val="0"/>
              </a:spcAft>
            </a:pPr>
            <a:r>
              <a:rPr lang="en-US" sz="1800" spc="30">
                <a:solidFill>
                  <a:srgbClr val="000000"/>
                </a:solidFill>
                <a:latin typeface="Calibri" panose="02020603050405020304" pitchFamily="2"/>
              </a:rPr>
              <a:t>step back so others can be heard. </a:t>
            </a:r>
          </a:p>
          <a:p>
            <a:pPr marL="0" marR="0" indent="320040" algn="l">
              <a:lnSpc>
                <a:spcPts val="1800"/>
              </a:lnSpc>
              <a:spcBef>
                <a:spcPts val="1330"/>
              </a:spcBef>
              <a:spcAft>
                <a:spcPts val="0"/>
              </a:spcAft>
              <a:buFont typeface="Wingdings"/>
              <a:buChar char="l"/>
            </a:pPr>
            <a:r>
              <a:rPr lang="en-US" sz="1800" b="1" spc="5">
                <a:solidFill>
                  <a:srgbClr val="000000"/>
                </a:solidFill>
                <a:latin typeface="Calibri" panose="02020603050405020304" pitchFamily="2"/>
              </a:rPr>
              <a:t>Participate your way: </a:t>
            </a:r>
            <a:r>
              <a:rPr lang="en-US" sz="1800" spc="5">
                <a:solidFill>
                  <a:srgbClr val="000000"/>
                </a:solidFill>
                <a:latin typeface="Calibri" panose="02020603050405020304" pitchFamily="2"/>
              </a:rPr>
              <a:t>Engage as you feel comfortable - it </a:t>
            </a:r>
          </a:p>
          <a:p>
            <a:pPr marL="320040" marR="0" indent="0" algn="l">
              <a:lnSpc>
                <a:spcPts val="1900"/>
              </a:lnSpc>
              <a:spcBef>
                <a:spcPts val="310"/>
              </a:spcBef>
              <a:spcAft>
                <a:spcPts val="0"/>
              </a:spcAft>
            </a:pPr>
            <a:r>
              <a:rPr lang="en-US" sz="1800" spc="30">
                <a:solidFill>
                  <a:srgbClr val="000000"/>
                </a:solidFill>
                <a:latin typeface="Calibri" panose="02020603050405020304" pitchFamily="2"/>
              </a:rPr>
              <a:t>is always fine to pass, pause, or take a break. </a:t>
            </a:r>
          </a:p>
          <a:p>
            <a:pPr marL="0" marR="0" indent="320040" algn="l">
              <a:lnSpc>
                <a:spcPts val="1800"/>
              </a:lnSpc>
              <a:spcBef>
                <a:spcPts val="1355"/>
              </a:spcBef>
              <a:spcAft>
                <a:spcPts val="0"/>
              </a:spcAft>
              <a:buFont typeface="Wingdings"/>
              <a:buChar char="l"/>
            </a:pPr>
            <a:r>
              <a:rPr lang="en-US" sz="1800" b="1" spc="15">
                <a:solidFill>
                  <a:srgbClr val="000000"/>
                </a:solidFill>
                <a:latin typeface="Calibri" panose="02020603050405020304" pitchFamily="2"/>
              </a:rPr>
              <a:t>Keep stories private: </a:t>
            </a:r>
            <a:r>
              <a:rPr lang="en-US" sz="1800" spc="15">
                <a:solidFill>
                  <a:srgbClr val="000000"/>
                </a:solidFill>
                <a:latin typeface="Calibri" panose="02020603050405020304" pitchFamily="2"/>
              </a:rPr>
              <a:t>Share the lessons, not people’s </a:t>
            </a:r>
          </a:p>
          <a:p>
            <a:pPr marL="320040" marR="0" indent="0" algn="l">
              <a:lnSpc>
                <a:spcPts val="1900"/>
              </a:lnSpc>
              <a:spcBef>
                <a:spcPts val="310"/>
              </a:spcBef>
              <a:spcAft>
                <a:spcPts val="0"/>
              </a:spcAft>
            </a:pPr>
            <a:r>
              <a:rPr lang="en-US" sz="1800" spc="30">
                <a:solidFill>
                  <a:srgbClr val="000000"/>
                </a:solidFill>
                <a:latin typeface="Calibri" panose="02020603050405020304" pitchFamily="2"/>
              </a:rPr>
              <a:t>names or personal details. Safeguarding issues must </a:t>
            </a:r>
          </a:p>
          <a:p>
            <a:pPr marL="320040" marR="0" indent="0" algn="l">
              <a:lnSpc>
                <a:spcPts val="1900"/>
              </a:lnSpc>
              <a:spcBef>
                <a:spcPts val="310"/>
              </a:spcBef>
              <a:spcAft>
                <a:spcPts val="0"/>
              </a:spcAft>
            </a:pPr>
            <a:r>
              <a:rPr lang="en-US" sz="1800" spc="25">
                <a:solidFill>
                  <a:srgbClr val="000000"/>
                </a:solidFill>
                <a:latin typeface="Calibri" panose="02020603050405020304" pitchFamily="2"/>
              </a:rPr>
              <a:t>always be reported properly. </a:t>
            </a:r>
          </a:p>
          <a:p>
            <a:pPr marL="0" marR="0" indent="320040" algn="l">
              <a:lnSpc>
                <a:spcPts val="1800"/>
              </a:lnSpc>
              <a:spcBef>
                <a:spcPts val="1545"/>
              </a:spcBef>
              <a:spcAft>
                <a:spcPts val="0"/>
              </a:spcAft>
              <a:buFont typeface="Wingdings"/>
              <a:buChar char="l"/>
            </a:pPr>
            <a:r>
              <a:rPr lang="en-US" sz="1800" b="1" spc="10">
                <a:solidFill>
                  <a:srgbClr val="000000"/>
                </a:solidFill>
                <a:latin typeface="Calibri" panose="02020603050405020304" pitchFamily="2"/>
              </a:rPr>
              <a:t>Turn learning into action: </a:t>
            </a:r>
            <a:r>
              <a:rPr lang="en-US" sz="1800" spc="10">
                <a:solidFill>
                  <a:srgbClr val="000000"/>
                </a:solidFill>
                <a:latin typeface="Calibri" panose="02020603050405020304" pitchFamily="2"/>
              </a:rPr>
              <a:t>Focus on how you can use </a:t>
            </a:r>
          </a:p>
          <a:p>
            <a:pPr marL="320040" marR="0" indent="0" algn="l">
              <a:lnSpc>
                <a:spcPts val="1800"/>
              </a:lnSpc>
              <a:spcBef>
                <a:spcPts val="310"/>
              </a:spcBef>
              <a:spcAft>
                <a:spcPts val="0"/>
              </a:spcAft>
            </a:pPr>
            <a:r>
              <a:rPr lang="en-US" sz="1800" spc="30">
                <a:solidFill>
                  <a:srgbClr val="000000"/>
                </a:solidFill>
                <a:latin typeface="Calibri" panose="02020603050405020304" pitchFamily="2"/>
              </a:rPr>
              <a:t>what you learn to make a positive impact. </a:t>
            </a:r>
          </a:p>
        </p:txBody>
      </p:sp>
      <p:sp>
        <p:nvSpPr>
          <p:cNvPr id="10" name="Text Placeholder 9"/>
          <p:cNvSpPr>
            <a:spLocks noGrp="1"/>
          </p:cNvSpPr>
          <p:nvPr>
            <p:ph type="body" idx="10"/>
          </p:nvPr>
        </p:nvSpPr>
        <p:spPr>
          <a:xfrm>
            <a:off x="716280" y="6396355"/>
            <a:ext cx="1877695"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0">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2591722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layout 3">
    <p:bg>
      <p:bgPr>
        <a:solidFill>
          <a:schemeClr val="bg1">
            <a:alpha val="10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109855" y="330200"/>
            <a:ext cx="5565775" cy="596900"/>
          </a:xfrm>
          <a:prstGeom prst="rect">
            <a:avLst/>
          </a:prstGeom>
          <a:noFill/>
          <a:ln w="0" cmpd="sng">
            <a:noFill/>
            <a:prstDash val="solid"/>
          </a:ln>
        </p:spPr>
        <p:txBody>
          <a:bodyPr vert="horz" lIns="0" tIns="59055" rIns="0" bIns="0" anchor="t">
            <a:normAutofit fontScale="95000"/>
          </a:bodyPr>
          <a:lstStyle/>
          <a:p>
            <a:pPr marL="0" marR="0" indent="0" algn="l">
              <a:lnSpc>
                <a:spcPts val="4200"/>
              </a:lnSpc>
              <a:spcAft>
                <a:spcPts val="0"/>
              </a:spcAft>
            </a:pPr>
            <a:r>
              <a:rPr lang="en-US" sz="3850" b="1" spc="20">
                <a:solidFill>
                  <a:srgbClr val="F6B805"/>
                </a:solidFill>
                <a:latin typeface="Calibri" panose="02020603050405020304" pitchFamily="2"/>
              </a:rPr>
              <a:t>Active Sussex- Who are we? </a:t>
            </a:r>
          </a:p>
        </p:txBody>
      </p:sp>
      <p:sp>
        <p:nvSpPr>
          <p:cNvPr id="5" name="Text Placeholder 4"/>
          <p:cNvSpPr>
            <a:spLocks noGrp="1"/>
          </p:cNvSpPr>
          <p:nvPr>
            <p:ph type="body" idx="10"/>
          </p:nvPr>
        </p:nvSpPr>
        <p:spPr>
          <a:xfrm>
            <a:off x="109855" y="1175385"/>
            <a:ext cx="6016625" cy="708025"/>
          </a:xfrm>
          <a:prstGeom prst="rect">
            <a:avLst/>
          </a:prstGeom>
          <a:noFill/>
          <a:ln w="0" cmpd="sng">
            <a:noFill/>
            <a:prstDash val="solid"/>
          </a:ln>
        </p:spPr>
        <p:txBody>
          <a:bodyPr vert="horz" lIns="0" tIns="31750" rIns="0" bIns="0" anchor="t"/>
          <a:lstStyle/>
          <a:p>
            <a:pPr marL="0" marR="0" indent="0" algn="l">
              <a:lnSpc>
                <a:spcPts val="2400"/>
              </a:lnSpc>
              <a:spcAft>
                <a:spcPts val="0"/>
              </a:spcAft>
            </a:pPr>
            <a:r>
              <a:rPr lang="en-US" sz="2350" spc="0">
                <a:solidFill>
                  <a:srgbClr val="000000"/>
                </a:solidFill>
                <a:latin typeface="Calibri" panose="02020603050405020304" pitchFamily="2"/>
              </a:rPr>
              <a:t>Active Sussex is the Active Partnership for Sussex </a:t>
            </a:r>
          </a:p>
          <a:p>
            <a:pPr marL="0" marR="0" indent="0" algn="l">
              <a:lnSpc>
                <a:spcPts val="2400"/>
              </a:lnSpc>
              <a:spcBef>
                <a:spcPts val="430"/>
              </a:spcBef>
              <a:spcAft>
                <a:spcPts val="0"/>
              </a:spcAft>
            </a:pPr>
            <a:r>
              <a:rPr lang="en-US" sz="2350" spc="-45">
                <a:solidFill>
                  <a:srgbClr val="000000"/>
                </a:solidFill>
                <a:latin typeface="Calibri" panose="02020603050405020304" pitchFamily="2"/>
              </a:rPr>
              <a:t>1/42 nationally. </a:t>
            </a:r>
          </a:p>
        </p:txBody>
      </p:sp>
      <p:sp>
        <p:nvSpPr>
          <p:cNvPr id="6" name="Text Placeholder 5"/>
          <p:cNvSpPr>
            <a:spLocks noGrp="1"/>
          </p:cNvSpPr>
          <p:nvPr>
            <p:ph type="body" idx="10"/>
          </p:nvPr>
        </p:nvSpPr>
        <p:spPr>
          <a:xfrm>
            <a:off x="125095" y="2272665"/>
            <a:ext cx="5772785" cy="708025"/>
          </a:xfrm>
          <a:prstGeom prst="rect">
            <a:avLst/>
          </a:prstGeom>
          <a:noFill/>
          <a:ln w="0" cmpd="sng">
            <a:noFill/>
            <a:prstDash val="solid"/>
          </a:ln>
        </p:spPr>
        <p:txBody>
          <a:bodyPr vert="horz" lIns="0" tIns="31750" rIns="0" bIns="0" anchor="t"/>
          <a:lstStyle/>
          <a:p>
            <a:pPr marL="0" marR="0" indent="0" algn="l">
              <a:lnSpc>
                <a:spcPts val="2400"/>
              </a:lnSpc>
              <a:spcAft>
                <a:spcPts val="0"/>
              </a:spcAft>
            </a:pPr>
            <a:r>
              <a:rPr lang="en-US" sz="2350" spc="-5">
                <a:solidFill>
                  <a:srgbClr val="000000"/>
                </a:solidFill>
                <a:latin typeface="Calibri" panose="02020603050405020304" pitchFamily="2"/>
              </a:rPr>
              <a:t>Funded by Sport England to promote sport and </a:t>
            </a:r>
          </a:p>
          <a:p>
            <a:pPr marL="0" marR="0" indent="0" algn="l">
              <a:lnSpc>
                <a:spcPts val="2400"/>
              </a:lnSpc>
              <a:spcBef>
                <a:spcPts val="455"/>
              </a:spcBef>
              <a:spcAft>
                <a:spcPts val="0"/>
              </a:spcAft>
            </a:pPr>
            <a:r>
              <a:rPr lang="en-US" sz="2350" spc="0">
                <a:solidFill>
                  <a:srgbClr val="000000"/>
                </a:solidFill>
                <a:latin typeface="Calibri" panose="02020603050405020304" pitchFamily="2"/>
              </a:rPr>
              <a:t>physical activity across Sussex. </a:t>
            </a:r>
          </a:p>
        </p:txBody>
      </p:sp>
      <p:sp>
        <p:nvSpPr>
          <p:cNvPr id="7" name="Text Placeholder 6"/>
          <p:cNvSpPr>
            <a:spLocks noGrp="1"/>
          </p:cNvSpPr>
          <p:nvPr>
            <p:ph type="body" idx="10"/>
          </p:nvPr>
        </p:nvSpPr>
        <p:spPr>
          <a:xfrm>
            <a:off x="113030" y="3369945"/>
            <a:ext cx="6269355" cy="708025"/>
          </a:xfrm>
          <a:prstGeom prst="rect">
            <a:avLst/>
          </a:prstGeom>
          <a:noFill/>
          <a:ln w="0" cmpd="sng">
            <a:noFill/>
            <a:prstDash val="solid"/>
          </a:ln>
        </p:spPr>
        <p:txBody>
          <a:bodyPr vert="horz" lIns="0" tIns="31750" rIns="0" bIns="0" anchor="t"/>
          <a:lstStyle/>
          <a:p>
            <a:pPr marL="0" marR="0" indent="0" algn="l">
              <a:lnSpc>
                <a:spcPts val="2400"/>
              </a:lnSpc>
              <a:spcAft>
                <a:spcPts val="0"/>
              </a:spcAft>
            </a:pPr>
            <a:r>
              <a:rPr lang="en-US" sz="2350" spc="-5">
                <a:solidFill>
                  <a:srgbClr val="000000"/>
                </a:solidFill>
                <a:latin typeface="Calibri" panose="02020603050405020304" pitchFamily="2"/>
              </a:rPr>
              <a:t>Strategic organisation focused on reducing physical </a:t>
            </a:r>
          </a:p>
          <a:p>
            <a:pPr marL="0" marR="0" indent="0" algn="l">
              <a:lnSpc>
                <a:spcPts val="2400"/>
              </a:lnSpc>
              <a:spcBef>
                <a:spcPts val="455"/>
              </a:spcBef>
              <a:spcAft>
                <a:spcPts val="0"/>
              </a:spcAft>
            </a:pPr>
            <a:r>
              <a:rPr lang="en-US" sz="2350" spc="0">
                <a:solidFill>
                  <a:srgbClr val="000000"/>
                </a:solidFill>
                <a:latin typeface="Calibri" panose="02020603050405020304" pitchFamily="2"/>
              </a:rPr>
              <a:t>inactivity and tackling inequalities in Sussex. </a:t>
            </a:r>
          </a:p>
        </p:txBody>
      </p:sp>
      <p:sp>
        <p:nvSpPr>
          <p:cNvPr id="8" name="Text Placeholder 7"/>
          <p:cNvSpPr>
            <a:spLocks noGrp="1"/>
          </p:cNvSpPr>
          <p:nvPr>
            <p:ph type="body" idx="10"/>
          </p:nvPr>
        </p:nvSpPr>
        <p:spPr>
          <a:xfrm>
            <a:off x="8869680" y="3517265"/>
            <a:ext cx="1852930" cy="1527175"/>
          </a:xfrm>
          <a:prstGeom prst="rect">
            <a:avLst/>
          </a:prstGeom>
          <a:noFill/>
          <a:ln w="0" cmpd="sng">
            <a:noFill/>
            <a:prstDash val="solid"/>
          </a:ln>
        </p:spPr>
        <p:txBody>
          <a:bodyPr vert="horz" lIns="0" tIns="46355" rIns="0" bIns="0" anchor="t">
            <a:normAutofit fontScale="95000"/>
          </a:bodyPr>
          <a:lstStyle/>
          <a:p>
            <a:pPr marL="0" marR="0" indent="0" algn="ctr">
              <a:lnSpc>
                <a:spcPts val="2000"/>
              </a:lnSpc>
              <a:spcAft>
                <a:spcPts val="0"/>
              </a:spcAft>
            </a:pPr>
            <a:r>
              <a:rPr lang="en-US" sz="2000" i="1" spc="-15">
                <a:solidFill>
                  <a:srgbClr val="FFFFFF"/>
                </a:solidFill>
                <a:latin typeface="Calibri" panose="02020603050405020304" pitchFamily="2"/>
              </a:rPr>
              <a:t>Transforming lives </a:t>
            </a:r>
          </a:p>
          <a:p>
            <a:pPr marL="0" marR="0" indent="0" algn="ctr">
              <a:lnSpc>
                <a:spcPts val="2000"/>
              </a:lnSpc>
              <a:spcBef>
                <a:spcPts val="365"/>
              </a:spcBef>
              <a:spcAft>
                <a:spcPts val="0"/>
              </a:spcAft>
            </a:pPr>
            <a:r>
              <a:rPr lang="en-US" sz="2000" i="1" spc="0">
                <a:solidFill>
                  <a:srgbClr val="FFFFFF"/>
                </a:solidFill>
                <a:latin typeface="Calibri" panose="02020603050405020304" pitchFamily="2"/>
              </a:rPr>
              <a:t>and improving </a:t>
            </a:r>
          </a:p>
          <a:p>
            <a:pPr marL="0" marR="0" indent="0" algn="ctr">
              <a:lnSpc>
                <a:spcPts val="2000"/>
              </a:lnSpc>
              <a:spcBef>
                <a:spcPts val="365"/>
              </a:spcBef>
              <a:spcAft>
                <a:spcPts val="0"/>
              </a:spcAft>
            </a:pPr>
            <a:r>
              <a:rPr lang="en-US" sz="2000" i="1" spc="0">
                <a:solidFill>
                  <a:srgbClr val="FFFFFF"/>
                </a:solidFill>
                <a:latin typeface="Calibri" panose="02020603050405020304" pitchFamily="2"/>
              </a:rPr>
              <a:t>communities </a:t>
            </a:r>
          </a:p>
          <a:p>
            <a:pPr marL="0" marR="0" indent="0" algn="ctr">
              <a:lnSpc>
                <a:spcPts val="2000"/>
              </a:lnSpc>
              <a:spcBef>
                <a:spcPts val="365"/>
              </a:spcBef>
              <a:spcAft>
                <a:spcPts val="0"/>
              </a:spcAft>
            </a:pPr>
            <a:r>
              <a:rPr lang="en-US" sz="2000" i="1" spc="0">
                <a:solidFill>
                  <a:srgbClr val="FFFFFF"/>
                </a:solidFill>
                <a:latin typeface="Calibri" panose="02020603050405020304" pitchFamily="2"/>
              </a:rPr>
              <a:t>through sport &amp; </a:t>
            </a:r>
          </a:p>
          <a:p>
            <a:pPr marL="0" marR="0" indent="0" algn="ctr">
              <a:lnSpc>
                <a:spcPts val="2000"/>
              </a:lnSpc>
              <a:spcBef>
                <a:spcPts val="365"/>
              </a:spcBef>
              <a:spcAft>
                <a:spcPts val="0"/>
              </a:spcAft>
            </a:pPr>
            <a:r>
              <a:rPr lang="en-US" sz="2000" i="1" spc="0">
                <a:solidFill>
                  <a:srgbClr val="FFFFFF"/>
                </a:solidFill>
                <a:latin typeface="Calibri" panose="02020603050405020304" pitchFamily="2"/>
              </a:rPr>
              <a:t>physical activity </a:t>
            </a:r>
          </a:p>
        </p:txBody>
      </p:sp>
      <p:sp>
        <p:nvSpPr>
          <p:cNvPr id="9" name="Text Placeholder 8"/>
          <p:cNvSpPr>
            <a:spLocks noGrp="1"/>
          </p:cNvSpPr>
          <p:nvPr>
            <p:ph type="body" idx="10"/>
          </p:nvPr>
        </p:nvSpPr>
        <p:spPr>
          <a:xfrm>
            <a:off x="118745" y="4467225"/>
            <a:ext cx="6309360" cy="708025"/>
          </a:xfrm>
          <a:prstGeom prst="rect">
            <a:avLst/>
          </a:prstGeom>
          <a:noFill/>
          <a:ln w="0" cmpd="sng">
            <a:noFill/>
            <a:prstDash val="solid"/>
          </a:ln>
        </p:spPr>
        <p:txBody>
          <a:bodyPr vert="horz" lIns="0" tIns="31750" rIns="0" bIns="0" anchor="t"/>
          <a:lstStyle/>
          <a:p>
            <a:pPr marL="0" marR="0" indent="0" algn="l">
              <a:lnSpc>
                <a:spcPts val="2400"/>
              </a:lnSpc>
              <a:spcAft>
                <a:spcPts val="0"/>
              </a:spcAft>
            </a:pPr>
            <a:r>
              <a:rPr lang="en-US" sz="2350" spc="5">
                <a:solidFill>
                  <a:srgbClr val="000000"/>
                </a:solidFill>
                <a:latin typeface="Calibri" panose="02020603050405020304" pitchFamily="2"/>
              </a:rPr>
              <a:t>Our aim is to is to address inequality and empower </a:t>
            </a:r>
          </a:p>
          <a:p>
            <a:pPr marL="0" marR="0" indent="0" algn="l">
              <a:lnSpc>
                <a:spcPts val="2400"/>
              </a:lnSpc>
              <a:spcBef>
                <a:spcPts val="455"/>
              </a:spcBef>
              <a:spcAft>
                <a:spcPts val="0"/>
              </a:spcAft>
            </a:pPr>
            <a:r>
              <a:rPr lang="en-US" sz="2350" spc="-5">
                <a:solidFill>
                  <a:srgbClr val="000000"/>
                </a:solidFill>
                <a:latin typeface="Calibri" panose="02020603050405020304" pitchFamily="2"/>
              </a:rPr>
              <a:t>everyone to be active in a way that works for them. </a:t>
            </a:r>
          </a:p>
        </p:txBody>
      </p:sp>
      <p:sp>
        <p:nvSpPr>
          <p:cNvPr id="10" name="Text Placeholder 9"/>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28930594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layout 4">
    <p:bg>
      <p:bgPr>
        <a:solidFill>
          <a:schemeClr val="bg1">
            <a:alpha val="10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115570" y="76200"/>
            <a:ext cx="6215380" cy="948055"/>
          </a:xfrm>
          <a:prstGeom prst="rect">
            <a:avLst/>
          </a:prstGeom>
          <a:noFill/>
          <a:ln w="0" cmpd="sng">
            <a:noFill/>
            <a:prstDash val="solid"/>
          </a:ln>
        </p:spPr>
        <p:txBody>
          <a:bodyPr vert="horz" lIns="0" tIns="40640" rIns="0" bIns="0" anchor="t"/>
          <a:lstStyle/>
          <a:p>
            <a:pPr marL="0" marR="0" indent="0" algn="l">
              <a:lnSpc>
                <a:spcPts val="3100"/>
              </a:lnSpc>
              <a:spcAft>
                <a:spcPts val="0"/>
              </a:spcAft>
            </a:pPr>
            <a:r>
              <a:rPr lang="en-US" sz="3050" b="1" spc="0">
                <a:solidFill>
                  <a:srgbClr val="E31F12"/>
                </a:solidFill>
                <a:latin typeface="Calibri" panose="02020603050405020304" pitchFamily="2"/>
              </a:rPr>
              <a:t>Learning Objectives </a:t>
            </a:r>
          </a:p>
          <a:p>
            <a:pPr marL="0" marR="0" indent="0" algn="l">
              <a:lnSpc>
                <a:spcPts val="2400"/>
              </a:lnSpc>
              <a:spcBef>
                <a:spcPts val="1560"/>
              </a:spcBef>
              <a:spcAft>
                <a:spcPts val="20"/>
              </a:spcAft>
            </a:pPr>
            <a:r>
              <a:rPr lang="en-US" sz="2400" spc="-25">
                <a:solidFill>
                  <a:srgbClr val="000000"/>
                </a:solidFill>
                <a:latin typeface="Calibri" panose="02020603050405020304" pitchFamily="2"/>
              </a:rPr>
              <a:t>By the end of the workshop, participants will have: </a:t>
            </a:r>
          </a:p>
        </p:txBody>
      </p:sp>
      <p:sp>
        <p:nvSpPr>
          <p:cNvPr id="5" name="Text Placeholder 4"/>
          <p:cNvSpPr>
            <a:spLocks noGrp="1"/>
          </p:cNvSpPr>
          <p:nvPr>
            <p:ph type="body" idx="10"/>
          </p:nvPr>
        </p:nvSpPr>
        <p:spPr>
          <a:xfrm>
            <a:off x="109855" y="1610995"/>
            <a:ext cx="6187440" cy="1181100"/>
          </a:xfrm>
          <a:prstGeom prst="rect">
            <a:avLst/>
          </a:prstGeom>
          <a:noFill/>
          <a:ln w="0" cmpd="sng">
            <a:noFill/>
            <a:prstDash val="solid"/>
          </a:ln>
        </p:spPr>
        <p:txBody>
          <a:bodyPr vert="horz" lIns="0" tIns="29210" rIns="0" bIns="0" anchor="t"/>
          <a:lstStyle/>
          <a:p>
            <a:pPr marL="0" marR="0" indent="320040" algn="l">
              <a:lnSpc>
                <a:spcPts val="3100"/>
              </a:lnSpc>
              <a:spcAft>
                <a:spcPts val="0"/>
              </a:spcAft>
              <a:buFont typeface="Symbol"/>
              <a:buChar char="·"/>
            </a:pPr>
            <a:r>
              <a:rPr lang="en-US" sz="2400" spc="-15">
                <a:solidFill>
                  <a:srgbClr val="000000"/>
                </a:solidFill>
                <a:latin typeface="Calibri" panose="02020603050405020304" pitchFamily="2"/>
              </a:rPr>
              <a:t>Explored emerging safeguarding concerns from </a:t>
            </a:r>
          </a:p>
          <a:p>
            <a:pPr marL="320040" marR="0" indent="0" algn="l">
              <a:lnSpc>
                <a:spcPts val="2400"/>
              </a:lnSpc>
              <a:spcBef>
                <a:spcPts val="465"/>
              </a:spcBef>
              <a:spcAft>
                <a:spcPts val="0"/>
              </a:spcAft>
            </a:pPr>
            <a:r>
              <a:rPr lang="en-US" sz="2400" spc="-20">
                <a:solidFill>
                  <a:srgbClr val="000000"/>
                </a:solidFill>
                <a:latin typeface="Calibri" panose="02020603050405020304" pitchFamily="2"/>
              </a:rPr>
              <a:t>Sussex and what they reveal about risk, culture, </a:t>
            </a:r>
          </a:p>
          <a:p>
            <a:pPr marL="320040" marR="0" indent="0" algn="l">
              <a:lnSpc>
                <a:spcPts val="2400"/>
              </a:lnSpc>
              <a:spcBef>
                <a:spcPts val="645"/>
              </a:spcBef>
              <a:spcAft>
                <a:spcPts val="0"/>
              </a:spcAft>
            </a:pPr>
            <a:r>
              <a:rPr lang="en-US" sz="2400" spc="-15">
                <a:solidFill>
                  <a:srgbClr val="000000"/>
                </a:solidFill>
                <a:latin typeface="Calibri" panose="02020603050405020304" pitchFamily="2"/>
              </a:rPr>
              <a:t>professional boundaries and power. </a:t>
            </a:r>
          </a:p>
        </p:txBody>
      </p:sp>
      <p:sp>
        <p:nvSpPr>
          <p:cNvPr id="6" name="Text Placeholder 5"/>
          <p:cNvSpPr>
            <a:spLocks noGrp="1"/>
          </p:cNvSpPr>
          <p:nvPr>
            <p:ph type="body" idx="10"/>
          </p:nvPr>
        </p:nvSpPr>
        <p:spPr>
          <a:xfrm>
            <a:off x="109855" y="3381375"/>
            <a:ext cx="6458585" cy="1181735"/>
          </a:xfrm>
          <a:prstGeom prst="rect">
            <a:avLst/>
          </a:prstGeom>
          <a:noFill/>
          <a:ln w="0" cmpd="sng">
            <a:noFill/>
            <a:prstDash val="solid"/>
          </a:ln>
        </p:spPr>
        <p:txBody>
          <a:bodyPr vert="horz" lIns="0" tIns="29845" rIns="0" bIns="0" anchor="t"/>
          <a:lstStyle/>
          <a:p>
            <a:pPr marL="0" marR="0" indent="320040" algn="l">
              <a:lnSpc>
                <a:spcPts val="3100"/>
              </a:lnSpc>
              <a:spcAft>
                <a:spcPts val="0"/>
              </a:spcAft>
              <a:buFont typeface="Symbol"/>
              <a:buChar char="·"/>
            </a:pPr>
            <a:r>
              <a:rPr lang="en-US" sz="2400" spc="-5">
                <a:solidFill>
                  <a:srgbClr val="000000"/>
                </a:solidFill>
                <a:latin typeface="Calibri" panose="02020603050405020304" pitchFamily="2"/>
              </a:rPr>
              <a:t>Identified one action to take from the session to </a:t>
            </a:r>
          </a:p>
          <a:p>
            <a:pPr marL="320040" marR="0" indent="0" algn="l">
              <a:lnSpc>
                <a:spcPts val="2400"/>
              </a:lnSpc>
              <a:spcBef>
                <a:spcPts val="440"/>
              </a:spcBef>
              <a:spcAft>
                <a:spcPts val="0"/>
              </a:spcAft>
            </a:pPr>
            <a:r>
              <a:rPr lang="en-US" sz="2400" spc="-20">
                <a:solidFill>
                  <a:srgbClr val="000000"/>
                </a:solidFill>
                <a:latin typeface="Calibri" panose="02020603050405020304" pitchFamily="2"/>
              </a:rPr>
              <a:t>strengthen safeguarding practice within sport and </a:t>
            </a:r>
          </a:p>
          <a:p>
            <a:pPr marL="320040" marR="0" indent="0" algn="l">
              <a:lnSpc>
                <a:spcPts val="2400"/>
              </a:lnSpc>
              <a:spcBef>
                <a:spcPts val="665"/>
              </a:spcBef>
              <a:spcAft>
                <a:spcPts val="20"/>
              </a:spcAft>
            </a:pPr>
            <a:r>
              <a:rPr lang="en-US" sz="2400" spc="-25">
                <a:solidFill>
                  <a:srgbClr val="000000"/>
                </a:solidFill>
                <a:latin typeface="Calibri" panose="02020603050405020304" pitchFamily="2"/>
              </a:rPr>
              <a:t>physical activity. </a:t>
            </a:r>
          </a:p>
        </p:txBody>
      </p:sp>
      <p:sp>
        <p:nvSpPr>
          <p:cNvPr id="7" name="Text Placeholder 6"/>
          <p:cNvSpPr>
            <a:spLocks noGrp="1"/>
          </p:cNvSpPr>
          <p:nvPr>
            <p:ph type="body" idx="10"/>
          </p:nvPr>
        </p:nvSpPr>
        <p:spPr>
          <a:xfrm>
            <a:off x="716280" y="6396355"/>
            <a:ext cx="1877695"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0">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22346193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layout 5">
    <p:bg>
      <p:bgPr>
        <a:solidFill>
          <a:schemeClr val="bg1">
            <a:alpha val="10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841375" y="116840"/>
            <a:ext cx="3550920" cy="681990"/>
          </a:xfrm>
          <a:prstGeom prst="rect">
            <a:avLst/>
          </a:prstGeom>
          <a:noFill/>
          <a:ln w="0" cmpd="sng">
            <a:noFill/>
            <a:prstDash val="solid"/>
          </a:ln>
        </p:spPr>
        <p:txBody>
          <a:bodyPr vert="horz" lIns="0" tIns="66040" rIns="0" bIns="0" anchor="t">
            <a:normAutofit fontScale="95000"/>
          </a:bodyPr>
          <a:lstStyle/>
          <a:p>
            <a:pPr marL="0" marR="0" indent="0" algn="l">
              <a:lnSpc>
                <a:spcPts val="4800"/>
              </a:lnSpc>
              <a:spcAft>
                <a:spcPts val="0"/>
              </a:spcAft>
            </a:pPr>
            <a:r>
              <a:rPr lang="en-US" sz="4400" b="1" spc="-5">
                <a:solidFill>
                  <a:srgbClr val="2B8535"/>
                </a:solidFill>
                <a:latin typeface="Calibri" panose="02020603050405020304" pitchFamily="2"/>
              </a:rPr>
              <a:t>Pairs discussion </a:t>
            </a:r>
          </a:p>
        </p:txBody>
      </p:sp>
      <p:sp>
        <p:nvSpPr>
          <p:cNvPr id="5" name="Text Placeholder 4"/>
          <p:cNvSpPr>
            <a:spLocks noGrp="1"/>
          </p:cNvSpPr>
          <p:nvPr>
            <p:ph type="body" idx="10"/>
          </p:nvPr>
        </p:nvSpPr>
        <p:spPr>
          <a:xfrm>
            <a:off x="109855" y="1325880"/>
            <a:ext cx="5553075" cy="1374775"/>
          </a:xfrm>
          <a:prstGeom prst="rect">
            <a:avLst/>
          </a:prstGeom>
          <a:noFill/>
          <a:ln w="0" cmpd="sng">
            <a:noFill/>
            <a:prstDash val="solid"/>
          </a:ln>
        </p:spPr>
        <p:txBody>
          <a:bodyPr vert="horz" lIns="0" tIns="72390" rIns="0" bIns="0" anchor="t"/>
          <a:lstStyle/>
          <a:p>
            <a:pPr marL="0" marR="0" indent="320040" algn="l">
              <a:lnSpc>
                <a:spcPts val="3000"/>
              </a:lnSpc>
              <a:spcAft>
                <a:spcPts val="0"/>
              </a:spcAft>
              <a:buFont typeface="Calibri"/>
              <a:buAutoNum type="arabicPeriod"/>
            </a:pPr>
            <a:r>
              <a:rPr lang="en-US" sz="3000" spc="-30">
                <a:solidFill>
                  <a:srgbClr val="000000"/>
                </a:solidFill>
                <a:latin typeface="Calibri" panose="02020603050405020304" pitchFamily="2"/>
              </a:rPr>
              <a:t>What makes safeguarding in sport </a:t>
            </a:r>
          </a:p>
          <a:p>
            <a:pPr marL="320040" marR="0" indent="0" algn="l">
              <a:lnSpc>
                <a:spcPts val="3000"/>
              </a:lnSpc>
              <a:spcBef>
                <a:spcPts val="570"/>
              </a:spcBef>
              <a:spcAft>
                <a:spcPts val="0"/>
              </a:spcAft>
            </a:pPr>
            <a:r>
              <a:rPr lang="en-US" sz="3000" spc="-5">
                <a:solidFill>
                  <a:srgbClr val="000000"/>
                </a:solidFill>
                <a:latin typeface="Calibri" panose="02020603050405020304" pitchFamily="2"/>
              </a:rPr>
              <a:t>and physical activity distinctive or </a:t>
            </a:r>
          </a:p>
          <a:p>
            <a:pPr marL="320040" marR="0" indent="0" algn="l">
              <a:lnSpc>
                <a:spcPts val="3000"/>
              </a:lnSpc>
              <a:spcBef>
                <a:spcPts val="570"/>
              </a:spcBef>
              <a:spcAft>
                <a:spcPts val="0"/>
              </a:spcAft>
            </a:pPr>
            <a:r>
              <a:rPr lang="en-US" sz="3000" spc="-10">
                <a:solidFill>
                  <a:srgbClr val="000000"/>
                </a:solidFill>
                <a:latin typeface="Calibri" panose="02020603050405020304" pitchFamily="2"/>
              </a:rPr>
              <a:t>challenging in your work? </a:t>
            </a:r>
          </a:p>
        </p:txBody>
      </p:sp>
      <p:sp>
        <p:nvSpPr>
          <p:cNvPr id="6" name="Text Placeholder 5"/>
          <p:cNvSpPr>
            <a:spLocks noGrp="1"/>
          </p:cNvSpPr>
          <p:nvPr>
            <p:ph type="body" idx="10"/>
          </p:nvPr>
        </p:nvSpPr>
        <p:spPr>
          <a:xfrm>
            <a:off x="97790" y="3764280"/>
            <a:ext cx="5574665" cy="1831975"/>
          </a:xfrm>
          <a:prstGeom prst="rect">
            <a:avLst/>
          </a:prstGeom>
          <a:noFill/>
          <a:ln w="0" cmpd="sng">
            <a:noFill/>
            <a:prstDash val="solid"/>
          </a:ln>
        </p:spPr>
        <p:txBody>
          <a:bodyPr vert="horz" lIns="0" tIns="72390" rIns="0" bIns="0" anchor="t"/>
          <a:lstStyle/>
          <a:p>
            <a:pPr marL="0" marR="0" indent="320040" algn="l">
              <a:lnSpc>
                <a:spcPts val="3000"/>
              </a:lnSpc>
              <a:spcAft>
                <a:spcPts val="0"/>
              </a:spcAft>
              <a:buFont typeface="Calibri"/>
              <a:buAutoNum type="arabicPeriod"/>
            </a:pPr>
            <a:r>
              <a:rPr lang="en-US" sz="3000" spc="-5">
                <a:solidFill>
                  <a:srgbClr val="000000"/>
                </a:solidFill>
                <a:latin typeface="Calibri" panose="02020603050405020304" pitchFamily="2"/>
              </a:rPr>
              <a:t>When managing allegations </a:t>
            </a:r>
          </a:p>
          <a:p>
            <a:pPr marL="320040" marR="0" indent="0" algn="l">
              <a:lnSpc>
                <a:spcPts val="3000"/>
              </a:lnSpc>
              <a:spcBef>
                <a:spcPts val="570"/>
              </a:spcBef>
              <a:spcAft>
                <a:spcPts val="0"/>
              </a:spcAft>
            </a:pPr>
            <a:r>
              <a:rPr lang="en-US" sz="3000" spc="-35">
                <a:solidFill>
                  <a:srgbClr val="000000"/>
                </a:solidFill>
                <a:latin typeface="Calibri" panose="02020603050405020304" pitchFamily="2"/>
              </a:rPr>
              <a:t>involving sport or physical activity, </a:t>
            </a:r>
          </a:p>
          <a:p>
            <a:pPr marL="320040" marR="0" indent="0" algn="l">
              <a:lnSpc>
                <a:spcPts val="3000"/>
              </a:lnSpc>
              <a:spcBef>
                <a:spcPts val="570"/>
              </a:spcBef>
              <a:spcAft>
                <a:spcPts val="0"/>
              </a:spcAft>
            </a:pPr>
            <a:r>
              <a:rPr lang="en-US" sz="3000" spc="-10">
                <a:solidFill>
                  <a:srgbClr val="000000"/>
                </a:solidFill>
                <a:latin typeface="Calibri" panose="02020603050405020304" pitchFamily="2"/>
              </a:rPr>
              <a:t>what has helped or complicated </a:t>
            </a:r>
          </a:p>
          <a:p>
            <a:pPr marL="320040" marR="0" indent="0" algn="l">
              <a:lnSpc>
                <a:spcPts val="3000"/>
              </a:lnSpc>
              <a:spcBef>
                <a:spcPts val="570"/>
              </a:spcBef>
              <a:spcAft>
                <a:spcPts val="20"/>
              </a:spcAft>
            </a:pPr>
            <a:r>
              <a:rPr lang="en-US" sz="3000" spc="-15">
                <a:solidFill>
                  <a:srgbClr val="000000"/>
                </a:solidFill>
                <a:latin typeface="Calibri" panose="02020603050405020304" pitchFamily="2"/>
              </a:rPr>
              <a:t>your work? </a:t>
            </a:r>
          </a:p>
        </p:txBody>
      </p:sp>
      <p:sp>
        <p:nvSpPr>
          <p:cNvPr id="7" name="Text Placeholder 6"/>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107637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layout 6">
    <p:bg>
      <p:bgPr>
        <a:solidFill>
          <a:schemeClr val="bg1">
            <a:alpha val="10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560705" y="149860"/>
            <a:ext cx="6172200" cy="578485"/>
          </a:xfrm>
          <a:prstGeom prst="rect">
            <a:avLst/>
          </a:prstGeom>
          <a:noFill/>
          <a:ln w="0" cmpd="sng">
            <a:noFill/>
            <a:prstDash val="solid"/>
          </a:ln>
        </p:spPr>
        <p:txBody>
          <a:bodyPr vert="horz" lIns="0" tIns="58420" rIns="0" bIns="0" anchor="t">
            <a:normAutofit fontScale="95000"/>
          </a:bodyPr>
          <a:lstStyle/>
          <a:p>
            <a:pPr marL="0" marR="0" indent="0" algn="l">
              <a:lnSpc>
                <a:spcPts val="4000"/>
              </a:lnSpc>
              <a:spcAft>
                <a:spcPts val="0"/>
              </a:spcAft>
            </a:pPr>
            <a:r>
              <a:rPr lang="en-US" sz="4000" b="1" spc="45">
                <a:solidFill>
                  <a:srgbClr val="E31F12"/>
                </a:solidFill>
                <a:latin typeface="Calibri" panose="02020603050405020304" pitchFamily="2"/>
              </a:rPr>
              <a:t>What we are seeing in Sussex </a:t>
            </a:r>
          </a:p>
        </p:txBody>
      </p:sp>
      <p:sp>
        <p:nvSpPr>
          <p:cNvPr id="5" name="Text Placeholder 4"/>
          <p:cNvSpPr>
            <a:spLocks noGrp="1"/>
          </p:cNvSpPr>
          <p:nvPr>
            <p:ph type="body" idx="10"/>
          </p:nvPr>
        </p:nvSpPr>
        <p:spPr>
          <a:xfrm>
            <a:off x="106680" y="786130"/>
            <a:ext cx="6668770" cy="920750"/>
          </a:xfrm>
          <a:prstGeom prst="rect">
            <a:avLst/>
          </a:prstGeom>
          <a:noFill/>
          <a:ln w="0" cmpd="sng">
            <a:noFill/>
            <a:prstDash val="solid"/>
          </a:ln>
        </p:spPr>
        <p:txBody>
          <a:bodyPr vert="horz" lIns="0" tIns="24765" rIns="0" bIns="0" anchor="t">
            <a:normAutofit fontScale="95000"/>
          </a:bodyPr>
          <a:lstStyle/>
          <a:p>
            <a:pPr marL="0" marR="0" indent="320040" algn="l">
              <a:lnSpc>
                <a:spcPts val="2400"/>
              </a:lnSpc>
              <a:spcAft>
                <a:spcPts val="0"/>
              </a:spcAft>
              <a:buFont typeface="Symbol"/>
              <a:buChar char="·"/>
            </a:pPr>
            <a:r>
              <a:rPr lang="en-US" sz="2000" b="1" spc="5">
                <a:solidFill>
                  <a:srgbClr val="000000"/>
                </a:solidFill>
                <a:latin typeface="Calibri" panose="02020603050405020304" pitchFamily="2"/>
              </a:rPr>
              <a:t>Greater visibility: </a:t>
            </a:r>
            <a:r>
              <a:rPr lang="en-US" sz="2000" spc="5">
                <a:solidFill>
                  <a:srgbClr val="000000"/>
                </a:solidFill>
                <a:latin typeface="Calibri" panose="02020603050405020304" pitchFamily="2"/>
              </a:rPr>
              <a:t>Previously, contact mainly involved policies, </a:t>
            </a:r>
          </a:p>
          <a:p>
            <a:pPr marL="320040" marR="0" indent="0" algn="l">
              <a:lnSpc>
                <a:spcPts val="2000"/>
              </a:lnSpc>
              <a:spcBef>
                <a:spcPts val="195"/>
              </a:spcBef>
              <a:spcAft>
                <a:spcPts val="0"/>
              </a:spcAft>
            </a:pPr>
            <a:r>
              <a:rPr lang="en-US" sz="2000" spc="30">
                <a:solidFill>
                  <a:srgbClr val="000000"/>
                </a:solidFill>
                <a:latin typeface="Calibri" panose="02020603050405020304" pitchFamily="2"/>
              </a:rPr>
              <a:t>procedures and training. SWO relationships with clubs and </a:t>
            </a:r>
          </a:p>
          <a:p>
            <a:pPr marL="320040" marR="0" indent="0" algn="l">
              <a:lnSpc>
                <a:spcPts val="2000"/>
              </a:lnSpc>
              <a:spcBef>
                <a:spcPts val="365"/>
              </a:spcBef>
              <a:spcAft>
                <a:spcPts val="0"/>
              </a:spcAft>
            </a:pPr>
            <a:r>
              <a:rPr lang="en-US" sz="2000" spc="30">
                <a:solidFill>
                  <a:srgbClr val="000000"/>
                </a:solidFill>
                <a:latin typeface="Calibri" panose="02020603050405020304" pitchFamily="2"/>
              </a:rPr>
              <a:t>providers are bringing more concerns to our attention. </a:t>
            </a:r>
          </a:p>
        </p:txBody>
      </p:sp>
      <p:sp>
        <p:nvSpPr>
          <p:cNvPr id="6" name="Text Placeholder 5"/>
          <p:cNvSpPr>
            <a:spLocks noGrp="1"/>
          </p:cNvSpPr>
          <p:nvPr>
            <p:ph type="body" idx="10"/>
          </p:nvPr>
        </p:nvSpPr>
        <p:spPr>
          <a:xfrm>
            <a:off x="106680" y="2311400"/>
            <a:ext cx="7059295" cy="1222375"/>
          </a:xfrm>
          <a:prstGeom prst="rect">
            <a:avLst/>
          </a:prstGeom>
          <a:noFill/>
          <a:ln w="0" cmpd="sng">
            <a:noFill/>
            <a:prstDash val="solid"/>
          </a:ln>
        </p:spPr>
        <p:txBody>
          <a:bodyPr vert="horz" lIns="0" tIns="26670" rIns="0" bIns="0" anchor="t">
            <a:normAutofit fontScale="95000"/>
          </a:bodyPr>
          <a:lstStyle/>
          <a:p>
            <a:pPr marL="0" marR="0" indent="365760" algn="l">
              <a:lnSpc>
                <a:spcPts val="2400"/>
              </a:lnSpc>
              <a:spcAft>
                <a:spcPts val="0"/>
              </a:spcAft>
              <a:buFont typeface="Symbol"/>
              <a:buChar char="·"/>
            </a:pPr>
            <a:r>
              <a:rPr lang="en-US" sz="2000" b="1" spc="-5">
                <a:solidFill>
                  <a:srgbClr val="000000"/>
                </a:solidFill>
                <a:latin typeface="Calibri" panose="02020603050405020304" pitchFamily="2"/>
              </a:rPr>
              <a:t>Everyday practice and blurred boundaries: </a:t>
            </a:r>
            <a:r>
              <a:rPr lang="en-US" sz="2000" spc="-5">
                <a:solidFill>
                  <a:srgbClr val="000000"/>
                </a:solidFill>
                <a:latin typeface="Calibri" panose="02020603050405020304" pitchFamily="2"/>
              </a:rPr>
              <a:t>Concerns often relate </a:t>
            </a:r>
          </a:p>
          <a:p>
            <a:pPr marL="365760" marR="0" indent="0" algn="l">
              <a:lnSpc>
                <a:spcPts val="2000"/>
              </a:lnSpc>
              <a:spcBef>
                <a:spcPts val="195"/>
              </a:spcBef>
              <a:spcAft>
                <a:spcPts val="0"/>
              </a:spcAft>
            </a:pPr>
            <a:r>
              <a:rPr lang="en-US" sz="2000" spc="30">
                <a:solidFill>
                  <a:srgbClr val="000000"/>
                </a:solidFill>
                <a:latin typeface="Calibri" panose="02020603050405020304" pitchFamily="2"/>
              </a:rPr>
              <a:t>to coaching behaviour and unclear professional boundaries </a:t>
            </a:r>
          </a:p>
          <a:p>
            <a:pPr marL="365760" marR="0" indent="0" algn="l">
              <a:lnSpc>
                <a:spcPts val="2000"/>
              </a:lnSpc>
              <a:spcBef>
                <a:spcPts val="365"/>
              </a:spcBef>
              <a:spcAft>
                <a:spcPts val="0"/>
              </a:spcAft>
            </a:pPr>
            <a:r>
              <a:rPr lang="en-US" sz="2000" spc="30">
                <a:solidFill>
                  <a:srgbClr val="000000"/>
                </a:solidFill>
                <a:latin typeface="Calibri" panose="02020603050405020304" pitchFamily="2"/>
              </a:rPr>
              <a:t>around communication, transport and relationships beyond </a:t>
            </a:r>
          </a:p>
          <a:p>
            <a:pPr marL="365760" marR="0" indent="0" algn="l">
              <a:lnSpc>
                <a:spcPts val="2000"/>
              </a:lnSpc>
              <a:spcBef>
                <a:spcPts val="365"/>
              </a:spcBef>
              <a:spcAft>
                <a:spcPts val="0"/>
              </a:spcAft>
            </a:pPr>
            <a:r>
              <a:rPr lang="en-US" sz="2000" spc="-5">
                <a:solidFill>
                  <a:srgbClr val="000000"/>
                </a:solidFill>
                <a:latin typeface="Calibri" panose="02020603050405020304" pitchFamily="2"/>
              </a:rPr>
              <a:t>sessions. </a:t>
            </a:r>
          </a:p>
        </p:txBody>
      </p:sp>
      <p:sp>
        <p:nvSpPr>
          <p:cNvPr id="7" name="Text Placeholder 6"/>
          <p:cNvSpPr>
            <a:spLocks noGrp="1"/>
          </p:cNvSpPr>
          <p:nvPr>
            <p:ph type="body" idx="10"/>
          </p:nvPr>
        </p:nvSpPr>
        <p:spPr>
          <a:xfrm>
            <a:off x="106680" y="4142740"/>
            <a:ext cx="7077710" cy="615315"/>
          </a:xfrm>
          <a:prstGeom prst="rect">
            <a:avLst/>
          </a:prstGeom>
          <a:noFill/>
          <a:ln w="0" cmpd="sng">
            <a:noFill/>
            <a:prstDash val="solid"/>
          </a:ln>
        </p:spPr>
        <p:txBody>
          <a:bodyPr vert="horz" lIns="0" tIns="24130" rIns="0" bIns="0" anchor="t">
            <a:normAutofit fontScale="95000"/>
          </a:bodyPr>
          <a:lstStyle/>
          <a:p>
            <a:pPr marL="0" marR="0" indent="365760" algn="l">
              <a:lnSpc>
                <a:spcPts val="2400"/>
              </a:lnSpc>
              <a:spcAft>
                <a:spcPts val="0"/>
              </a:spcAft>
              <a:buFont typeface="Symbol"/>
              <a:buChar char="·"/>
            </a:pPr>
            <a:r>
              <a:rPr lang="en-US" sz="2000" b="1" spc="0">
                <a:solidFill>
                  <a:srgbClr val="000000"/>
                </a:solidFill>
                <a:latin typeface="Calibri" panose="02020603050405020304" pitchFamily="2"/>
              </a:rPr>
              <a:t>Barriers to challenge: </a:t>
            </a:r>
            <a:r>
              <a:rPr lang="en-US" sz="2000" spc="0">
                <a:solidFill>
                  <a:srgbClr val="000000"/>
                </a:solidFill>
                <a:latin typeface="Calibri" panose="02020603050405020304" pitchFamily="2"/>
              </a:rPr>
              <a:t>Cultures, loyalty, normalised behaviour and </a:t>
            </a:r>
          </a:p>
          <a:p>
            <a:pPr marL="365760" marR="0" indent="0" algn="l">
              <a:lnSpc>
                <a:spcPts val="2000"/>
              </a:lnSpc>
              <a:spcBef>
                <a:spcPts val="195"/>
              </a:spcBef>
              <a:spcAft>
                <a:spcPts val="0"/>
              </a:spcAft>
            </a:pPr>
            <a:r>
              <a:rPr lang="en-US" sz="2000" spc="30">
                <a:solidFill>
                  <a:srgbClr val="000000"/>
                </a:solidFill>
                <a:latin typeface="Calibri" panose="02020603050405020304" pitchFamily="2"/>
              </a:rPr>
              <a:t>uncertainty about reporting can make concerns difficult to raise. </a:t>
            </a:r>
          </a:p>
        </p:txBody>
      </p:sp>
      <p:sp>
        <p:nvSpPr>
          <p:cNvPr id="8" name="Text Placeholder 7"/>
          <p:cNvSpPr>
            <a:spLocks noGrp="1"/>
          </p:cNvSpPr>
          <p:nvPr>
            <p:ph type="body" idx="10"/>
          </p:nvPr>
        </p:nvSpPr>
        <p:spPr>
          <a:xfrm>
            <a:off x="106680" y="5361305"/>
            <a:ext cx="6788150" cy="615950"/>
          </a:xfrm>
          <a:prstGeom prst="rect">
            <a:avLst/>
          </a:prstGeom>
          <a:noFill/>
          <a:ln w="0" cmpd="sng">
            <a:noFill/>
            <a:prstDash val="solid"/>
          </a:ln>
        </p:spPr>
        <p:txBody>
          <a:bodyPr vert="horz" lIns="0" tIns="24765" rIns="0" bIns="0" anchor="t">
            <a:normAutofit fontScale="95000"/>
          </a:bodyPr>
          <a:lstStyle/>
          <a:p>
            <a:pPr marL="0" marR="0" indent="320040" algn="l">
              <a:lnSpc>
                <a:spcPts val="2400"/>
              </a:lnSpc>
              <a:spcAft>
                <a:spcPts val="0"/>
              </a:spcAft>
              <a:buFont typeface="Symbol"/>
              <a:buChar char="·"/>
            </a:pPr>
            <a:r>
              <a:rPr lang="en-US" sz="2000" b="1" spc="0">
                <a:solidFill>
                  <a:srgbClr val="000000"/>
                </a:solidFill>
                <a:latin typeface="Calibri" panose="02020603050405020304" pitchFamily="2"/>
              </a:rPr>
              <a:t>Concerns handled in isolation: </a:t>
            </a:r>
            <a:r>
              <a:rPr lang="en-US" sz="2000" spc="0">
                <a:solidFill>
                  <a:srgbClr val="000000"/>
                </a:solidFill>
                <a:latin typeface="Calibri" panose="02020603050405020304" pitchFamily="2"/>
              </a:rPr>
              <a:t>Some are addressed informally, </a:t>
            </a:r>
          </a:p>
          <a:p>
            <a:pPr marL="320040" marR="0" indent="0" algn="l">
              <a:lnSpc>
                <a:spcPts val="2000"/>
              </a:lnSpc>
              <a:spcBef>
                <a:spcPts val="195"/>
              </a:spcBef>
              <a:spcAft>
                <a:spcPts val="0"/>
              </a:spcAft>
            </a:pPr>
            <a:r>
              <a:rPr lang="en-US" sz="2000" spc="30">
                <a:solidFill>
                  <a:srgbClr val="000000"/>
                </a:solidFill>
                <a:latin typeface="Calibri" panose="02020603050405020304" pitchFamily="2"/>
              </a:rPr>
              <a:t>with limited recording or review of repeated behaviour. </a:t>
            </a:r>
          </a:p>
        </p:txBody>
      </p:sp>
      <p:sp>
        <p:nvSpPr>
          <p:cNvPr id="9" name="Text Placeholder 8"/>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28647998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layout 7">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0" y="0"/>
            <a:ext cx="12192000" cy="661035"/>
          </a:xfrm>
          <a:prstGeom prst="rect">
            <a:avLst/>
          </a:prstGeom>
          <a:noFill/>
          <a:ln w="0" cmpd="sng">
            <a:noFill/>
            <a:prstDash val="solid"/>
          </a:ln>
        </p:spPr>
        <p:txBody>
          <a:bodyPr vert="horz" lIns="0" tIns="59055" rIns="0" bIns="0" anchor="t"/>
          <a:lstStyle/>
          <a:p>
            <a:pPr marL="411480" marR="0" indent="0" algn="l">
              <a:lnSpc>
                <a:spcPts val="4100"/>
              </a:lnSpc>
              <a:spcAft>
                <a:spcPts val="645"/>
              </a:spcAft>
            </a:pPr>
            <a:r>
              <a:rPr lang="en-US" sz="4000" b="1" spc="-15">
                <a:solidFill>
                  <a:srgbClr val="E31F12"/>
                </a:solidFill>
                <a:latin typeface="Calibri" panose="02020603050405020304" pitchFamily="2"/>
              </a:rPr>
              <a:t>Themes and key learnings </a:t>
            </a:r>
          </a:p>
        </p:txBody>
      </p:sp>
      <p:sp>
        <p:nvSpPr>
          <p:cNvPr id="3" name="Text Placeholder 2"/>
          <p:cNvSpPr>
            <a:spLocks noGrp="1"/>
          </p:cNvSpPr>
          <p:nvPr>
            <p:ph type="body" idx="10"/>
          </p:nvPr>
        </p:nvSpPr>
        <p:spPr>
          <a:xfrm>
            <a:off x="0" y="661035"/>
            <a:ext cx="12192000" cy="5514340"/>
          </a:xfrm>
          <a:prstGeom prst="rect">
            <a:avLst/>
          </a:prstGeom>
          <a:noFill/>
          <a:ln w="0" cmpd="sng">
            <a:noFill/>
            <a:prstDash val="solid"/>
          </a:ln>
        </p:spPr>
        <p:txBody>
          <a:bodyPr vert="horz" lIns="0" tIns="36195" rIns="0" bIns="0" anchor="t"/>
          <a:lstStyle/>
          <a:p>
            <a:pPr marL="45720" marR="0" indent="365760" algn="l">
              <a:lnSpc>
                <a:spcPts val="2100"/>
              </a:lnSpc>
              <a:spcAft>
                <a:spcPts val="0"/>
              </a:spcAft>
              <a:buFont typeface="Symbol"/>
              <a:buChar char="·"/>
            </a:pPr>
            <a:r>
              <a:rPr lang="en-US" sz="2000" b="1" spc="-5">
                <a:solidFill>
                  <a:srgbClr val="000000"/>
                </a:solidFill>
                <a:latin typeface="Calibri" panose="02020603050405020304" pitchFamily="2"/>
              </a:rPr>
              <a:t>Great coaching supports safeguarding: </a:t>
            </a:r>
            <a:r>
              <a:rPr lang="en-US" sz="2000" spc="-5">
                <a:solidFill>
                  <a:srgbClr val="000000"/>
                </a:solidFill>
                <a:latin typeface="Calibri" panose="02020603050405020304" pitchFamily="2"/>
              </a:rPr>
              <a:t>“Children first, athletes second.” Know and understand participants, listen </a:t>
            </a:r>
          </a:p>
          <a:p>
            <a:pPr marL="411480" marR="0" indent="0" algn="l">
              <a:lnSpc>
                <a:spcPts val="2000"/>
              </a:lnSpc>
              <a:spcBef>
                <a:spcPts val="365"/>
              </a:spcBef>
              <a:spcAft>
                <a:spcPts val="0"/>
              </a:spcAft>
            </a:pPr>
            <a:r>
              <a:rPr lang="en-US" sz="2000" spc="0">
                <a:solidFill>
                  <a:srgbClr val="000000"/>
                </a:solidFill>
                <a:latin typeface="Calibri" panose="02020603050405020304" pitchFamily="2"/>
              </a:rPr>
              <a:t>to their voices and offer meaningful choice. Positive interactions build trust, wellbeing and belonging. </a:t>
            </a:r>
          </a:p>
          <a:p>
            <a:pPr marL="45720" marR="0" indent="365760" algn="l">
              <a:lnSpc>
                <a:spcPts val="2100"/>
              </a:lnSpc>
              <a:spcBef>
                <a:spcPts val="2660"/>
              </a:spcBef>
              <a:spcAft>
                <a:spcPts val="0"/>
              </a:spcAft>
              <a:buFont typeface="Symbol"/>
              <a:buChar char="·"/>
            </a:pPr>
            <a:r>
              <a:rPr lang="en-US" sz="2000" b="1" spc="0">
                <a:solidFill>
                  <a:srgbClr val="000000"/>
                </a:solidFill>
                <a:latin typeface="Calibri" panose="02020603050405020304" pitchFamily="2"/>
              </a:rPr>
              <a:t>Boundaries, power and influence matter: </a:t>
            </a:r>
            <a:r>
              <a:rPr lang="en-US" sz="2000" spc="0">
                <a:solidFill>
                  <a:srgbClr val="000000"/>
                </a:solidFill>
                <a:latin typeface="Calibri" panose="02020603050405020304" pitchFamily="2"/>
              </a:rPr>
              <a:t>Paid and volunteer coaches carry professional responsibilities. Clear </a:t>
            </a:r>
          </a:p>
          <a:p>
            <a:pPr marL="411480" marR="0" indent="0" algn="l">
              <a:lnSpc>
                <a:spcPts val="2000"/>
              </a:lnSpc>
              <a:spcBef>
                <a:spcPts val="365"/>
              </a:spcBef>
              <a:spcAft>
                <a:spcPts val="0"/>
              </a:spcAft>
            </a:pPr>
            <a:r>
              <a:rPr lang="en-US" sz="2000" spc="0">
                <a:solidFill>
                  <a:srgbClr val="000000"/>
                </a:solidFill>
                <a:latin typeface="Calibri" panose="02020603050405020304" pitchFamily="2"/>
              </a:rPr>
              <a:t>codes of practice and conduct—and challenging harmful coaching norms—help keep relationships safe. </a:t>
            </a:r>
          </a:p>
          <a:p>
            <a:pPr marL="45720" marR="0" indent="365760" algn="l">
              <a:lnSpc>
                <a:spcPts val="2100"/>
              </a:lnSpc>
              <a:spcBef>
                <a:spcPts val="2660"/>
              </a:spcBef>
              <a:spcAft>
                <a:spcPts val="0"/>
              </a:spcAft>
              <a:buFont typeface="Symbol"/>
              <a:buChar char="·"/>
            </a:pPr>
            <a:r>
              <a:rPr lang="en-US" sz="2000" b="1" spc="0">
                <a:solidFill>
                  <a:srgbClr val="000000"/>
                </a:solidFill>
                <a:latin typeface="Calibri" panose="02020603050405020304" pitchFamily="2"/>
              </a:rPr>
              <a:t>Be curious and act early: </a:t>
            </a:r>
            <a:r>
              <a:rPr lang="en-US" sz="2000" spc="0">
                <a:solidFill>
                  <a:srgbClr val="000000"/>
                </a:solidFill>
                <a:latin typeface="Calibri" panose="02020603050405020304" pitchFamily="2"/>
              </a:rPr>
              <a:t>Notice changes, listen without assumptions and report concerns through agreed </a:t>
            </a:r>
          </a:p>
          <a:p>
            <a:pPr marL="411480" marR="0" indent="0" algn="l">
              <a:lnSpc>
                <a:spcPts val="2000"/>
              </a:lnSpc>
              <a:spcBef>
                <a:spcPts val="365"/>
              </a:spcBef>
              <a:spcAft>
                <a:spcPts val="0"/>
              </a:spcAft>
            </a:pPr>
            <a:r>
              <a:rPr lang="en-US" sz="2000" spc="-5">
                <a:solidFill>
                  <a:srgbClr val="000000"/>
                </a:solidFill>
                <a:latin typeface="Calibri" panose="02020603050405020304" pitchFamily="2"/>
              </a:rPr>
              <a:t>procedures. Respond to and review lower-level concerns so patterns are recognised. </a:t>
            </a:r>
          </a:p>
          <a:p>
            <a:pPr marL="45720" marR="0" indent="365760" algn="l">
              <a:lnSpc>
                <a:spcPts val="2100"/>
              </a:lnSpc>
              <a:spcBef>
                <a:spcPts val="2660"/>
              </a:spcBef>
              <a:spcAft>
                <a:spcPts val="0"/>
              </a:spcAft>
              <a:buFont typeface="Symbol"/>
              <a:buChar char="·"/>
            </a:pPr>
            <a:r>
              <a:rPr lang="en-US" sz="2000" b="1" spc="0">
                <a:solidFill>
                  <a:srgbClr val="000000"/>
                </a:solidFill>
                <a:latin typeface="Calibri" panose="02020603050405020304" pitchFamily="2"/>
              </a:rPr>
              <a:t>Build protective environments: </a:t>
            </a:r>
            <a:r>
              <a:rPr lang="en-US" sz="2000" spc="0">
                <a:solidFill>
                  <a:srgbClr val="000000"/>
                </a:solidFill>
                <a:latin typeface="Calibri" panose="02020603050405020304" pitchFamily="2"/>
              </a:rPr>
              <a:t>Inclusive cultures and spaces, supportive relationships, mentoring, skilled staff </a:t>
            </a:r>
          </a:p>
          <a:p>
            <a:pPr marL="411480" marR="0" indent="0" algn="l">
              <a:lnSpc>
                <a:spcPts val="2000"/>
              </a:lnSpc>
              <a:spcBef>
                <a:spcPts val="365"/>
              </a:spcBef>
              <a:spcAft>
                <a:spcPts val="0"/>
              </a:spcAft>
            </a:pPr>
            <a:r>
              <a:rPr lang="en-US" sz="2000" spc="0">
                <a:solidFill>
                  <a:srgbClr val="000000"/>
                </a:solidFill>
                <a:latin typeface="Calibri" panose="02020603050405020304" pitchFamily="2"/>
              </a:rPr>
              <a:t>and clear reporting routes strengthen safeguarding. Bespoke support helps clubs improve practice, including </a:t>
            </a:r>
          </a:p>
          <a:p>
            <a:pPr marL="411480" marR="0" indent="0" algn="l">
              <a:lnSpc>
                <a:spcPts val="2000"/>
              </a:lnSpc>
              <a:spcBef>
                <a:spcPts val="390"/>
              </a:spcBef>
              <a:spcAft>
                <a:spcPts val="0"/>
              </a:spcAft>
            </a:pPr>
            <a:r>
              <a:rPr lang="en-US" sz="2000" spc="-10">
                <a:solidFill>
                  <a:srgbClr val="000000"/>
                </a:solidFill>
                <a:latin typeface="Calibri" panose="02020603050405020304" pitchFamily="2"/>
              </a:rPr>
              <a:t>where investigation thresholds are not met. </a:t>
            </a:r>
          </a:p>
          <a:p>
            <a:pPr marL="45720" marR="0" indent="365760" algn="l">
              <a:lnSpc>
                <a:spcPts val="2100"/>
              </a:lnSpc>
              <a:spcBef>
                <a:spcPts val="2660"/>
              </a:spcBef>
              <a:spcAft>
                <a:spcPts val="0"/>
              </a:spcAft>
              <a:buFont typeface="Symbol"/>
              <a:buChar char="·"/>
            </a:pPr>
            <a:r>
              <a:rPr lang="en-US" sz="2000" b="1" spc="0">
                <a:solidFill>
                  <a:srgbClr val="000000"/>
                </a:solidFill>
                <a:latin typeface="Calibri" panose="02020603050405020304" pitchFamily="2"/>
              </a:rPr>
              <a:t>Share learning to improve practice: </a:t>
            </a:r>
            <a:r>
              <a:rPr lang="en-US" sz="2000" spc="0">
                <a:solidFill>
                  <a:srgbClr val="000000"/>
                </a:solidFill>
                <a:latin typeface="Calibri" panose="02020603050405020304" pitchFamily="2"/>
              </a:rPr>
              <a:t>Themes inform local support and are shared through the national SWO </a:t>
            </a:r>
          </a:p>
          <a:p>
            <a:pPr marL="411480" marR="0" indent="0" algn="l">
              <a:lnSpc>
                <a:spcPts val="2000"/>
              </a:lnSpc>
              <a:spcBef>
                <a:spcPts val="365"/>
              </a:spcBef>
              <a:spcAft>
                <a:spcPts val="0"/>
              </a:spcAft>
            </a:pPr>
            <a:r>
              <a:rPr lang="en-US" sz="2000" spc="-10">
                <a:solidFill>
                  <a:srgbClr val="000000"/>
                </a:solidFill>
                <a:latin typeface="Calibri" panose="02020603050405020304" pitchFamily="2"/>
              </a:rPr>
              <a:t>network and Lead Safeguarding Officer forums. </a:t>
            </a:r>
          </a:p>
          <a:p>
            <a:pPr marL="45720" marR="0" indent="365760" algn="l">
              <a:lnSpc>
                <a:spcPts val="2100"/>
              </a:lnSpc>
              <a:spcBef>
                <a:spcPts val="2660"/>
              </a:spcBef>
              <a:spcAft>
                <a:spcPts val="0"/>
              </a:spcAft>
              <a:buFont typeface="Symbol"/>
              <a:buChar char="·"/>
            </a:pPr>
            <a:r>
              <a:rPr lang="en-US" sz="2000" b="1" spc="0">
                <a:solidFill>
                  <a:srgbClr val="000000"/>
                </a:solidFill>
                <a:latin typeface="Calibri" panose="02020603050405020304" pitchFamily="2"/>
              </a:rPr>
              <a:t>Our proactive response</a:t>
            </a:r>
            <a:r>
              <a:rPr lang="en-US" sz="2000" spc="0">
                <a:solidFill>
                  <a:srgbClr val="000000"/>
                </a:solidFill>
                <a:latin typeface="Calibri" panose="02020603050405020304" pitchFamily="2"/>
              </a:rPr>
              <a:t>: Sussex Safeguarding in Sport Forum, Sport Welfare Officer support, and the July Child </a:t>
            </a:r>
          </a:p>
          <a:p>
            <a:pPr marL="411480" marR="0" indent="0" algn="l">
              <a:lnSpc>
                <a:spcPts val="2000"/>
              </a:lnSpc>
              <a:spcBef>
                <a:spcPts val="365"/>
              </a:spcBef>
              <a:spcAft>
                <a:spcPts val="145"/>
              </a:spcAft>
            </a:pPr>
            <a:r>
              <a:rPr lang="en-US" sz="2000" spc="-5">
                <a:solidFill>
                  <a:srgbClr val="000000"/>
                </a:solidFill>
                <a:latin typeface="Calibri" panose="02020603050405020304" pitchFamily="2"/>
              </a:rPr>
              <a:t>First Coaching &amp; Proactive Safeguarding: Building Positive Cultures Together Community of Learning. </a:t>
            </a:r>
          </a:p>
        </p:txBody>
      </p:sp>
      <p:sp>
        <p:nvSpPr>
          <p:cNvPr id="6" name="Text Placeholder 5"/>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392083203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layout 8">
    <p:bg>
      <p:bgPr>
        <a:solidFill>
          <a:schemeClr val="bg1">
            <a:alpha val="10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243840" y="116840"/>
            <a:ext cx="4721225" cy="681990"/>
          </a:xfrm>
          <a:prstGeom prst="rect">
            <a:avLst/>
          </a:prstGeom>
          <a:noFill/>
          <a:ln w="0" cmpd="sng">
            <a:noFill/>
            <a:prstDash val="solid"/>
          </a:ln>
        </p:spPr>
        <p:txBody>
          <a:bodyPr vert="horz" lIns="0" tIns="66040" rIns="0" bIns="0" anchor="t"/>
          <a:lstStyle/>
          <a:p>
            <a:pPr marL="0" marR="0" indent="0" algn="l">
              <a:lnSpc>
                <a:spcPts val="4800"/>
              </a:lnSpc>
              <a:spcAft>
                <a:spcPts val="0"/>
              </a:spcAft>
            </a:pPr>
            <a:r>
              <a:rPr lang="en-US" sz="4400" b="1" spc="-50">
                <a:solidFill>
                  <a:srgbClr val="2B8535"/>
                </a:solidFill>
                <a:latin typeface="Calibri" panose="02020603050405020304" pitchFamily="2"/>
              </a:rPr>
              <a:t>Scenarios Discussion </a:t>
            </a:r>
          </a:p>
        </p:txBody>
      </p:sp>
      <p:sp>
        <p:nvSpPr>
          <p:cNvPr id="5" name="Text Placeholder 4"/>
          <p:cNvSpPr>
            <a:spLocks noGrp="1"/>
          </p:cNvSpPr>
          <p:nvPr>
            <p:ph type="body" idx="10"/>
          </p:nvPr>
        </p:nvSpPr>
        <p:spPr>
          <a:xfrm>
            <a:off x="106680" y="850900"/>
            <a:ext cx="7037705" cy="615315"/>
          </a:xfrm>
          <a:prstGeom prst="rect">
            <a:avLst/>
          </a:prstGeom>
          <a:noFill/>
          <a:ln w="0" cmpd="sng">
            <a:noFill/>
            <a:prstDash val="solid"/>
          </a:ln>
        </p:spPr>
        <p:txBody>
          <a:bodyPr vert="horz" lIns="0" tIns="24130" rIns="0" bIns="0" anchor="t">
            <a:normAutofit fontScale="95000"/>
          </a:bodyPr>
          <a:lstStyle/>
          <a:p>
            <a:pPr marL="0" marR="0" indent="320040" algn="l">
              <a:lnSpc>
                <a:spcPts val="2400"/>
              </a:lnSpc>
              <a:spcAft>
                <a:spcPts val="0"/>
              </a:spcAft>
              <a:buFont typeface="Symbol"/>
              <a:buChar char="·"/>
            </a:pPr>
            <a:r>
              <a:rPr lang="en-US" sz="2000" b="1" spc="10">
                <a:solidFill>
                  <a:srgbClr val="000000"/>
                </a:solidFill>
                <a:latin typeface="Calibri" panose="02020603050405020304" pitchFamily="2"/>
              </a:rPr>
              <a:t>A two-way exchange: </a:t>
            </a:r>
            <a:r>
              <a:rPr lang="en-US" sz="2000" spc="10">
                <a:solidFill>
                  <a:srgbClr val="000000"/>
                </a:solidFill>
                <a:latin typeface="Calibri" panose="02020603050405020304" pitchFamily="2"/>
              </a:rPr>
              <a:t>Bring your LADO expertise to the emerging </a:t>
            </a:r>
          </a:p>
          <a:p>
            <a:pPr marL="320040" marR="0" indent="0" algn="l">
              <a:lnSpc>
                <a:spcPts val="2000"/>
              </a:lnSpc>
              <a:spcBef>
                <a:spcPts val="195"/>
              </a:spcBef>
              <a:spcAft>
                <a:spcPts val="0"/>
              </a:spcAft>
            </a:pPr>
            <a:r>
              <a:rPr lang="en-US" sz="2000" spc="30">
                <a:solidFill>
                  <a:srgbClr val="000000"/>
                </a:solidFill>
                <a:latin typeface="Calibri" panose="02020603050405020304" pitchFamily="2"/>
              </a:rPr>
              <a:t>challenges we are seeing in sport and physical activity. </a:t>
            </a:r>
          </a:p>
        </p:txBody>
      </p:sp>
      <p:sp>
        <p:nvSpPr>
          <p:cNvPr id="6" name="Text Placeholder 5"/>
          <p:cNvSpPr>
            <a:spLocks noGrp="1"/>
          </p:cNvSpPr>
          <p:nvPr>
            <p:ph type="body" idx="10"/>
          </p:nvPr>
        </p:nvSpPr>
        <p:spPr>
          <a:xfrm>
            <a:off x="106680" y="1765300"/>
            <a:ext cx="7348855" cy="615315"/>
          </a:xfrm>
          <a:prstGeom prst="rect">
            <a:avLst/>
          </a:prstGeom>
          <a:noFill/>
          <a:ln w="0" cmpd="sng">
            <a:noFill/>
            <a:prstDash val="solid"/>
          </a:ln>
        </p:spPr>
        <p:txBody>
          <a:bodyPr vert="horz" lIns="0" tIns="24130" rIns="0" bIns="0" anchor="t">
            <a:normAutofit fontScale="95000"/>
          </a:bodyPr>
          <a:lstStyle/>
          <a:p>
            <a:pPr marL="0" marR="0" indent="320040" algn="l">
              <a:lnSpc>
                <a:spcPts val="2400"/>
              </a:lnSpc>
              <a:spcAft>
                <a:spcPts val="0"/>
              </a:spcAft>
              <a:buFont typeface="Symbol"/>
              <a:buChar char="·"/>
            </a:pPr>
            <a:r>
              <a:rPr lang="en-US" sz="2000" b="1" spc="10">
                <a:solidFill>
                  <a:srgbClr val="000000"/>
                </a:solidFill>
                <a:latin typeface="Calibri" panose="02020603050405020304" pitchFamily="2"/>
              </a:rPr>
              <a:t>Work in small groups: </a:t>
            </a:r>
            <a:r>
              <a:rPr lang="en-US" sz="2000" spc="10">
                <a:solidFill>
                  <a:srgbClr val="000000"/>
                </a:solidFill>
                <a:latin typeface="Calibri" panose="02020603050405020304" pitchFamily="2"/>
              </a:rPr>
              <a:t>Two groups will explore the regulated activity </a:t>
            </a:r>
          </a:p>
          <a:p>
            <a:pPr marL="320040" marR="0" indent="0" algn="l">
              <a:lnSpc>
                <a:spcPts val="2000"/>
              </a:lnSpc>
              <a:spcBef>
                <a:spcPts val="195"/>
              </a:spcBef>
              <a:spcAft>
                <a:spcPts val="0"/>
              </a:spcAft>
            </a:pPr>
            <a:r>
              <a:rPr lang="en-US" sz="2000" spc="35">
                <a:solidFill>
                  <a:srgbClr val="000000"/>
                </a:solidFill>
                <a:latin typeface="Calibri" panose="02020603050405020304" pitchFamily="2"/>
              </a:rPr>
              <a:t>scenario; two will explore the unregulated activity scenario. </a:t>
            </a:r>
          </a:p>
        </p:txBody>
      </p:sp>
      <p:sp>
        <p:nvSpPr>
          <p:cNvPr id="7" name="Text Placeholder 6"/>
          <p:cNvSpPr>
            <a:spLocks noGrp="1"/>
          </p:cNvSpPr>
          <p:nvPr>
            <p:ph type="body" idx="10"/>
          </p:nvPr>
        </p:nvSpPr>
        <p:spPr>
          <a:xfrm>
            <a:off x="106680" y="2678430"/>
            <a:ext cx="7150735" cy="616585"/>
          </a:xfrm>
          <a:prstGeom prst="rect">
            <a:avLst/>
          </a:prstGeom>
          <a:noFill/>
          <a:ln w="0" cmpd="sng">
            <a:noFill/>
            <a:prstDash val="solid"/>
          </a:ln>
        </p:spPr>
        <p:txBody>
          <a:bodyPr vert="horz" lIns="0" tIns="25400" rIns="0" bIns="0" anchor="t">
            <a:normAutofit fontScale="95000"/>
          </a:bodyPr>
          <a:lstStyle/>
          <a:p>
            <a:pPr marL="0" marR="0" indent="365760" algn="l">
              <a:lnSpc>
                <a:spcPts val="2400"/>
              </a:lnSpc>
              <a:spcAft>
                <a:spcPts val="0"/>
              </a:spcAft>
              <a:buFont typeface="Symbol"/>
              <a:buChar char="·"/>
            </a:pPr>
            <a:r>
              <a:rPr lang="en-US" sz="2000" b="1" spc="5">
                <a:solidFill>
                  <a:srgbClr val="000000"/>
                </a:solidFill>
                <a:latin typeface="Calibri" panose="02020603050405020304" pitchFamily="2"/>
              </a:rPr>
              <a:t>Explore two stages: </a:t>
            </a:r>
            <a:r>
              <a:rPr lang="en-US" sz="2000" spc="5">
                <a:solidFill>
                  <a:srgbClr val="000000"/>
                </a:solidFill>
                <a:latin typeface="Calibri" panose="02020603050405020304" pitchFamily="2"/>
              </a:rPr>
              <a:t>Discuss the initial concern, then consider how </a:t>
            </a:r>
          </a:p>
          <a:p>
            <a:pPr marL="365760" marR="0" indent="0" algn="l">
              <a:lnSpc>
                <a:spcPts val="2000"/>
              </a:lnSpc>
              <a:spcBef>
                <a:spcPts val="195"/>
              </a:spcBef>
              <a:spcAft>
                <a:spcPts val="0"/>
              </a:spcAft>
            </a:pPr>
            <a:r>
              <a:rPr lang="en-US" sz="2000" spc="30">
                <a:solidFill>
                  <a:srgbClr val="000000"/>
                </a:solidFill>
                <a:latin typeface="Calibri" panose="02020603050405020304" pitchFamily="2"/>
              </a:rPr>
              <a:t>further information changes your understanding and response. </a:t>
            </a:r>
          </a:p>
        </p:txBody>
      </p:sp>
      <p:sp>
        <p:nvSpPr>
          <p:cNvPr id="8" name="Text Placeholder 7"/>
          <p:cNvSpPr>
            <a:spLocks noGrp="1"/>
          </p:cNvSpPr>
          <p:nvPr>
            <p:ph type="body" idx="10"/>
          </p:nvPr>
        </p:nvSpPr>
        <p:spPr>
          <a:xfrm>
            <a:off x="106680" y="3593465"/>
            <a:ext cx="7433945" cy="615950"/>
          </a:xfrm>
          <a:prstGeom prst="rect">
            <a:avLst/>
          </a:prstGeom>
          <a:noFill/>
          <a:ln w="0" cmpd="sng">
            <a:noFill/>
            <a:prstDash val="solid"/>
          </a:ln>
        </p:spPr>
        <p:txBody>
          <a:bodyPr vert="horz" lIns="0" tIns="24765" rIns="0" bIns="0" anchor="t">
            <a:normAutofit fontScale="95000"/>
          </a:bodyPr>
          <a:lstStyle/>
          <a:p>
            <a:pPr marL="0" marR="0" indent="320040" algn="l">
              <a:lnSpc>
                <a:spcPts val="2400"/>
              </a:lnSpc>
              <a:spcAft>
                <a:spcPts val="0"/>
              </a:spcAft>
              <a:buFont typeface="Symbol"/>
              <a:buChar char="·"/>
            </a:pPr>
            <a:r>
              <a:rPr lang="en-US" sz="2000" b="1" spc="10">
                <a:solidFill>
                  <a:srgbClr val="000000"/>
                </a:solidFill>
                <a:latin typeface="Calibri" panose="02020603050405020304" pitchFamily="2"/>
              </a:rPr>
              <a:t>Share your approaches: </a:t>
            </a:r>
            <a:r>
              <a:rPr lang="en-US" sz="2000" spc="10">
                <a:solidFill>
                  <a:srgbClr val="000000"/>
                </a:solidFill>
                <a:latin typeface="Calibri" panose="02020603050405020304" pitchFamily="2"/>
              </a:rPr>
              <a:t>Explore thresholds, professional boundaries, </a:t>
            </a:r>
          </a:p>
          <a:p>
            <a:pPr marL="320040" marR="0" indent="0" algn="l">
              <a:lnSpc>
                <a:spcPts val="2000"/>
              </a:lnSpc>
              <a:spcBef>
                <a:spcPts val="195"/>
              </a:spcBef>
              <a:spcAft>
                <a:spcPts val="0"/>
              </a:spcAft>
            </a:pPr>
            <a:r>
              <a:rPr lang="en-US" sz="2000" spc="30">
                <a:solidFill>
                  <a:srgbClr val="000000"/>
                </a:solidFill>
                <a:latin typeface="Calibri" panose="02020603050405020304" pitchFamily="2"/>
              </a:rPr>
              <a:t>information sharing and responsibilities across organisations. </a:t>
            </a:r>
          </a:p>
        </p:txBody>
      </p:sp>
      <p:sp>
        <p:nvSpPr>
          <p:cNvPr id="9" name="Text Placeholder 8"/>
          <p:cNvSpPr>
            <a:spLocks noGrp="1"/>
          </p:cNvSpPr>
          <p:nvPr>
            <p:ph type="body" idx="10"/>
          </p:nvPr>
        </p:nvSpPr>
        <p:spPr>
          <a:xfrm>
            <a:off x="106680" y="4508500"/>
            <a:ext cx="7339330" cy="618490"/>
          </a:xfrm>
          <a:prstGeom prst="rect">
            <a:avLst/>
          </a:prstGeom>
          <a:noFill/>
          <a:ln w="0" cmpd="sng">
            <a:noFill/>
            <a:prstDash val="solid"/>
          </a:ln>
        </p:spPr>
        <p:txBody>
          <a:bodyPr vert="horz" lIns="0" tIns="27305" rIns="0" bIns="0" anchor="t">
            <a:normAutofit fontScale="95000"/>
          </a:bodyPr>
          <a:lstStyle/>
          <a:p>
            <a:pPr marL="0" marR="0" indent="365760" algn="l">
              <a:lnSpc>
                <a:spcPts val="2400"/>
              </a:lnSpc>
              <a:spcAft>
                <a:spcPts val="0"/>
              </a:spcAft>
              <a:buFont typeface="Symbol"/>
              <a:buChar char="·"/>
            </a:pPr>
            <a:r>
              <a:rPr lang="en-US" sz="2000" b="1" spc="5">
                <a:solidFill>
                  <a:srgbClr val="000000"/>
                </a:solidFill>
                <a:latin typeface="Calibri" panose="02020603050405020304" pitchFamily="2"/>
              </a:rPr>
              <a:t>Identify learning: </a:t>
            </a:r>
            <a:r>
              <a:rPr lang="en-US" sz="2000" spc="5">
                <a:solidFill>
                  <a:srgbClr val="000000"/>
                </a:solidFill>
                <a:latin typeface="Calibri" panose="02020603050405020304" pitchFamily="2"/>
              </a:rPr>
              <a:t>Agree key insights, gaps and practical messages to </a:t>
            </a:r>
          </a:p>
          <a:p>
            <a:pPr marL="365760" marR="0" indent="0" algn="l">
              <a:lnSpc>
                <a:spcPts val="2000"/>
              </a:lnSpc>
              <a:spcBef>
                <a:spcPts val="195"/>
              </a:spcBef>
              <a:spcAft>
                <a:spcPts val="0"/>
              </a:spcAft>
            </a:pPr>
            <a:r>
              <a:rPr lang="en-US" sz="2000" spc="30">
                <a:solidFill>
                  <a:srgbClr val="000000"/>
                </a:solidFill>
                <a:latin typeface="Calibri" panose="02020603050405020304" pitchFamily="2"/>
              </a:rPr>
              <a:t>feed back to NGBs, Active Partnerships and Sport Welfare Officers. </a:t>
            </a:r>
          </a:p>
        </p:txBody>
      </p:sp>
      <p:sp>
        <p:nvSpPr>
          <p:cNvPr id="10" name="Text Placeholder 9"/>
          <p:cNvSpPr>
            <a:spLocks noGrp="1"/>
          </p:cNvSpPr>
          <p:nvPr>
            <p:ph type="body" idx="10"/>
          </p:nvPr>
        </p:nvSpPr>
        <p:spPr>
          <a:xfrm>
            <a:off x="106680" y="5422900"/>
            <a:ext cx="7086600" cy="615315"/>
          </a:xfrm>
          <a:prstGeom prst="rect">
            <a:avLst/>
          </a:prstGeom>
          <a:noFill/>
          <a:ln w="0" cmpd="sng">
            <a:noFill/>
            <a:prstDash val="solid"/>
          </a:ln>
        </p:spPr>
        <p:txBody>
          <a:bodyPr vert="horz" lIns="0" tIns="24130" rIns="0" bIns="0" anchor="t">
            <a:normAutofit fontScale="95000"/>
          </a:bodyPr>
          <a:lstStyle/>
          <a:p>
            <a:pPr marL="0" marR="0" indent="365760" algn="l">
              <a:lnSpc>
                <a:spcPts val="2400"/>
              </a:lnSpc>
              <a:spcAft>
                <a:spcPts val="0"/>
              </a:spcAft>
              <a:buFont typeface="Symbol"/>
              <a:buChar char="·"/>
            </a:pPr>
            <a:r>
              <a:rPr lang="en-US" sz="2000" b="1" spc="5">
                <a:solidFill>
                  <a:srgbClr val="000000"/>
                </a:solidFill>
                <a:latin typeface="Calibri" panose="02020603050405020304" pitchFamily="2"/>
              </a:rPr>
              <a:t>Feedback together: </a:t>
            </a:r>
            <a:r>
              <a:rPr lang="en-US" sz="2000" spc="5">
                <a:solidFill>
                  <a:srgbClr val="000000"/>
                </a:solidFill>
                <a:latin typeface="Calibri" panose="02020603050405020304" pitchFamily="2"/>
              </a:rPr>
              <a:t>Share your key discussion points and learning </a:t>
            </a:r>
          </a:p>
          <a:p>
            <a:pPr marL="365760" marR="0" indent="0" algn="l">
              <a:lnSpc>
                <a:spcPts val="2000"/>
              </a:lnSpc>
              <a:spcBef>
                <a:spcPts val="195"/>
              </a:spcBef>
              <a:spcAft>
                <a:spcPts val="0"/>
              </a:spcAft>
            </a:pPr>
            <a:r>
              <a:rPr lang="en-US" sz="2000" spc="0">
                <a:solidFill>
                  <a:srgbClr val="000000"/>
                </a:solidFill>
                <a:latin typeface="Calibri" panose="02020603050405020304" pitchFamily="2"/>
              </a:rPr>
              <a:t>with the rest of the group. </a:t>
            </a:r>
          </a:p>
        </p:txBody>
      </p:sp>
      <p:sp>
        <p:nvSpPr>
          <p:cNvPr id="11" name="Text Placeholder 10"/>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16442471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layout 9">
    <p:bg>
      <p:bgPr>
        <a:solidFill>
          <a:schemeClr val="bg1">
            <a:alpha val="10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405130" y="116840"/>
            <a:ext cx="6529070" cy="636270"/>
          </a:xfrm>
          <a:prstGeom prst="rect">
            <a:avLst/>
          </a:prstGeom>
          <a:noFill/>
          <a:ln w="0" cmpd="sng">
            <a:noFill/>
            <a:prstDash val="solid"/>
          </a:ln>
        </p:spPr>
        <p:txBody>
          <a:bodyPr vert="horz" lIns="0" tIns="66040" rIns="0" bIns="0" anchor="t"/>
          <a:lstStyle/>
          <a:p>
            <a:pPr marL="0" marR="0" indent="0" algn="l">
              <a:lnSpc>
                <a:spcPts val="4500"/>
              </a:lnSpc>
              <a:spcAft>
                <a:spcPts val="0"/>
              </a:spcAft>
            </a:pPr>
            <a:r>
              <a:rPr lang="en-US" sz="4400" b="1" spc="-35">
                <a:solidFill>
                  <a:srgbClr val="2B8535"/>
                </a:solidFill>
                <a:latin typeface="Calibri" panose="02020603050405020304" pitchFamily="2"/>
              </a:rPr>
              <a:t>Stage 1 discussion questions </a:t>
            </a:r>
          </a:p>
        </p:txBody>
      </p:sp>
      <p:sp>
        <p:nvSpPr>
          <p:cNvPr id="5" name="Text Placeholder 4"/>
          <p:cNvSpPr>
            <a:spLocks noGrp="1"/>
          </p:cNvSpPr>
          <p:nvPr>
            <p:ph type="body" idx="10"/>
          </p:nvPr>
        </p:nvSpPr>
        <p:spPr>
          <a:xfrm>
            <a:off x="118745" y="871220"/>
            <a:ext cx="6217920" cy="1079500"/>
          </a:xfrm>
          <a:prstGeom prst="rect">
            <a:avLst/>
          </a:prstGeom>
          <a:noFill/>
          <a:ln w="0" cmpd="sng">
            <a:noFill/>
            <a:prstDash val="solid"/>
          </a:ln>
        </p:spPr>
        <p:txBody>
          <a:bodyPr vert="horz" lIns="0" tIns="33655" rIns="0" bIns="0" anchor="t"/>
          <a:lstStyle/>
          <a:p>
            <a:pPr marL="0" marR="0" indent="320040" algn="l">
              <a:lnSpc>
                <a:spcPts val="2500"/>
              </a:lnSpc>
              <a:spcAft>
                <a:spcPts val="0"/>
              </a:spcAft>
              <a:buFont typeface="Calibri"/>
              <a:buAutoNum type="arabicPeriod"/>
            </a:pPr>
            <a:r>
              <a:rPr lang="en-US" sz="2400" spc="-20">
                <a:solidFill>
                  <a:srgbClr val="000000"/>
                </a:solidFill>
                <a:latin typeface="Calibri" panose="02020603050405020304" pitchFamily="2"/>
              </a:rPr>
              <a:t>What makes this scenario complex from a LADO </a:t>
            </a:r>
          </a:p>
          <a:p>
            <a:pPr marL="320040" marR="0" indent="0" algn="l">
              <a:lnSpc>
                <a:spcPts val="2400"/>
              </a:lnSpc>
              <a:spcBef>
                <a:spcPts val="455"/>
              </a:spcBef>
              <a:spcAft>
                <a:spcPts val="0"/>
              </a:spcAft>
            </a:pPr>
            <a:r>
              <a:rPr lang="en-US" sz="2400" spc="-10">
                <a:solidFill>
                  <a:srgbClr val="000000"/>
                </a:solidFill>
                <a:latin typeface="Calibri" panose="02020603050405020304" pitchFamily="2"/>
              </a:rPr>
              <a:t>perspective regarding thresholds, NGB </a:t>
            </a:r>
          </a:p>
          <a:p>
            <a:pPr marL="320040" marR="0" indent="0" algn="l">
              <a:lnSpc>
                <a:spcPts val="2400"/>
              </a:lnSpc>
              <a:spcBef>
                <a:spcPts val="455"/>
              </a:spcBef>
              <a:spcAft>
                <a:spcPts val="0"/>
              </a:spcAft>
            </a:pPr>
            <a:r>
              <a:rPr lang="en-US" sz="2400" spc="-10">
                <a:solidFill>
                  <a:srgbClr val="000000"/>
                </a:solidFill>
                <a:latin typeface="Calibri" panose="02020603050405020304" pitchFamily="2"/>
              </a:rPr>
              <a:t>involvement, or information sharing protocols </a:t>
            </a:r>
          </a:p>
        </p:txBody>
      </p:sp>
      <p:sp>
        <p:nvSpPr>
          <p:cNvPr id="6" name="Text Placeholder 5"/>
          <p:cNvSpPr>
            <a:spLocks noGrp="1"/>
          </p:cNvSpPr>
          <p:nvPr>
            <p:ph type="body" idx="10"/>
          </p:nvPr>
        </p:nvSpPr>
        <p:spPr>
          <a:xfrm>
            <a:off x="109855" y="2700020"/>
            <a:ext cx="6336665" cy="1074420"/>
          </a:xfrm>
          <a:prstGeom prst="rect">
            <a:avLst/>
          </a:prstGeom>
          <a:noFill/>
          <a:ln w="0" cmpd="sng">
            <a:noFill/>
            <a:prstDash val="solid"/>
          </a:ln>
        </p:spPr>
        <p:txBody>
          <a:bodyPr vert="horz" lIns="0" tIns="36830" rIns="0" bIns="0" anchor="t"/>
          <a:lstStyle/>
          <a:p>
            <a:pPr marL="0" marR="0" indent="320040" algn="l">
              <a:lnSpc>
                <a:spcPts val="2400"/>
              </a:lnSpc>
              <a:spcAft>
                <a:spcPts val="0"/>
              </a:spcAft>
              <a:buFont typeface="Calibri"/>
              <a:buAutoNum type="arabicPeriod"/>
            </a:pPr>
            <a:r>
              <a:rPr lang="en-US" sz="2400" spc="-25">
                <a:solidFill>
                  <a:srgbClr val="000000"/>
                </a:solidFill>
                <a:latin typeface="Calibri" panose="02020603050405020304" pitchFamily="2"/>
              </a:rPr>
              <a:t>Why might a club, welfare officer, or provider fail </a:t>
            </a:r>
          </a:p>
          <a:p>
            <a:pPr marL="320040" marR="0" indent="0" algn="l">
              <a:lnSpc>
                <a:spcPts val="2400"/>
              </a:lnSpc>
              <a:spcBef>
                <a:spcPts val="455"/>
              </a:spcBef>
              <a:spcAft>
                <a:spcPts val="0"/>
              </a:spcAft>
            </a:pPr>
            <a:r>
              <a:rPr lang="en-US" sz="2400" spc="-5">
                <a:solidFill>
                  <a:srgbClr val="000000"/>
                </a:solidFill>
                <a:latin typeface="Calibri" panose="02020603050405020304" pitchFamily="2"/>
              </a:rPr>
              <a:t>to report these early boundary concerns to an </a:t>
            </a:r>
          </a:p>
          <a:p>
            <a:pPr marL="320040" marR="0" indent="0" algn="l">
              <a:lnSpc>
                <a:spcPts val="2400"/>
              </a:lnSpc>
              <a:spcBef>
                <a:spcPts val="455"/>
              </a:spcBef>
              <a:spcAft>
                <a:spcPts val="0"/>
              </a:spcAft>
            </a:pPr>
            <a:r>
              <a:rPr lang="en-US" sz="2400" spc="-20">
                <a:solidFill>
                  <a:srgbClr val="000000"/>
                </a:solidFill>
                <a:latin typeface="Calibri" panose="02020603050405020304" pitchFamily="2"/>
              </a:rPr>
              <a:t>NGB or LADO? </a:t>
            </a:r>
          </a:p>
        </p:txBody>
      </p:sp>
      <p:sp>
        <p:nvSpPr>
          <p:cNvPr id="7" name="Text Placeholder 6"/>
          <p:cNvSpPr>
            <a:spLocks noGrp="1"/>
          </p:cNvSpPr>
          <p:nvPr>
            <p:ph type="body" idx="10"/>
          </p:nvPr>
        </p:nvSpPr>
        <p:spPr>
          <a:xfrm>
            <a:off x="106680" y="4467860"/>
            <a:ext cx="5974080" cy="1079500"/>
          </a:xfrm>
          <a:prstGeom prst="rect">
            <a:avLst/>
          </a:prstGeom>
          <a:noFill/>
          <a:ln w="0" cmpd="sng">
            <a:noFill/>
            <a:prstDash val="solid"/>
          </a:ln>
        </p:spPr>
        <p:txBody>
          <a:bodyPr vert="horz" lIns="0" tIns="36830" rIns="0" bIns="0" anchor="t"/>
          <a:lstStyle/>
          <a:p>
            <a:pPr marL="0" marR="0" indent="320040" algn="l">
              <a:lnSpc>
                <a:spcPts val="2400"/>
              </a:lnSpc>
              <a:spcAft>
                <a:spcPts val="0"/>
              </a:spcAft>
              <a:buFont typeface="Calibri"/>
              <a:buAutoNum type="arabicPeriod"/>
            </a:pPr>
            <a:r>
              <a:rPr lang="en-US" sz="2400" spc="-25">
                <a:solidFill>
                  <a:srgbClr val="000000"/>
                </a:solidFill>
                <a:latin typeface="Calibri" panose="02020603050405020304" pitchFamily="2"/>
              </a:rPr>
              <a:t>How would you navigate the tension between </a:t>
            </a:r>
          </a:p>
          <a:p>
            <a:pPr marL="320040" marR="0" indent="0" algn="l">
              <a:lnSpc>
                <a:spcPts val="2400"/>
              </a:lnSpc>
              <a:spcBef>
                <a:spcPts val="455"/>
              </a:spcBef>
              <a:spcAft>
                <a:spcPts val="0"/>
              </a:spcAft>
            </a:pPr>
            <a:r>
              <a:rPr lang="en-US" sz="2400" spc="-5">
                <a:solidFill>
                  <a:srgbClr val="000000"/>
                </a:solidFill>
                <a:latin typeface="Calibri" panose="02020603050405020304" pitchFamily="2"/>
              </a:rPr>
              <a:t>managing statutory risk and supporting non-</a:t>
            </a:r>
            <a:r>
              <a:rPr lang="en-US" sz="100">
                <a:solidFill>
                  <a:srgbClr val="000000"/>
                </a:solidFill>
                <a:latin typeface="Calibri" panose="02020603050405020304" pitchFamily="2"/>
              </a:rPr>
              <a:t> </a:t>
            </a:r>
          </a:p>
          <a:p>
            <a:pPr marL="320040" marR="0" indent="0" algn="l">
              <a:lnSpc>
                <a:spcPts val="2400"/>
              </a:lnSpc>
              <a:spcBef>
                <a:spcPts val="455"/>
              </a:spcBef>
              <a:spcAft>
                <a:spcPts val="0"/>
              </a:spcAft>
            </a:pPr>
            <a:r>
              <a:rPr lang="en-US" sz="2400" spc="-10">
                <a:solidFill>
                  <a:srgbClr val="000000"/>
                </a:solidFill>
                <a:latin typeface="Calibri" panose="02020603050405020304" pitchFamily="2"/>
              </a:rPr>
              <a:t>statutory/unregulated sports providers? </a:t>
            </a:r>
          </a:p>
        </p:txBody>
      </p:sp>
      <p:sp>
        <p:nvSpPr>
          <p:cNvPr id="8" name="Text Placeholder 7"/>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11201889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layout 10">
    <p:bg>
      <p:bgPr>
        <a:solidFill>
          <a:schemeClr val="bg1">
            <a:alpha val="10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405130" y="116840"/>
            <a:ext cx="6529070" cy="636270"/>
          </a:xfrm>
          <a:prstGeom prst="rect">
            <a:avLst/>
          </a:prstGeom>
          <a:noFill/>
          <a:ln w="0" cmpd="sng">
            <a:noFill/>
            <a:prstDash val="solid"/>
          </a:ln>
        </p:spPr>
        <p:txBody>
          <a:bodyPr vert="horz" lIns="0" tIns="66040" rIns="0" bIns="0" anchor="t"/>
          <a:lstStyle/>
          <a:p>
            <a:pPr marL="0" marR="0" indent="0" algn="l">
              <a:lnSpc>
                <a:spcPts val="4500"/>
              </a:lnSpc>
              <a:spcAft>
                <a:spcPts val="0"/>
              </a:spcAft>
            </a:pPr>
            <a:r>
              <a:rPr lang="en-US" sz="4400" b="1" spc="-35">
                <a:solidFill>
                  <a:srgbClr val="2B8535"/>
                </a:solidFill>
                <a:latin typeface="Calibri" panose="02020603050405020304" pitchFamily="2"/>
              </a:rPr>
              <a:t>Stage 2 discussion questions </a:t>
            </a:r>
          </a:p>
        </p:txBody>
      </p:sp>
      <p:sp>
        <p:nvSpPr>
          <p:cNvPr id="5" name="Text Placeholder 4"/>
          <p:cNvSpPr>
            <a:spLocks noGrp="1"/>
          </p:cNvSpPr>
          <p:nvPr>
            <p:ph type="body" idx="10"/>
          </p:nvPr>
        </p:nvSpPr>
        <p:spPr>
          <a:xfrm>
            <a:off x="118745" y="871220"/>
            <a:ext cx="5678805" cy="1079500"/>
          </a:xfrm>
          <a:prstGeom prst="rect">
            <a:avLst/>
          </a:prstGeom>
          <a:noFill/>
          <a:ln w="0" cmpd="sng">
            <a:noFill/>
            <a:prstDash val="solid"/>
          </a:ln>
        </p:spPr>
        <p:txBody>
          <a:bodyPr vert="horz" lIns="0" tIns="33655" rIns="0" bIns="0" anchor="t"/>
          <a:lstStyle/>
          <a:p>
            <a:pPr marL="0" marR="0" indent="320040" algn="l">
              <a:lnSpc>
                <a:spcPts val="2500"/>
              </a:lnSpc>
              <a:spcAft>
                <a:spcPts val="0"/>
              </a:spcAft>
              <a:buFont typeface="Calibri"/>
              <a:buAutoNum type="arabicPeriod"/>
            </a:pPr>
            <a:r>
              <a:rPr lang="en-US" sz="2400" spc="0">
                <a:solidFill>
                  <a:srgbClr val="000000"/>
                </a:solidFill>
                <a:latin typeface="Calibri" panose="02020603050405020304" pitchFamily="2"/>
              </a:rPr>
              <a:t>Why do isolated 'lower-level' boundary </a:t>
            </a:r>
          </a:p>
          <a:p>
            <a:pPr marL="320040" marR="0" indent="0" algn="l">
              <a:lnSpc>
                <a:spcPts val="2400"/>
              </a:lnSpc>
              <a:spcBef>
                <a:spcPts val="455"/>
              </a:spcBef>
              <a:spcAft>
                <a:spcPts val="0"/>
              </a:spcAft>
            </a:pPr>
            <a:r>
              <a:rPr lang="en-US" sz="2400" spc="-20">
                <a:solidFill>
                  <a:srgbClr val="000000"/>
                </a:solidFill>
                <a:latin typeface="Calibri" panose="02020603050405020304" pitchFamily="2"/>
              </a:rPr>
              <a:t>concerns frequently fail to trigger threshold </a:t>
            </a:r>
          </a:p>
          <a:p>
            <a:pPr marL="320040" marR="0" indent="0" algn="l">
              <a:lnSpc>
                <a:spcPts val="2400"/>
              </a:lnSpc>
              <a:spcBef>
                <a:spcPts val="455"/>
              </a:spcBef>
              <a:spcAft>
                <a:spcPts val="0"/>
              </a:spcAft>
            </a:pPr>
            <a:r>
              <a:rPr lang="en-US" sz="2400" spc="-5">
                <a:solidFill>
                  <a:srgbClr val="000000"/>
                </a:solidFill>
                <a:latin typeface="Calibri" panose="02020603050405020304" pitchFamily="2"/>
              </a:rPr>
              <a:t>decisions until a major allegation occurs? </a:t>
            </a:r>
          </a:p>
        </p:txBody>
      </p:sp>
      <p:sp>
        <p:nvSpPr>
          <p:cNvPr id="6" name="Text Placeholder 5"/>
          <p:cNvSpPr>
            <a:spLocks noGrp="1"/>
          </p:cNvSpPr>
          <p:nvPr>
            <p:ph type="body" idx="10"/>
          </p:nvPr>
        </p:nvSpPr>
        <p:spPr>
          <a:xfrm>
            <a:off x="109855" y="2700020"/>
            <a:ext cx="5784850" cy="1079500"/>
          </a:xfrm>
          <a:prstGeom prst="rect">
            <a:avLst/>
          </a:prstGeom>
          <a:noFill/>
          <a:ln w="0" cmpd="sng">
            <a:noFill/>
            <a:prstDash val="solid"/>
          </a:ln>
        </p:spPr>
        <p:txBody>
          <a:bodyPr vert="horz" lIns="0" tIns="36830" rIns="0" bIns="0" anchor="t"/>
          <a:lstStyle/>
          <a:p>
            <a:pPr marL="0" marR="0" indent="320040" algn="l">
              <a:lnSpc>
                <a:spcPts val="2400"/>
              </a:lnSpc>
              <a:spcAft>
                <a:spcPts val="0"/>
              </a:spcAft>
              <a:buFont typeface="Calibri"/>
              <a:buAutoNum type="arabicPeriod"/>
            </a:pPr>
            <a:r>
              <a:rPr lang="en-US" sz="2400" spc="-5">
                <a:solidFill>
                  <a:srgbClr val="000000"/>
                </a:solidFill>
                <a:latin typeface="Calibri" panose="02020603050405020304" pitchFamily="2"/>
              </a:rPr>
              <a:t>What tools or levers do LADOs have when a </a:t>
            </a:r>
          </a:p>
          <a:p>
            <a:pPr marL="320040" marR="0" indent="0" algn="l">
              <a:lnSpc>
                <a:spcPts val="2400"/>
              </a:lnSpc>
              <a:spcBef>
                <a:spcPts val="455"/>
              </a:spcBef>
              <a:spcAft>
                <a:spcPts val="0"/>
              </a:spcAft>
            </a:pPr>
            <a:r>
              <a:rPr lang="en-US" sz="2400" spc="-20">
                <a:solidFill>
                  <a:srgbClr val="000000"/>
                </a:solidFill>
                <a:latin typeface="Calibri" panose="02020603050405020304" pitchFamily="2"/>
              </a:rPr>
              <a:t>coach operates privately or an affiliated club </a:t>
            </a:r>
          </a:p>
          <a:p>
            <a:pPr marL="320040" marR="0" indent="0" algn="l">
              <a:lnSpc>
                <a:spcPts val="2400"/>
              </a:lnSpc>
              <a:spcBef>
                <a:spcPts val="455"/>
              </a:spcBef>
              <a:spcAft>
                <a:spcPts val="0"/>
              </a:spcAft>
            </a:pPr>
            <a:r>
              <a:rPr lang="en-US" sz="2400" spc="-20">
                <a:solidFill>
                  <a:srgbClr val="000000"/>
                </a:solidFill>
                <a:latin typeface="Calibri" panose="02020603050405020304" pitchFamily="2"/>
              </a:rPr>
              <a:t>refuses to engage? </a:t>
            </a:r>
          </a:p>
        </p:txBody>
      </p:sp>
      <p:sp>
        <p:nvSpPr>
          <p:cNvPr id="7" name="Text Placeholder 6"/>
          <p:cNvSpPr>
            <a:spLocks noGrp="1"/>
          </p:cNvSpPr>
          <p:nvPr>
            <p:ph type="body" idx="10"/>
          </p:nvPr>
        </p:nvSpPr>
        <p:spPr>
          <a:xfrm>
            <a:off x="106680" y="4528820"/>
            <a:ext cx="5782310" cy="1079500"/>
          </a:xfrm>
          <a:prstGeom prst="rect">
            <a:avLst/>
          </a:prstGeom>
          <a:noFill/>
          <a:ln w="0" cmpd="sng">
            <a:noFill/>
            <a:prstDash val="solid"/>
          </a:ln>
        </p:spPr>
        <p:txBody>
          <a:bodyPr vert="horz" lIns="0" tIns="36830" rIns="0" bIns="0" anchor="t"/>
          <a:lstStyle/>
          <a:p>
            <a:pPr marL="0" marR="0" indent="320040" algn="l">
              <a:lnSpc>
                <a:spcPts val="2400"/>
              </a:lnSpc>
              <a:spcAft>
                <a:spcPts val="0"/>
              </a:spcAft>
              <a:buFont typeface="Calibri"/>
              <a:buAutoNum type="arabicPeriod"/>
            </a:pPr>
            <a:r>
              <a:rPr lang="en-US" sz="2400" spc="-15">
                <a:solidFill>
                  <a:srgbClr val="000000"/>
                </a:solidFill>
                <a:latin typeface="Calibri" panose="02020603050405020304" pitchFamily="2"/>
              </a:rPr>
              <a:t>What key message or gap from this scenario </a:t>
            </a:r>
          </a:p>
          <a:p>
            <a:pPr marL="320040" marR="0" indent="0" algn="l">
              <a:lnSpc>
                <a:spcPts val="2400"/>
              </a:lnSpc>
              <a:spcBef>
                <a:spcPts val="455"/>
              </a:spcBef>
              <a:spcAft>
                <a:spcPts val="0"/>
              </a:spcAft>
            </a:pPr>
            <a:r>
              <a:rPr lang="en-US" sz="2400" spc="-20">
                <a:solidFill>
                  <a:srgbClr val="000000"/>
                </a:solidFill>
                <a:latin typeface="Calibri" panose="02020603050405020304" pitchFamily="2"/>
              </a:rPr>
              <a:t>should Active Sussex and SWOs feed back to </a:t>
            </a:r>
          </a:p>
          <a:p>
            <a:pPr marL="320040" marR="0" indent="0" algn="l">
              <a:lnSpc>
                <a:spcPts val="2400"/>
              </a:lnSpc>
              <a:spcBef>
                <a:spcPts val="455"/>
              </a:spcBef>
              <a:spcAft>
                <a:spcPts val="0"/>
              </a:spcAft>
            </a:pPr>
            <a:r>
              <a:rPr lang="en-US" sz="2400" spc="-10">
                <a:solidFill>
                  <a:srgbClr val="000000"/>
                </a:solidFill>
                <a:latin typeface="Calibri" panose="02020603050405020304" pitchFamily="2"/>
              </a:rPr>
              <a:t>NGBs and Active Partnerships? </a:t>
            </a:r>
          </a:p>
        </p:txBody>
      </p:sp>
      <p:sp>
        <p:nvSpPr>
          <p:cNvPr id="8" name="Text Placeholder 7"/>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158051830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layout 11">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0" y="114300"/>
            <a:ext cx="12192000" cy="756920"/>
          </a:xfrm>
          <a:prstGeom prst="rect">
            <a:avLst/>
          </a:prstGeom>
          <a:noFill/>
          <a:ln w="0" cmpd="sng">
            <a:noFill/>
            <a:prstDash val="solid"/>
          </a:ln>
        </p:spPr>
        <p:txBody>
          <a:bodyPr vert="horz" lIns="0" tIns="68580" rIns="0" bIns="0" anchor="t"/>
          <a:lstStyle/>
          <a:p>
            <a:pPr marL="411480" marR="0" indent="0" algn="l">
              <a:lnSpc>
                <a:spcPts val="4500"/>
              </a:lnSpc>
              <a:spcAft>
                <a:spcPts val="935"/>
              </a:spcAft>
            </a:pPr>
            <a:r>
              <a:rPr lang="en-US" sz="4400" b="1" spc="-20">
                <a:solidFill>
                  <a:srgbClr val="2B8535"/>
                </a:solidFill>
                <a:latin typeface="Calibri" panose="02020603050405020304" pitchFamily="2"/>
              </a:rPr>
              <a:t>Scenario A: stage 1 </a:t>
            </a:r>
          </a:p>
        </p:txBody>
      </p:sp>
      <p:sp>
        <p:nvSpPr>
          <p:cNvPr id="3" name="Text Placeholder 2"/>
          <p:cNvSpPr>
            <a:spLocks noGrp="1"/>
          </p:cNvSpPr>
          <p:nvPr>
            <p:ph type="body" idx="10"/>
          </p:nvPr>
        </p:nvSpPr>
        <p:spPr>
          <a:xfrm>
            <a:off x="0" y="871220"/>
            <a:ext cx="12192000" cy="5304155"/>
          </a:xfrm>
          <a:prstGeom prst="rect">
            <a:avLst/>
          </a:prstGeom>
          <a:noFill/>
          <a:ln w="0" cmpd="sng">
            <a:noFill/>
            <a:prstDash val="solid"/>
          </a:ln>
        </p:spPr>
        <p:txBody>
          <a:bodyPr vert="horz" lIns="0" tIns="33655" rIns="0" bIns="0" anchor="t">
            <a:normAutofit fontScale="90000"/>
          </a:bodyPr>
          <a:lstStyle/>
          <a:p>
            <a:pPr marL="91440" marR="0" indent="0" algn="l">
              <a:lnSpc>
                <a:spcPts val="2500"/>
              </a:lnSpc>
              <a:spcAft>
                <a:spcPts val="0"/>
              </a:spcAft>
            </a:pPr>
            <a:r>
              <a:rPr lang="en-US" sz="2400" spc="0">
                <a:solidFill>
                  <a:srgbClr val="000000"/>
                </a:solidFill>
                <a:latin typeface="Calibri" panose="02020603050405020304" pitchFamily="2"/>
              </a:rPr>
              <a:t>A community sports club runs sessions for children aged 12–17. A longstanding volunteer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coach is highly regarded and has helped several young people progress. </a:t>
            </a:r>
          </a:p>
          <a:p>
            <a:pPr marL="91440" marR="0" indent="0" algn="l">
              <a:lnSpc>
                <a:spcPts val="2400"/>
              </a:lnSpc>
              <a:spcBef>
                <a:spcPts val="1655"/>
              </a:spcBef>
              <a:spcAft>
                <a:spcPts val="0"/>
              </a:spcAft>
            </a:pPr>
            <a:r>
              <a:rPr lang="en-US" sz="2400" spc="-5">
                <a:solidFill>
                  <a:srgbClr val="000000"/>
                </a:solidFill>
                <a:latin typeface="Calibri" panose="02020603050405020304" pitchFamily="2"/>
              </a:rPr>
              <a:t>A parent tells the welfare officer that their 14-year-old no longer wants to attend. The child </a:t>
            </a:r>
          </a:p>
          <a:p>
            <a:pPr marL="91440" marR="0" indent="0" algn="l">
              <a:lnSpc>
                <a:spcPts val="2400"/>
              </a:lnSpc>
              <a:spcBef>
                <a:spcPts val="455"/>
              </a:spcBef>
              <a:spcAft>
                <a:spcPts val="0"/>
              </a:spcAft>
            </a:pPr>
            <a:r>
              <a:rPr lang="en-US" sz="2400" spc="0">
                <a:solidFill>
                  <a:srgbClr val="000000"/>
                </a:solidFill>
                <a:latin typeface="Calibri" panose="02020603050405020304" pitchFamily="2"/>
              </a:rPr>
              <a:t>says the coach singles them out and makes comments about their commitment in front of </a:t>
            </a:r>
          </a:p>
          <a:p>
            <a:pPr marL="91440" marR="0" indent="0" algn="l">
              <a:lnSpc>
                <a:spcPts val="2500"/>
              </a:lnSpc>
              <a:spcBef>
                <a:spcPts val="430"/>
              </a:spcBef>
              <a:spcAft>
                <a:spcPts val="0"/>
              </a:spcAft>
            </a:pPr>
            <a:r>
              <a:rPr lang="en-US" sz="2400" spc="-20">
                <a:solidFill>
                  <a:srgbClr val="000000"/>
                </a:solidFill>
                <a:latin typeface="Calibri" panose="02020603050405020304" pitchFamily="2"/>
              </a:rPr>
              <a:t>the group. </a:t>
            </a:r>
          </a:p>
          <a:p>
            <a:pPr marL="91440" marR="0" indent="0" algn="l">
              <a:lnSpc>
                <a:spcPts val="2400"/>
              </a:lnSpc>
              <a:spcBef>
                <a:spcPts val="1655"/>
              </a:spcBef>
              <a:spcAft>
                <a:spcPts val="0"/>
              </a:spcAft>
            </a:pPr>
            <a:r>
              <a:rPr lang="en-US" sz="2400" spc="0">
                <a:solidFill>
                  <a:srgbClr val="000000"/>
                </a:solidFill>
                <a:latin typeface="Calibri" panose="02020603050405020304" pitchFamily="2"/>
              </a:rPr>
              <a:t>Another volunteer has noticed the coach messaging individual young people through a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personal account and sometimes offering lifts home. </a:t>
            </a:r>
          </a:p>
          <a:p>
            <a:pPr marL="91440" marR="0" indent="0" algn="l">
              <a:lnSpc>
                <a:spcPts val="2500"/>
              </a:lnSpc>
              <a:spcBef>
                <a:spcPts val="1630"/>
              </a:spcBef>
              <a:spcAft>
                <a:spcPts val="0"/>
              </a:spcAft>
            </a:pPr>
            <a:r>
              <a:rPr lang="en-US" sz="2400" spc="0">
                <a:solidFill>
                  <a:srgbClr val="000000"/>
                </a:solidFill>
                <a:latin typeface="Calibri" panose="02020603050405020304" pitchFamily="2"/>
              </a:rPr>
              <a:t>The chair says the coach ‘goes above and beyond’ and suggests resolving the matter </a:t>
            </a:r>
          </a:p>
          <a:p>
            <a:pPr marL="91440" marR="0" indent="0" algn="l">
              <a:lnSpc>
                <a:spcPts val="2600"/>
              </a:lnSpc>
              <a:spcBef>
                <a:spcPts val="455"/>
              </a:spcBef>
              <a:spcAft>
                <a:spcPts val="12250"/>
              </a:spcAft>
            </a:pPr>
            <a:r>
              <a:rPr lang="en-US" sz="2400" spc="-5">
                <a:solidFill>
                  <a:srgbClr val="000000"/>
                </a:solidFill>
                <a:latin typeface="Calibri" panose="02020603050405020304" pitchFamily="2"/>
              </a:rPr>
              <a:t>informally. The welfare officer is relatively new and knows the coach socially</a:t>
            </a:r>
            <a:r>
              <a:rPr lang="en-US" sz="2100" i="1" spc="-5">
                <a:solidFill>
                  <a:srgbClr val="000000"/>
                </a:solidFill>
                <a:latin typeface="Calibri" panose="02020603050405020304" pitchFamily="2"/>
              </a:rPr>
              <a:t>. </a:t>
            </a:r>
          </a:p>
        </p:txBody>
      </p:sp>
      <p:sp>
        <p:nvSpPr>
          <p:cNvPr id="6" name="Text Placeholder 5"/>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313114301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layout 12">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0" y="114300"/>
            <a:ext cx="12192000" cy="756920"/>
          </a:xfrm>
          <a:prstGeom prst="rect">
            <a:avLst/>
          </a:prstGeom>
          <a:noFill/>
          <a:ln w="0" cmpd="sng">
            <a:noFill/>
            <a:prstDash val="solid"/>
          </a:ln>
        </p:spPr>
        <p:txBody>
          <a:bodyPr vert="horz" lIns="0" tIns="68580" rIns="0" bIns="0" anchor="t"/>
          <a:lstStyle/>
          <a:p>
            <a:pPr marL="411480" marR="0" indent="0" algn="l">
              <a:lnSpc>
                <a:spcPts val="4500"/>
              </a:lnSpc>
              <a:spcAft>
                <a:spcPts val="935"/>
              </a:spcAft>
            </a:pPr>
            <a:r>
              <a:rPr lang="en-US" sz="4400" b="1" spc="-20">
                <a:solidFill>
                  <a:srgbClr val="2B8535"/>
                </a:solidFill>
                <a:latin typeface="Calibri" panose="02020603050405020304" pitchFamily="2"/>
              </a:rPr>
              <a:t>Scenario A: stage 2 </a:t>
            </a:r>
          </a:p>
        </p:txBody>
      </p:sp>
      <p:sp>
        <p:nvSpPr>
          <p:cNvPr id="3" name="Text Placeholder 2"/>
          <p:cNvSpPr>
            <a:spLocks noGrp="1"/>
          </p:cNvSpPr>
          <p:nvPr>
            <p:ph type="body" idx="10"/>
          </p:nvPr>
        </p:nvSpPr>
        <p:spPr>
          <a:xfrm>
            <a:off x="0" y="871220"/>
            <a:ext cx="12192000" cy="5304155"/>
          </a:xfrm>
          <a:prstGeom prst="rect">
            <a:avLst/>
          </a:prstGeom>
          <a:noFill/>
          <a:ln w="0" cmpd="sng">
            <a:noFill/>
            <a:prstDash val="solid"/>
          </a:ln>
        </p:spPr>
        <p:txBody>
          <a:bodyPr vert="horz" lIns="0" tIns="33655" rIns="0" bIns="0" anchor="t"/>
          <a:lstStyle/>
          <a:p>
            <a:pPr marL="91440" marR="0" indent="0" algn="l">
              <a:lnSpc>
                <a:spcPts val="2500"/>
              </a:lnSpc>
              <a:spcAft>
                <a:spcPts val="0"/>
              </a:spcAft>
            </a:pPr>
            <a:r>
              <a:rPr lang="en-US" sz="2400" spc="-5">
                <a:solidFill>
                  <a:srgbClr val="000000"/>
                </a:solidFill>
                <a:latin typeface="Calibri" panose="02020603050405020304" pitchFamily="2"/>
              </a:rPr>
              <a:t>The welfare officer discovers two earlier concerns about the coach’s language. These were </a:t>
            </a:r>
          </a:p>
          <a:p>
            <a:pPr marL="91440" marR="0" indent="0" algn="l">
              <a:lnSpc>
                <a:spcPts val="2400"/>
              </a:lnSpc>
              <a:spcBef>
                <a:spcPts val="455"/>
              </a:spcBef>
              <a:spcAft>
                <a:spcPts val="0"/>
              </a:spcAft>
            </a:pPr>
            <a:r>
              <a:rPr lang="en-US" sz="2400" spc="-15">
                <a:solidFill>
                  <a:srgbClr val="000000"/>
                </a:solidFill>
                <a:latin typeface="Calibri" panose="02020603050405020304" pitchFamily="2"/>
              </a:rPr>
              <a:t>handled verbally and were not brought together. </a:t>
            </a:r>
          </a:p>
          <a:p>
            <a:pPr marL="91440" marR="0" indent="0" algn="l">
              <a:lnSpc>
                <a:spcPts val="2400"/>
              </a:lnSpc>
              <a:spcBef>
                <a:spcPts val="3335"/>
              </a:spcBef>
              <a:spcAft>
                <a:spcPts val="0"/>
              </a:spcAft>
            </a:pPr>
            <a:r>
              <a:rPr lang="en-US" sz="2400" spc="0">
                <a:solidFill>
                  <a:srgbClr val="000000"/>
                </a:solidFill>
                <a:latin typeface="Calibri" panose="02020603050405020304" pitchFamily="2"/>
              </a:rPr>
              <a:t>Another young person says the coach tells them that </a:t>
            </a:r>
            <a:r>
              <a:rPr lang="en-US" sz="2400" i="1" spc="0">
                <a:solidFill>
                  <a:srgbClr val="000000"/>
                </a:solidFill>
                <a:latin typeface="Calibri" panose="02020603050405020304" pitchFamily="2"/>
              </a:rPr>
              <a:t>‘serious athletes don’t complain’ </a:t>
            </a:r>
            <a:r>
              <a:rPr lang="en-US" sz="2400" spc="0">
                <a:solidFill>
                  <a:srgbClr val="000000"/>
                </a:solidFill>
                <a:latin typeface="Calibri" panose="02020603050405020304" pitchFamily="2"/>
              </a:rPr>
              <a:t>and </a:t>
            </a:r>
          </a:p>
          <a:p>
            <a:pPr marL="91440" marR="0" indent="0" algn="l">
              <a:lnSpc>
                <a:spcPts val="2500"/>
              </a:lnSpc>
              <a:spcBef>
                <a:spcPts val="430"/>
              </a:spcBef>
              <a:spcAft>
                <a:spcPts val="0"/>
              </a:spcAft>
            </a:pPr>
            <a:r>
              <a:rPr lang="en-US" sz="2400" spc="0">
                <a:solidFill>
                  <a:srgbClr val="000000"/>
                </a:solidFill>
                <a:latin typeface="Calibri" panose="02020603050405020304" pitchFamily="2"/>
              </a:rPr>
              <a:t>worries that raising concerns could affect selection. The coach also works at another activity </a:t>
            </a:r>
          </a:p>
          <a:p>
            <a:pPr marL="91440" marR="0" indent="0" algn="l">
              <a:lnSpc>
                <a:spcPts val="2400"/>
              </a:lnSpc>
              <a:spcBef>
                <a:spcPts val="455"/>
              </a:spcBef>
              <a:spcAft>
                <a:spcPts val="0"/>
              </a:spcAft>
            </a:pPr>
            <a:r>
              <a:rPr lang="en-US" sz="2400" spc="-60">
                <a:solidFill>
                  <a:srgbClr val="000000"/>
                </a:solidFill>
                <a:latin typeface="Calibri" panose="02020603050405020304" pitchFamily="2"/>
              </a:rPr>
              <a:t>provider. </a:t>
            </a:r>
          </a:p>
          <a:p>
            <a:pPr marL="91440" marR="0" indent="0" algn="l">
              <a:lnSpc>
                <a:spcPts val="2400"/>
              </a:lnSpc>
              <a:spcBef>
                <a:spcPts val="3335"/>
              </a:spcBef>
              <a:spcAft>
                <a:spcPts val="0"/>
              </a:spcAft>
            </a:pPr>
            <a:r>
              <a:rPr lang="en-US" sz="2400" spc="0">
                <a:solidFill>
                  <a:srgbClr val="000000"/>
                </a:solidFill>
                <a:latin typeface="Calibri" panose="02020603050405020304" pitchFamily="2"/>
              </a:rPr>
              <a:t>The club is affiliated to an NGB, but its safeguarding team has not been contacted. The chair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asks the welfare officer to wait until after an upcoming competition before taking further </a:t>
            </a:r>
          </a:p>
          <a:p>
            <a:pPr marL="91440" marR="0" indent="0" algn="l">
              <a:lnSpc>
                <a:spcPts val="2400"/>
              </a:lnSpc>
              <a:spcBef>
                <a:spcPts val="480"/>
              </a:spcBef>
              <a:spcAft>
                <a:spcPts val="13080"/>
              </a:spcAft>
            </a:pPr>
            <a:r>
              <a:rPr lang="en-US" sz="2400" spc="-35">
                <a:solidFill>
                  <a:srgbClr val="000000"/>
                </a:solidFill>
                <a:latin typeface="Calibri" panose="02020603050405020304" pitchFamily="2"/>
              </a:rPr>
              <a:t>action. </a:t>
            </a:r>
          </a:p>
        </p:txBody>
      </p:sp>
      <p:sp>
        <p:nvSpPr>
          <p:cNvPr id="6" name="Text Placeholder 5"/>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42868136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layout 13">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0" y="0"/>
            <a:ext cx="12192000" cy="721995"/>
          </a:xfrm>
          <a:prstGeom prst="rect">
            <a:avLst/>
          </a:prstGeom>
          <a:noFill/>
          <a:ln w="0" cmpd="sng">
            <a:noFill/>
            <a:prstDash val="solid"/>
          </a:ln>
        </p:spPr>
        <p:txBody>
          <a:bodyPr vert="horz" lIns="0" tIns="57785" rIns="0" bIns="0" anchor="t"/>
          <a:lstStyle/>
          <a:p>
            <a:pPr marL="457200" marR="0" indent="0" algn="l">
              <a:lnSpc>
                <a:spcPts val="4500"/>
              </a:lnSpc>
              <a:spcAft>
                <a:spcPts val="670"/>
              </a:spcAft>
            </a:pPr>
            <a:r>
              <a:rPr lang="en-US" sz="4400" b="1" spc="-20">
                <a:solidFill>
                  <a:srgbClr val="2B8535"/>
                </a:solidFill>
                <a:latin typeface="Calibri" panose="02020603050405020304" pitchFamily="2"/>
              </a:rPr>
              <a:t>Scenario B: stage 1 </a:t>
            </a:r>
          </a:p>
        </p:txBody>
      </p:sp>
      <p:sp>
        <p:nvSpPr>
          <p:cNvPr id="3" name="Text Placeholder 2"/>
          <p:cNvSpPr>
            <a:spLocks noGrp="1"/>
          </p:cNvSpPr>
          <p:nvPr>
            <p:ph type="body" idx="10"/>
          </p:nvPr>
        </p:nvSpPr>
        <p:spPr>
          <a:xfrm>
            <a:off x="0" y="721995"/>
            <a:ext cx="12192000" cy="5453380"/>
          </a:xfrm>
          <a:prstGeom prst="rect">
            <a:avLst/>
          </a:prstGeom>
          <a:noFill/>
          <a:ln w="0" cmpd="sng">
            <a:noFill/>
            <a:prstDash val="solid"/>
          </a:ln>
        </p:spPr>
        <p:txBody>
          <a:bodyPr vert="horz" lIns="0" tIns="36830" rIns="0" bIns="0" anchor="t"/>
          <a:lstStyle/>
          <a:p>
            <a:pPr marL="91440" marR="0" indent="0" algn="l">
              <a:lnSpc>
                <a:spcPts val="2400"/>
              </a:lnSpc>
              <a:spcAft>
                <a:spcPts val="0"/>
              </a:spcAft>
            </a:pPr>
            <a:r>
              <a:rPr lang="en-US" sz="2400" spc="-5">
                <a:solidFill>
                  <a:srgbClr val="000000"/>
                </a:solidFill>
                <a:latin typeface="Calibri" panose="02020603050405020304" pitchFamily="2"/>
              </a:rPr>
              <a:t>A Local Authority commissions a regional Partnership Organisation to oversee and fund a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local youth activity programme. The Partnership undertakes due diligence and allocates grant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funding to local delivery providers, many operating in unregulated settings without NGB </a:t>
            </a:r>
          </a:p>
          <a:p>
            <a:pPr marL="91440" marR="0" indent="0" algn="l">
              <a:lnSpc>
                <a:spcPts val="2400"/>
              </a:lnSpc>
              <a:spcBef>
                <a:spcPts val="455"/>
              </a:spcBef>
              <a:spcAft>
                <a:spcPts val="0"/>
              </a:spcAft>
            </a:pPr>
            <a:r>
              <a:rPr lang="en-US" sz="2400" spc="-20">
                <a:solidFill>
                  <a:srgbClr val="000000"/>
                </a:solidFill>
                <a:latin typeface="Calibri" panose="02020603050405020304" pitchFamily="2"/>
              </a:rPr>
              <a:t>governance. </a:t>
            </a:r>
          </a:p>
          <a:p>
            <a:pPr marL="91440" marR="0" indent="0" algn="l">
              <a:lnSpc>
                <a:spcPts val="2400"/>
              </a:lnSpc>
              <a:spcBef>
                <a:spcPts val="1655"/>
              </a:spcBef>
              <a:spcAft>
                <a:spcPts val="0"/>
              </a:spcAft>
            </a:pPr>
            <a:r>
              <a:rPr lang="en-US" sz="2400" spc="0">
                <a:solidFill>
                  <a:srgbClr val="000000"/>
                </a:solidFill>
                <a:latin typeface="Calibri" panose="02020603050405020304" pitchFamily="2"/>
              </a:rPr>
              <a:t>A parent tells the welfare officer at one of the funded ‘unregulated’ providers that their 14-</a:t>
            </a:r>
            <a:r>
              <a:rPr lang="en-US" sz="100">
                <a:solidFill>
                  <a:srgbClr val="000000"/>
                </a:solidFill>
                <a:latin typeface="Calibri" panose="02020603050405020304" pitchFamily="2"/>
              </a:rPr>
              <a:t> </a:t>
            </a:r>
          </a:p>
          <a:p>
            <a:pPr marL="91440" marR="0" indent="0" algn="l">
              <a:lnSpc>
                <a:spcPts val="2400"/>
              </a:lnSpc>
              <a:spcBef>
                <a:spcPts val="455"/>
              </a:spcBef>
              <a:spcAft>
                <a:spcPts val="0"/>
              </a:spcAft>
            </a:pPr>
            <a:r>
              <a:rPr lang="en-US" sz="2400" spc="0">
                <a:solidFill>
                  <a:srgbClr val="000000"/>
                </a:solidFill>
                <a:latin typeface="Calibri" panose="02020603050405020304" pitchFamily="2"/>
              </a:rPr>
              <a:t>year-old no longer wants to attend, reporting that the head coach singles them out, criticises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their commitment, and routinely messages them late at night offering private coaching and </a:t>
            </a:r>
          </a:p>
          <a:p>
            <a:pPr marL="91440" marR="0" indent="0" algn="l">
              <a:lnSpc>
                <a:spcPts val="2400"/>
              </a:lnSpc>
              <a:spcBef>
                <a:spcPts val="455"/>
              </a:spcBef>
              <a:spcAft>
                <a:spcPts val="0"/>
              </a:spcAft>
            </a:pPr>
            <a:r>
              <a:rPr lang="en-US" sz="2400" spc="-25">
                <a:solidFill>
                  <a:srgbClr val="000000"/>
                </a:solidFill>
                <a:latin typeface="Calibri" panose="02020603050405020304" pitchFamily="2"/>
              </a:rPr>
              <a:t>lifts home. </a:t>
            </a:r>
          </a:p>
          <a:p>
            <a:pPr marL="91440" marR="0" indent="0" algn="l">
              <a:lnSpc>
                <a:spcPts val="2400"/>
              </a:lnSpc>
              <a:spcBef>
                <a:spcPts val="1660"/>
              </a:spcBef>
              <a:spcAft>
                <a:spcPts val="0"/>
              </a:spcAft>
            </a:pPr>
            <a:r>
              <a:rPr lang="en-US" sz="2400" spc="-5">
                <a:solidFill>
                  <a:srgbClr val="000000"/>
                </a:solidFill>
                <a:latin typeface="Calibri" panose="02020603050405020304" pitchFamily="2"/>
              </a:rPr>
              <a:t>The LADO receives this concern and asks the Partnership to investigate and decide on </a:t>
            </a:r>
          </a:p>
          <a:p>
            <a:pPr marL="91440" marR="0" indent="0" algn="l">
              <a:lnSpc>
                <a:spcPts val="2400"/>
              </a:lnSpc>
              <a:spcBef>
                <a:spcPts val="455"/>
              </a:spcBef>
              <a:spcAft>
                <a:spcPts val="0"/>
              </a:spcAft>
            </a:pPr>
            <a:r>
              <a:rPr lang="en-US" sz="2400" spc="0">
                <a:solidFill>
                  <a:srgbClr val="000000"/>
                </a:solidFill>
                <a:latin typeface="Calibri" panose="02020603050405020304" pitchFamily="2"/>
              </a:rPr>
              <a:t>funding, but citing data protection protocols, the LADO shares no specific details about the </a:t>
            </a:r>
          </a:p>
          <a:p>
            <a:pPr marL="91440" marR="0" indent="0" algn="l">
              <a:lnSpc>
                <a:spcPts val="2500"/>
              </a:lnSpc>
              <a:spcBef>
                <a:spcPts val="430"/>
              </a:spcBef>
              <a:spcAft>
                <a:spcPts val="0"/>
              </a:spcAft>
            </a:pPr>
            <a:r>
              <a:rPr lang="en-US" sz="2400" spc="-5">
                <a:solidFill>
                  <a:srgbClr val="000000"/>
                </a:solidFill>
                <a:latin typeface="Calibri" panose="02020603050405020304" pitchFamily="2"/>
              </a:rPr>
              <a:t>behaviour or disclosure. The Partnership feels unable to make an informed funding decision, </a:t>
            </a:r>
          </a:p>
          <a:p>
            <a:pPr marL="91440" marR="0" indent="0" algn="l">
              <a:lnSpc>
                <a:spcPts val="2400"/>
              </a:lnSpc>
              <a:spcBef>
                <a:spcPts val="455"/>
              </a:spcBef>
              <a:spcAft>
                <a:spcPts val="6120"/>
              </a:spcAft>
            </a:pPr>
            <a:r>
              <a:rPr lang="en-US" sz="2400" spc="0">
                <a:solidFill>
                  <a:srgbClr val="000000"/>
                </a:solidFill>
                <a:latin typeface="Calibri" panose="02020603050405020304" pitchFamily="2"/>
              </a:rPr>
              <a:t>and Children's Services are unclear who holds operational responsibility for immediate risk. </a:t>
            </a:r>
          </a:p>
        </p:txBody>
      </p:sp>
      <p:sp>
        <p:nvSpPr>
          <p:cNvPr id="6" name="Text Placeholder 5"/>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40971409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layout 14">
    <p:bg>
      <p:bgPr>
        <a:solidFill>
          <a:schemeClr val="bg1">
            <a:alpha val="100000"/>
          </a:schemeClr>
        </a:solidFill>
        <a:effectLst/>
      </p:bgPr>
    </p:bg>
    <p:spTree>
      <p:nvGrpSpPr>
        <p:cNvPr id="1" name=""/>
        <p:cNvGrpSpPr/>
        <p:nvPr/>
      </p:nvGrpSpPr>
      <p:grpSpPr>
        <a:xfrm>
          <a:off x="0" y="0"/>
          <a:ext cx="0" cy="0"/>
          <a:chOff x="0" y="0"/>
          <a:chExt cx="0" cy="0"/>
        </a:xfrm>
      </p:grpSpPr>
      <p:sp>
        <p:nvSpPr>
          <p:cNvPr id="2" name="Text Placeholder 1"/>
          <p:cNvSpPr>
            <a:spLocks noGrp="1"/>
          </p:cNvSpPr>
          <p:nvPr>
            <p:ph type="body" idx="10"/>
          </p:nvPr>
        </p:nvSpPr>
        <p:spPr>
          <a:xfrm>
            <a:off x="0" y="114300"/>
            <a:ext cx="12192000" cy="756920"/>
          </a:xfrm>
          <a:prstGeom prst="rect">
            <a:avLst/>
          </a:prstGeom>
          <a:noFill/>
          <a:ln w="0" cmpd="sng">
            <a:noFill/>
            <a:prstDash val="solid"/>
          </a:ln>
        </p:spPr>
        <p:txBody>
          <a:bodyPr vert="horz" lIns="0" tIns="68580" rIns="0" bIns="0" anchor="t"/>
          <a:lstStyle/>
          <a:p>
            <a:pPr marL="457200" marR="0" indent="0" algn="l">
              <a:lnSpc>
                <a:spcPts val="4500"/>
              </a:lnSpc>
              <a:spcAft>
                <a:spcPts val="935"/>
              </a:spcAft>
            </a:pPr>
            <a:r>
              <a:rPr lang="en-US" sz="4400" b="1" spc="-20">
                <a:solidFill>
                  <a:srgbClr val="2B8535"/>
                </a:solidFill>
                <a:latin typeface="Calibri" panose="02020603050405020304" pitchFamily="2"/>
              </a:rPr>
              <a:t>Scenario B: stage 2 </a:t>
            </a:r>
          </a:p>
        </p:txBody>
      </p:sp>
      <p:sp>
        <p:nvSpPr>
          <p:cNvPr id="3" name="Text Placeholder 2"/>
          <p:cNvSpPr>
            <a:spLocks noGrp="1"/>
          </p:cNvSpPr>
          <p:nvPr>
            <p:ph type="body" idx="10"/>
          </p:nvPr>
        </p:nvSpPr>
        <p:spPr>
          <a:xfrm>
            <a:off x="0" y="871220"/>
            <a:ext cx="12192000" cy="5304155"/>
          </a:xfrm>
          <a:prstGeom prst="rect">
            <a:avLst/>
          </a:prstGeom>
          <a:noFill/>
          <a:ln w="0" cmpd="sng">
            <a:noFill/>
            <a:prstDash val="solid"/>
          </a:ln>
        </p:spPr>
        <p:txBody>
          <a:bodyPr vert="horz" lIns="0" tIns="33655" rIns="0" bIns="0" anchor="t"/>
          <a:lstStyle/>
          <a:p>
            <a:pPr marL="91440" marR="0" indent="0" algn="l">
              <a:lnSpc>
                <a:spcPts val="2500"/>
              </a:lnSpc>
              <a:spcAft>
                <a:spcPts val="0"/>
              </a:spcAft>
            </a:pPr>
            <a:r>
              <a:rPr lang="en-US" sz="2400" spc="-5">
                <a:solidFill>
                  <a:srgbClr val="000000"/>
                </a:solidFill>
                <a:latin typeface="Calibri" panose="02020603050405020304" pitchFamily="2"/>
              </a:rPr>
              <a:t>The welfare officer discovers two earlier written complaints regarding the coach’s inappropriate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language and boundary crossing. These were handled verbally by the provider's manager, stored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in separate personnel files, and never centrally recorded or reported to the LADO/Partnership. </a:t>
            </a:r>
          </a:p>
          <a:p>
            <a:pPr marL="91440" marR="0" indent="0" algn="l">
              <a:lnSpc>
                <a:spcPts val="2400"/>
              </a:lnSpc>
              <a:spcBef>
                <a:spcPts val="1655"/>
              </a:spcBef>
              <a:spcAft>
                <a:spcPts val="0"/>
              </a:spcAft>
            </a:pPr>
            <a:r>
              <a:rPr lang="en-US" sz="2400" spc="0">
                <a:solidFill>
                  <a:srgbClr val="000000"/>
                </a:solidFill>
                <a:latin typeface="Calibri" panose="02020603050405020304" pitchFamily="2"/>
              </a:rPr>
              <a:t>Another young person discloses the coach says </a:t>
            </a:r>
            <a:r>
              <a:rPr lang="en-US" sz="2400" i="1" spc="0">
                <a:solidFill>
                  <a:srgbClr val="000000"/>
                </a:solidFill>
                <a:latin typeface="Calibri" panose="02020603050405020304" pitchFamily="2"/>
              </a:rPr>
              <a:t>"serious athletes don't complain" </a:t>
            </a:r>
            <a:r>
              <a:rPr lang="en-US" sz="2400" spc="0">
                <a:solidFill>
                  <a:srgbClr val="000000"/>
                </a:solidFill>
                <a:latin typeface="Calibri" panose="02020603050405020304" pitchFamily="2"/>
              </a:rPr>
              <a:t>fearing raising </a:t>
            </a:r>
          </a:p>
          <a:p>
            <a:pPr marL="91440" marR="0" indent="0" algn="l">
              <a:lnSpc>
                <a:spcPts val="2500"/>
              </a:lnSpc>
              <a:spcBef>
                <a:spcPts val="430"/>
              </a:spcBef>
              <a:spcAft>
                <a:spcPts val="0"/>
              </a:spcAft>
            </a:pPr>
            <a:r>
              <a:rPr lang="en-US" sz="2400" spc="-5">
                <a:solidFill>
                  <a:srgbClr val="000000"/>
                </a:solidFill>
                <a:latin typeface="Calibri" panose="02020603050405020304" pitchFamily="2"/>
              </a:rPr>
              <a:t>concerns will affect participation. Furthermore, the LADO receives information from an NGB (via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Police) regarding a serious allegation against the coach at another venue. </a:t>
            </a:r>
          </a:p>
          <a:p>
            <a:pPr marL="91440" marR="0" indent="0" algn="l">
              <a:lnSpc>
                <a:spcPts val="2400"/>
              </a:lnSpc>
              <a:spcBef>
                <a:spcPts val="1655"/>
              </a:spcBef>
              <a:spcAft>
                <a:spcPts val="0"/>
              </a:spcAft>
            </a:pPr>
            <a:r>
              <a:rPr lang="en-US" sz="2400" spc="-10">
                <a:solidFill>
                  <a:srgbClr val="000000"/>
                </a:solidFill>
                <a:latin typeface="Calibri" panose="02020603050405020304" pitchFamily="2"/>
              </a:rPr>
              <a:t>Learning from earlier communication gaps, the LADO coordinates a Transfer of Risk (ToR) </a:t>
            </a:r>
          </a:p>
          <a:p>
            <a:pPr marL="91440" marR="0" indent="0" algn="l">
              <a:lnSpc>
                <a:spcPts val="2400"/>
              </a:lnSpc>
              <a:spcBef>
                <a:spcPts val="455"/>
              </a:spcBef>
              <a:spcAft>
                <a:spcPts val="0"/>
              </a:spcAft>
            </a:pPr>
            <a:r>
              <a:rPr lang="en-US" sz="2400" spc="0">
                <a:solidFill>
                  <a:srgbClr val="000000"/>
                </a:solidFill>
                <a:latin typeface="Calibri" panose="02020603050405020304" pitchFamily="2"/>
              </a:rPr>
              <a:t>assessment with Children's Services. During this process, it emerges the coach—suspended by </a:t>
            </a:r>
          </a:p>
          <a:p>
            <a:pPr marL="91440" marR="0" indent="0" algn="l">
              <a:lnSpc>
                <a:spcPts val="2500"/>
              </a:lnSpc>
              <a:spcBef>
                <a:spcPts val="430"/>
              </a:spcBef>
              <a:spcAft>
                <a:spcPts val="0"/>
              </a:spcAft>
            </a:pPr>
            <a:r>
              <a:rPr lang="en-US" sz="2400" spc="0">
                <a:solidFill>
                  <a:srgbClr val="000000"/>
                </a:solidFill>
                <a:latin typeface="Calibri" panose="02020603050405020304" pitchFamily="2"/>
              </a:rPr>
              <a:t>the NGB—has continued coaching young people privately in unregulated settings. An affiliated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club linked to the provider initially refuses to engage, but updates its practices after supportive </a:t>
            </a:r>
          </a:p>
          <a:p>
            <a:pPr marL="91440" marR="0" indent="0" algn="l">
              <a:lnSpc>
                <a:spcPts val="2400"/>
              </a:lnSpc>
              <a:spcBef>
                <a:spcPts val="455"/>
              </a:spcBef>
              <a:spcAft>
                <a:spcPts val="7825"/>
              </a:spcAft>
            </a:pPr>
            <a:r>
              <a:rPr lang="en-US" sz="2400" spc="-10">
                <a:solidFill>
                  <a:srgbClr val="000000"/>
                </a:solidFill>
                <a:latin typeface="Calibri" panose="02020603050405020304" pitchFamily="2"/>
              </a:rPr>
              <a:t>outreach from a Sports Welfare Officer (SWO). </a:t>
            </a:r>
          </a:p>
        </p:txBody>
      </p:sp>
      <p:sp>
        <p:nvSpPr>
          <p:cNvPr id="6" name="Text Placeholder 5"/>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34104904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layout 15">
    <p:bg>
      <p:bgPr>
        <a:solidFill>
          <a:schemeClr val="bg1">
            <a:alpha val="10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585470" y="61595"/>
            <a:ext cx="5452745" cy="578485"/>
          </a:xfrm>
          <a:prstGeom prst="rect">
            <a:avLst/>
          </a:prstGeom>
          <a:noFill/>
          <a:ln w="0" cmpd="sng">
            <a:noFill/>
            <a:prstDash val="solid"/>
          </a:ln>
        </p:spPr>
        <p:txBody>
          <a:bodyPr vert="horz" lIns="0" tIns="58420" rIns="0" bIns="0" anchor="t">
            <a:normAutofit fontScale="95000"/>
          </a:bodyPr>
          <a:lstStyle/>
          <a:p>
            <a:pPr marL="0" marR="0" indent="0" algn="l">
              <a:lnSpc>
                <a:spcPts val="4100"/>
              </a:lnSpc>
              <a:spcAft>
                <a:spcPts val="25"/>
              </a:spcAft>
            </a:pPr>
            <a:r>
              <a:rPr lang="en-US" sz="4000" b="1" spc="25">
                <a:solidFill>
                  <a:srgbClr val="E31F12"/>
                </a:solidFill>
                <a:latin typeface="Calibri" panose="02020603050405020304" pitchFamily="2"/>
              </a:rPr>
              <a:t>Reflections and next steps </a:t>
            </a:r>
          </a:p>
        </p:txBody>
      </p:sp>
      <p:sp>
        <p:nvSpPr>
          <p:cNvPr id="5" name="Text Placeholder 4"/>
          <p:cNvSpPr>
            <a:spLocks noGrp="1"/>
          </p:cNvSpPr>
          <p:nvPr>
            <p:ph type="body" idx="10"/>
          </p:nvPr>
        </p:nvSpPr>
        <p:spPr>
          <a:xfrm>
            <a:off x="213360" y="1377315"/>
            <a:ext cx="5220970" cy="781685"/>
          </a:xfrm>
          <a:prstGeom prst="rect">
            <a:avLst/>
          </a:prstGeom>
          <a:noFill/>
          <a:ln w="0" cmpd="sng">
            <a:noFill/>
            <a:prstDash val="solid"/>
          </a:ln>
        </p:spPr>
        <p:txBody>
          <a:bodyPr vert="horz" lIns="0" tIns="41275" rIns="0" bIns="0" anchor="t"/>
          <a:lstStyle/>
          <a:p>
            <a:pPr marL="0" marR="0" indent="0" algn="l">
              <a:lnSpc>
                <a:spcPts val="2800"/>
              </a:lnSpc>
              <a:spcAft>
                <a:spcPts val="0"/>
              </a:spcAft>
            </a:pPr>
            <a:r>
              <a:rPr lang="en-US" sz="2800" spc="-25">
                <a:solidFill>
                  <a:srgbClr val="030303"/>
                </a:solidFill>
                <a:latin typeface="Calibri" panose="02020603050405020304" pitchFamily="2"/>
              </a:rPr>
              <a:t>With the person next to you, discuss </a:t>
            </a:r>
          </a:p>
          <a:p>
            <a:pPr marL="0" marR="0" indent="0" algn="l">
              <a:lnSpc>
                <a:spcPts val="2800"/>
              </a:lnSpc>
              <a:spcBef>
                <a:spcPts val="180"/>
              </a:spcBef>
              <a:spcAft>
                <a:spcPts val="0"/>
              </a:spcAft>
            </a:pPr>
            <a:r>
              <a:rPr lang="en-US" sz="2800" spc="-20">
                <a:solidFill>
                  <a:srgbClr val="030303"/>
                </a:solidFill>
                <a:latin typeface="Calibri" panose="02020603050405020304" pitchFamily="2"/>
              </a:rPr>
              <a:t>and reflect on: </a:t>
            </a:r>
          </a:p>
        </p:txBody>
      </p:sp>
      <p:sp>
        <p:nvSpPr>
          <p:cNvPr id="6" name="Text Placeholder 5"/>
          <p:cNvSpPr>
            <a:spLocks noGrp="1"/>
          </p:cNvSpPr>
          <p:nvPr>
            <p:ph type="body" idx="10"/>
          </p:nvPr>
        </p:nvSpPr>
        <p:spPr>
          <a:xfrm>
            <a:off x="113030" y="2867025"/>
            <a:ext cx="5687060" cy="540385"/>
          </a:xfrm>
          <a:prstGeom prst="rect">
            <a:avLst/>
          </a:prstGeom>
          <a:noFill/>
          <a:ln w="0" cmpd="sng">
            <a:noFill/>
            <a:prstDash val="solid"/>
          </a:ln>
        </p:spPr>
        <p:txBody>
          <a:bodyPr vert="horz" lIns="0" tIns="15875" rIns="0" bIns="0" anchor="t"/>
          <a:lstStyle/>
          <a:p>
            <a:pPr marL="0" marR="0" indent="457200" algn="l">
              <a:lnSpc>
                <a:spcPts val="3600"/>
              </a:lnSpc>
              <a:spcAft>
                <a:spcPts val="480"/>
              </a:spcAft>
              <a:buFont typeface="Symbol"/>
              <a:buChar char="·"/>
            </a:pPr>
            <a:r>
              <a:rPr lang="en-US" sz="3000" spc="-35">
                <a:solidFill>
                  <a:srgbClr val="030303"/>
                </a:solidFill>
                <a:latin typeface="Calibri" panose="02020603050405020304" pitchFamily="2"/>
              </a:rPr>
              <a:t>One key learning I am taking away </a:t>
            </a:r>
          </a:p>
        </p:txBody>
      </p:sp>
      <p:sp>
        <p:nvSpPr>
          <p:cNvPr id="7" name="Text Placeholder 6"/>
          <p:cNvSpPr>
            <a:spLocks noGrp="1"/>
          </p:cNvSpPr>
          <p:nvPr>
            <p:ph type="body" idx="10"/>
          </p:nvPr>
        </p:nvSpPr>
        <p:spPr>
          <a:xfrm>
            <a:off x="113030" y="3632200"/>
            <a:ext cx="5583555" cy="897255"/>
          </a:xfrm>
          <a:prstGeom prst="rect">
            <a:avLst/>
          </a:prstGeom>
          <a:noFill/>
          <a:ln w="0" cmpd="sng">
            <a:noFill/>
            <a:prstDash val="solid"/>
          </a:ln>
        </p:spPr>
        <p:txBody>
          <a:bodyPr vert="horz" lIns="0" tIns="15875" rIns="0" bIns="0" anchor="t"/>
          <a:lstStyle/>
          <a:p>
            <a:pPr marL="0" marR="0" indent="457200" algn="l">
              <a:lnSpc>
                <a:spcPts val="3600"/>
              </a:lnSpc>
              <a:spcAft>
                <a:spcPts val="0"/>
              </a:spcAft>
              <a:buFont typeface="Symbol"/>
              <a:buChar char="·"/>
            </a:pPr>
            <a:r>
              <a:rPr lang="en-US" sz="3000" spc="-30">
                <a:solidFill>
                  <a:srgbClr val="030303"/>
                </a:solidFill>
                <a:latin typeface="Calibri" panose="02020603050405020304" pitchFamily="2"/>
              </a:rPr>
              <a:t>One question I will ask differently </a:t>
            </a:r>
          </a:p>
          <a:p>
            <a:pPr marL="457200" marR="0" indent="0" algn="l">
              <a:lnSpc>
                <a:spcPts val="3000"/>
              </a:lnSpc>
              <a:spcBef>
                <a:spcPts val="310"/>
              </a:spcBef>
              <a:spcAft>
                <a:spcPts val="0"/>
              </a:spcAft>
            </a:pPr>
            <a:r>
              <a:rPr lang="en-US" sz="3000" spc="-15">
                <a:solidFill>
                  <a:srgbClr val="030303"/>
                </a:solidFill>
                <a:latin typeface="Calibri" panose="02020603050405020304" pitchFamily="2"/>
              </a:rPr>
              <a:t>or one action I will take </a:t>
            </a:r>
          </a:p>
        </p:txBody>
      </p:sp>
      <p:sp>
        <p:nvSpPr>
          <p:cNvPr id="8" name="Text Placeholder 7"/>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8552870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layout 16">
    <p:bg>
      <p:bgPr>
        <a:solidFill>
          <a:schemeClr val="bg1">
            <a:alpha val="10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582295" y="113665"/>
            <a:ext cx="1871345" cy="620395"/>
          </a:xfrm>
          <a:prstGeom prst="rect">
            <a:avLst/>
          </a:prstGeom>
          <a:noFill/>
          <a:ln w="0" cmpd="sng">
            <a:noFill/>
            <a:prstDash val="solid"/>
          </a:ln>
        </p:spPr>
        <p:txBody>
          <a:bodyPr vert="horz" lIns="0" tIns="58420" rIns="0" bIns="0" anchor="t">
            <a:normAutofit fontScale="95000"/>
          </a:bodyPr>
          <a:lstStyle/>
          <a:p>
            <a:pPr marL="0" marR="0" indent="0" algn="l">
              <a:lnSpc>
                <a:spcPts val="4400"/>
              </a:lnSpc>
              <a:spcAft>
                <a:spcPts val="0"/>
              </a:spcAft>
            </a:pPr>
            <a:r>
              <a:rPr lang="en-US" sz="4000" b="1" spc="-60">
                <a:solidFill>
                  <a:srgbClr val="E31F12"/>
                </a:solidFill>
                <a:latin typeface="Calibri" panose="02020603050405020304" pitchFamily="2"/>
              </a:rPr>
              <a:t>Resource </a:t>
            </a:r>
          </a:p>
        </p:txBody>
      </p:sp>
      <p:sp>
        <p:nvSpPr>
          <p:cNvPr id="5" name="Text Placeholder 4"/>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3565461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layout 17">
    <p:bg>
      <p:bgPr>
        <a:solidFill>
          <a:schemeClr val="bg1">
            <a:alpha val="100000"/>
          </a:schemeClr>
        </a:solidFill>
        <a:effectLst/>
      </p:bgPr>
    </p:bg>
    <p:spTree>
      <p:nvGrpSpPr>
        <p:cNvPr id="1" name=""/>
        <p:cNvGrpSpPr/>
        <p:nvPr/>
      </p:nvGrpSpPr>
      <p:grpSpPr>
        <a:xfrm>
          <a:off x="0" y="0"/>
          <a:ext cx="0" cy="0"/>
          <a:chOff x="0" y="0"/>
          <a:chExt cx="0" cy="0"/>
        </a:xfrm>
      </p:grpSpPr>
      <p:sp>
        <p:nvSpPr>
          <p:cNvPr id="4" name="Text Placeholder 3"/>
          <p:cNvSpPr>
            <a:spLocks noGrp="1"/>
          </p:cNvSpPr>
          <p:nvPr>
            <p:ph type="body" idx="10"/>
          </p:nvPr>
        </p:nvSpPr>
        <p:spPr>
          <a:xfrm>
            <a:off x="100330" y="330835"/>
            <a:ext cx="5937885" cy="595630"/>
          </a:xfrm>
          <a:prstGeom prst="rect">
            <a:avLst/>
          </a:prstGeom>
          <a:noFill/>
          <a:ln w="0" cmpd="sng">
            <a:noFill/>
            <a:prstDash val="solid"/>
          </a:ln>
        </p:spPr>
        <p:txBody>
          <a:bodyPr vert="horz" lIns="0" tIns="29210" rIns="0" bIns="0" anchor="t"/>
          <a:lstStyle/>
          <a:p>
            <a:pPr marL="0" marR="0" indent="0" algn="l">
              <a:lnSpc>
                <a:spcPts val="2200"/>
              </a:lnSpc>
              <a:spcAft>
                <a:spcPts val="0"/>
              </a:spcAft>
            </a:pPr>
            <a:r>
              <a:rPr lang="en-US" sz="2000" b="1" u="sng" spc="-25">
                <a:solidFill>
                  <a:srgbClr val="0000FF"/>
                </a:solidFill>
                <a:latin typeface="Calibri" panose="02020603050405020304" pitchFamily="2"/>
              </a:rPr>
              <a:t>Sign up to our newsletters</a:t>
            </a:r>
            <a:r>
              <a:rPr lang="en-US" sz="2000" spc="-25">
                <a:solidFill>
                  <a:srgbClr val="000000"/>
                </a:solidFill>
                <a:latin typeface="Calibri" panose="02020603050405020304" pitchFamily="2"/>
              </a:rPr>
              <a:t>to keep up-to-date with all the </a:t>
            </a:r>
          </a:p>
          <a:p>
            <a:pPr marL="0" marR="0" indent="0" algn="l">
              <a:lnSpc>
                <a:spcPts val="2000"/>
              </a:lnSpc>
              <a:spcBef>
                <a:spcPts val="215"/>
              </a:spcBef>
              <a:spcAft>
                <a:spcPts val="0"/>
              </a:spcAft>
            </a:pPr>
            <a:r>
              <a:rPr lang="en-US" sz="2000" spc="-5">
                <a:solidFill>
                  <a:srgbClr val="000000"/>
                </a:solidFill>
                <a:latin typeface="Calibri" panose="02020603050405020304" pitchFamily="2"/>
              </a:rPr>
              <a:t>news and funding opportunities. </a:t>
            </a:r>
          </a:p>
        </p:txBody>
      </p:sp>
      <p:sp>
        <p:nvSpPr>
          <p:cNvPr id="5" name="Text Placeholder 4"/>
          <p:cNvSpPr>
            <a:spLocks noGrp="1"/>
          </p:cNvSpPr>
          <p:nvPr>
            <p:ph type="body" idx="10"/>
          </p:nvPr>
        </p:nvSpPr>
        <p:spPr>
          <a:xfrm>
            <a:off x="274320" y="2591435"/>
            <a:ext cx="5038090" cy="1229995"/>
          </a:xfrm>
          <a:prstGeom prst="rect">
            <a:avLst/>
          </a:prstGeom>
          <a:noFill/>
          <a:ln w="0" cmpd="sng">
            <a:noFill/>
            <a:prstDash val="solid"/>
          </a:ln>
        </p:spPr>
        <p:txBody>
          <a:bodyPr vert="horz" lIns="0" tIns="58420" rIns="0" bIns="0" anchor="t">
            <a:normAutofit fontScale="95000"/>
          </a:bodyPr>
          <a:lstStyle/>
          <a:p>
            <a:pPr marL="0" marR="0" indent="0" algn="ctr">
              <a:lnSpc>
                <a:spcPts val="4400"/>
              </a:lnSpc>
              <a:spcAft>
                <a:spcPts val="0"/>
              </a:spcAft>
            </a:pPr>
            <a:r>
              <a:rPr lang="en-US" sz="4000" b="1" spc="60">
                <a:solidFill>
                  <a:srgbClr val="E31F12"/>
                </a:solidFill>
                <a:latin typeface="Calibri" panose="02020603050405020304" pitchFamily="2"/>
              </a:rPr>
              <a:t>Questions or </a:t>
            </a:r>
          </a:p>
          <a:p>
            <a:pPr marL="0" marR="0" indent="0" algn="l">
              <a:lnSpc>
                <a:spcPts val="4400"/>
              </a:lnSpc>
              <a:spcBef>
                <a:spcPts val="375"/>
              </a:spcBef>
              <a:spcAft>
                <a:spcPts val="0"/>
              </a:spcAft>
            </a:pPr>
            <a:r>
              <a:rPr lang="en-US" sz="4000" b="1" spc="45">
                <a:solidFill>
                  <a:srgbClr val="E31F12"/>
                </a:solidFill>
                <a:latin typeface="Calibri" panose="02020603050405020304" pitchFamily="2"/>
              </a:rPr>
              <a:t>further advice/support? </a:t>
            </a:r>
          </a:p>
        </p:txBody>
      </p:sp>
      <p:sp>
        <p:nvSpPr>
          <p:cNvPr id="6" name="Text Placeholder 5"/>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extLst>
      <p:ext uri="{BB962C8B-B14F-4D97-AF65-F5344CB8AC3E}">
        <p14:creationId xmlns:p14="http://schemas.microsoft.com/office/powerpoint/2010/main" val="665027314"/>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DA2237-2875-293B-1F34-701D70FCC2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79C747B8-EE77-9B29-DD53-ED503B154B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C6A73F9-5599-ED9E-56A0-8A9DA3BFDBD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4DD5D31-731C-493D-AF29-5B52ABA9B60D}" type="datetimeFigureOut">
              <a:rPr lang="en-GB" smtClean="0"/>
              <a:t>21/10/2026</a:t>
            </a:fld>
            <a:endParaRPr lang="en-GB"/>
          </a:p>
        </p:txBody>
      </p:sp>
      <p:sp>
        <p:nvSpPr>
          <p:cNvPr id="5" name="Footer Placeholder 4">
            <a:extLst>
              <a:ext uri="{FF2B5EF4-FFF2-40B4-BE49-F238E27FC236}">
                <a16:creationId xmlns:a16="http://schemas.microsoft.com/office/drawing/2014/main" id="{F7A2EA74-01E2-CB48-5154-AB251C38A89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AFCB208A-1AD2-0F46-8340-6FDC708EFE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0389BF5-4067-440F-9017-FD69D10FFFEF}" type="slidenum">
              <a:rPr lang="en-GB" smtClean="0"/>
              <a:t>‹#›</a:t>
            </a:fld>
            <a:endParaRPr lang="en-GB"/>
          </a:p>
        </p:txBody>
      </p:sp>
    </p:spTree>
    <p:extLst>
      <p:ext uri="{BB962C8B-B14F-4D97-AF65-F5344CB8AC3E}">
        <p14:creationId xmlns:p14="http://schemas.microsoft.com/office/powerpoint/2010/main" val="41708120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 id="2147483684" r:id="rId36"/>
    <p:sldLayoutId id="2147483685" r:id="rId37"/>
    <p:sldLayoutId id="2147483686" r:id="rId3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prezi.com/view/1R7vBWDqZSsbaf4BXLNV/"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hyperlink" Target="https://www.piqsels.com/en/public-domain-photo-zsnbu"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8.xml"/><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4.xml"/><Relationship Id="rId1" Type="http://schemas.openxmlformats.org/officeDocument/2006/relationships/slideLayout" Target="../slideLayouts/slideLayout16.xml"/></Relationships>
</file>

<file path=ppt/slides/_rels/slide3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36.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37.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20.xml"/><Relationship Id="rId4" Type="http://schemas.openxmlformats.org/officeDocument/2006/relationships/image" Target="../media/image29.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2.xml"/></Relationships>
</file>

<file path=ppt/slides/_rels/slide4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4.xml"/></Relationships>
</file>

<file path=ppt/slides/_rels/slide45.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25.xml"/></Relationships>
</file>

<file path=ppt/slides/_rels/slide46.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7.xml"/></Relationships>
</file>

<file path=ppt/slides/_rels/slide48.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8.xml"/></Relationships>
</file>

<file path=ppt/slides/_rels/slide49.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30.xml"/></Relationships>
</file>

<file path=ppt/slides/_rels/slide5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31.xml"/></Relationships>
</file>

<file path=ppt/slides/_rels/slide52.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32.xml"/></Relationships>
</file>

<file path=ppt/slides/_rels/slide53.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33.xml"/></Relationships>
</file>

<file path=ppt/slides/_rels/slide5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34.xml"/></Relationships>
</file>

<file path=ppt/slides/_rels/slide55.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35.xml"/></Relationships>
</file>

<file path=ppt/slides/_rels/slide56.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36.xml"/></Relationships>
</file>

<file path=ppt/slides/_rels/slide57.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37.xml"/></Relationships>
</file>

<file path=ppt/slides/_rels/slide58.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F2A01-A769-2511-45D1-0BA3BE5759D2}"/>
              </a:ext>
            </a:extLst>
          </p:cNvPr>
          <p:cNvSpPr>
            <a:spLocks noGrp="1"/>
          </p:cNvSpPr>
          <p:nvPr>
            <p:ph type="ctrTitle"/>
          </p:nvPr>
        </p:nvSpPr>
        <p:spPr/>
        <p:txBody>
          <a:bodyPr>
            <a:normAutofit/>
          </a:bodyPr>
          <a:lstStyle/>
          <a:p>
            <a:r>
              <a:rPr lang="en-GB" sz="4000" dirty="0"/>
              <a:t>Alex Hepton</a:t>
            </a:r>
            <a:br>
              <a:rPr lang="en-GB" dirty="0"/>
            </a:br>
            <a:endParaRPr lang="en-GB" dirty="0"/>
          </a:p>
        </p:txBody>
      </p:sp>
      <p:sp>
        <p:nvSpPr>
          <p:cNvPr id="3" name="Subtitle 2">
            <a:extLst>
              <a:ext uri="{FF2B5EF4-FFF2-40B4-BE49-F238E27FC236}">
                <a16:creationId xmlns:a16="http://schemas.microsoft.com/office/drawing/2014/main" id="{A619E73D-1BD3-2186-2AB7-BCD138ED0723}"/>
              </a:ext>
            </a:extLst>
          </p:cNvPr>
          <p:cNvSpPr>
            <a:spLocks noGrp="1"/>
          </p:cNvSpPr>
          <p:nvPr>
            <p:ph type="subTitle" idx="1"/>
          </p:nvPr>
        </p:nvSpPr>
        <p:spPr/>
        <p:txBody>
          <a:bodyPr/>
          <a:lstStyle/>
          <a:p>
            <a:r>
              <a:rPr lang="en-GB" sz="2800" u="sng" dirty="0">
                <a:hlinkClick r:id="rId2"/>
              </a:rPr>
              <a:t>https://prezi.com/view/1R7vBWDqZSsbaf4BXLNV/</a:t>
            </a:r>
            <a:endParaRPr lang="en-GB" sz="2800" dirty="0"/>
          </a:p>
          <a:p>
            <a:endParaRPr lang="en-GB" dirty="0"/>
          </a:p>
        </p:txBody>
      </p:sp>
    </p:spTree>
    <p:extLst>
      <p:ext uri="{BB962C8B-B14F-4D97-AF65-F5344CB8AC3E}">
        <p14:creationId xmlns:p14="http://schemas.microsoft.com/office/powerpoint/2010/main" val="526671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B262BE-D6F4-3A85-DB48-FA2B72C579DE}"/>
              </a:ext>
            </a:extLst>
          </p:cNvPr>
          <p:cNvSpPr>
            <a:spLocks noGrp="1"/>
          </p:cNvSpPr>
          <p:nvPr>
            <p:ph type="title"/>
          </p:nvPr>
        </p:nvSpPr>
        <p:spPr>
          <a:xfrm>
            <a:off x="2143867" y="3418577"/>
            <a:ext cx="8361554" cy="1325563"/>
          </a:xfrm>
        </p:spPr>
        <p:txBody>
          <a:bodyPr>
            <a:noAutofit/>
          </a:bodyPr>
          <a:lstStyle/>
          <a:p>
            <a:r>
              <a:rPr lang="en-GB" dirty="0">
                <a:latin typeface="FS Jack" panose="02000503000000020004" pitchFamily="50" charset="0"/>
              </a:rPr>
              <a:t>Safeguarding in Grassroots Football</a:t>
            </a:r>
          </a:p>
        </p:txBody>
      </p:sp>
      <p:sp>
        <p:nvSpPr>
          <p:cNvPr id="8" name="Text Placeholder 2">
            <a:extLst>
              <a:ext uri="{FF2B5EF4-FFF2-40B4-BE49-F238E27FC236}">
                <a16:creationId xmlns:a16="http://schemas.microsoft.com/office/drawing/2014/main" id="{26058110-EF00-0857-8E58-E01D5D806D85}"/>
              </a:ext>
            </a:extLst>
          </p:cNvPr>
          <p:cNvSpPr>
            <a:spLocks noGrp="1"/>
          </p:cNvSpPr>
          <p:nvPr>
            <p:ph type="body" sz="quarter" idx="10"/>
          </p:nvPr>
        </p:nvSpPr>
        <p:spPr>
          <a:xfrm>
            <a:off x="2746010" y="4463716"/>
            <a:ext cx="6699979" cy="1419726"/>
          </a:xfrm>
        </p:spPr>
        <p:txBody>
          <a:bodyPr/>
          <a:lstStyle/>
          <a:p>
            <a:r>
              <a:rPr lang="en-US" sz="3600" dirty="0">
                <a:latin typeface="FS Jack" panose="02000503000000020004" pitchFamily="50" charset="0"/>
              </a:rPr>
              <a:t>Suitability, Transferrable Risk and Effective LADO Partnership</a:t>
            </a:r>
          </a:p>
        </p:txBody>
      </p:sp>
    </p:spTree>
    <p:extLst>
      <p:ext uri="{BB962C8B-B14F-4D97-AF65-F5344CB8AC3E}">
        <p14:creationId xmlns:p14="http://schemas.microsoft.com/office/powerpoint/2010/main" val="37083268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7BAA6-A568-502C-A997-7870AF2FE209}"/>
              </a:ext>
            </a:extLst>
          </p:cNvPr>
          <p:cNvSpPr>
            <a:spLocks noGrp="1"/>
          </p:cNvSpPr>
          <p:nvPr>
            <p:ph type="title"/>
          </p:nvPr>
        </p:nvSpPr>
        <p:spPr/>
        <p:txBody>
          <a:bodyPr/>
          <a:lstStyle/>
          <a:p>
            <a:r>
              <a:rPr lang="en-GB" sz="4400" b="1" dirty="0">
                <a:latin typeface="FS Jack" panose="02000503000000020004" pitchFamily="50" charset="0"/>
              </a:rPr>
              <a:t> Workshop Outline</a:t>
            </a:r>
          </a:p>
        </p:txBody>
      </p:sp>
      <p:sp>
        <p:nvSpPr>
          <p:cNvPr id="3" name="Text Placeholder 2">
            <a:extLst>
              <a:ext uri="{FF2B5EF4-FFF2-40B4-BE49-F238E27FC236}">
                <a16:creationId xmlns:a16="http://schemas.microsoft.com/office/drawing/2014/main" id="{A3129463-70D5-4B42-D2A1-70F767B894E7}"/>
              </a:ext>
            </a:extLst>
          </p:cNvPr>
          <p:cNvSpPr>
            <a:spLocks noGrp="1"/>
          </p:cNvSpPr>
          <p:nvPr>
            <p:ph type="body" sz="quarter" idx="10"/>
          </p:nvPr>
        </p:nvSpPr>
        <p:spPr>
          <a:xfrm>
            <a:off x="445695" y="1538514"/>
            <a:ext cx="8741848" cy="4688115"/>
          </a:xfrm>
        </p:spPr>
        <p:txBody>
          <a:bodyPr/>
          <a:lstStyle/>
          <a:p>
            <a:r>
              <a:rPr lang="en-GB" sz="3600" dirty="0">
                <a:latin typeface="FS Jack" panose="02000503000000020004" pitchFamily="50" charset="0"/>
              </a:rPr>
              <a:t>A shared Understanding of safeguarding realities in grassroots football</a:t>
            </a:r>
          </a:p>
          <a:p>
            <a:endParaRPr lang="en-GB" sz="3600" dirty="0">
              <a:latin typeface="FS Jack" panose="02000503000000020004" pitchFamily="50" charset="0"/>
            </a:endParaRPr>
          </a:p>
          <a:p>
            <a:r>
              <a:rPr lang="en-GB" sz="3600" dirty="0">
                <a:latin typeface="FS Jack" panose="02000503000000020004" pitchFamily="50" charset="0"/>
              </a:rPr>
              <a:t>How The FA considers suitability and transferrable risk</a:t>
            </a:r>
          </a:p>
          <a:p>
            <a:endParaRPr lang="en-GB" sz="3600" dirty="0">
              <a:latin typeface="FS Jack" panose="02000503000000020004" pitchFamily="50" charset="0"/>
            </a:endParaRPr>
          </a:p>
          <a:p>
            <a:r>
              <a:rPr lang="en-GB" sz="3600" dirty="0">
                <a:latin typeface="FS Jack" panose="02000503000000020004" pitchFamily="50" charset="0"/>
              </a:rPr>
              <a:t>How information sharing can strengthen decision making</a:t>
            </a:r>
          </a:p>
        </p:txBody>
      </p:sp>
      <p:pic>
        <p:nvPicPr>
          <p:cNvPr id="7" name="Graphic 6" descr="Clipboard Checked with solid fill">
            <a:extLst>
              <a:ext uri="{FF2B5EF4-FFF2-40B4-BE49-F238E27FC236}">
                <a16:creationId xmlns:a16="http://schemas.microsoft.com/office/drawing/2014/main" id="{147E813B-1F3F-E23E-E521-F43BE9F135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29727" y="252663"/>
            <a:ext cx="914400" cy="914400"/>
          </a:xfrm>
          <a:prstGeom prst="rect">
            <a:avLst/>
          </a:prstGeom>
        </p:spPr>
      </p:pic>
    </p:spTree>
    <p:extLst>
      <p:ext uri="{BB962C8B-B14F-4D97-AF65-F5344CB8AC3E}">
        <p14:creationId xmlns:p14="http://schemas.microsoft.com/office/powerpoint/2010/main" val="2095322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0FE69-8529-D7DD-1A77-961E121ECCF4}"/>
              </a:ext>
            </a:extLst>
          </p:cNvPr>
          <p:cNvSpPr>
            <a:spLocks noGrp="1"/>
          </p:cNvSpPr>
          <p:nvPr>
            <p:ph type="title"/>
          </p:nvPr>
        </p:nvSpPr>
        <p:spPr/>
        <p:txBody>
          <a:bodyPr/>
          <a:lstStyle/>
          <a:p>
            <a:r>
              <a:rPr lang="en-GB" sz="4400" b="1" dirty="0">
                <a:latin typeface="FS Jack" panose="02000503000000020004" pitchFamily="50" charset="0"/>
              </a:rPr>
              <a:t>Safeguarding Challenges in Grassroots Football</a:t>
            </a:r>
          </a:p>
        </p:txBody>
      </p:sp>
      <p:sp>
        <p:nvSpPr>
          <p:cNvPr id="3" name="Text Placeholder 2">
            <a:extLst>
              <a:ext uri="{FF2B5EF4-FFF2-40B4-BE49-F238E27FC236}">
                <a16:creationId xmlns:a16="http://schemas.microsoft.com/office/drawing/2014/main" id="{790E92B9-23DD-5C7D-AF2D-D2805F53876B}"/>
              </a:ext>
            </a:extLst>
          </p:cNvPr>
          <p:cNvSpPr>
            <a:spLocks noGrp="1"/>
          </p:cNvSpPr>
          <p:nvPr>
            <p:ph type="body" sz="quarter" idx="10"/>
          </p:nvPr>
        </p:nvSpPr>
        <p:spPr>
          <a:xfrm>
            <a:off x="445695" y="1876926"/>
            <a:ext cx="8582191" cy="4692316"/>
          </a:xfrm>
        </p:spPr>
        <p:txBody>
          <a:bodyPr/>
          <a:lstStyle/>
          <a:p>
            <a:r>
              <a:rPr lang="en-GB" sz="2400" dirty="0">
                <a:latin typeface="FS Jack" panose="02000503000000020004" pitchFamily="50" charset="0"/>
              </a:rPr>
              <a:t>Scale &amp; Variation</a:t>
            </a:r>
          </a:p>
          <a:p>
            <a:r>
              <a:rPr lang="en-GB" sz="2400" dirty="0">
                <a:latin typeface="FS Jack" panose="02000503000000020004" pitchFamily="50" charset="0"/>
              </a:rPr>
              <a:t>Volunteer Workforce</a:t>
            </a:r>
          </a:p>
          <a:p>
            <a:r>
              <a:rPr lang="en-GB" sz="2400" dirty="0">
                <a:latin typeface="FS Jack" panose="02000503000000020004" pitchFamily="50" charset="0"/>
              </a:rPr>
              <a:t>Multiple Roles &amp; Settings</a:t>
            </a:r>
          </a:p>
          <a:p>
            <a:r>
              <a:rPr lang="en-GB" sz="2400" dirty="0">
                <a:latin typeface="FS Jack" panose="02000503000000020004" pitchFamily="50" charset="0"/>
              </a:rPr>
              <a:t>Informal Culture</a:t>
            </a:r>
          </a:p>
          <a:p>
            <a:r>
              <a:rPr lang="en-GB" sz="2400" dirty="0">
                <a:latin typeface="FS Jack" panose="02000503000000020004" pitchFamily="50" charset="0"/>
              </a:rPr>
              <a:t>Community Relationships</a:t>
            </a:r>
          </a:p>
          <a:p>
            <a:r>
              <a:rPr lang="en-GB" sz="2400" dirty="0">
                <a:latin typeface="FS Jack" panose="02000503000000020004" pitchFamily="50" charset="0"/>
              </a:rPr>
              <a:t>Fragmented Intelligence</a:t>
            </a:r>
          </a:p>
          <a:p>
            <a:r>
              <a:rPr lang="en-GB" sz="2400" dirty="0">
                <a:latin typeface="FS Jack" panose="02000503000000020004" pitchFamily="50" charset="0"/>
              </a:rPr>
              <a:t>Mobility</a:t>
            </a:r>
          </a:p>
          <a:p>
            <a:r>
              <a:rPr lang="en-GB" sz="2400" dirty="0">
                <a:latin typeface="FS Jack" panose="02000503000000020004" pitchFamily="50" charset="0"/>
              </a:rPr>
              <a:t>Differing Thresholds &amp; Purpose</a:t>
            </a:r>
          </a:p>
          <a:p>
            <a:r>
              <a:rPr lang="en-GB" sz="2400" dirty="0">
                <a:latin typeface="FS Jack" panose="02000503000000020004" pitchFamily="50" charset="0"/>
              </a:rPr>
              <a:t>Children’s Voice &amp; Power</a:t>
            </a:r>
          </a:p>
          <a:p>
            <a:r>
              <a:rPr lang="en-GB" sz="2400" dirty="0">
                <a:latin typeface="FS Jack" panose="02000503000000020004" pitchFamily="50" charset="0"/>
              </a:rPr>
              <a:t>Digital Reach</a:t>
            </a:r>
          </a:p>
        </p:txBody>
      </p:sp>
      <p:pic>
        <p:nvPicPr>
          <p:cNvPr id="7" name="Picture 6">
            <a:extLst>
              <a:ext uri="{FF2B5EF4-FFF2-40B4-BE49-F238E27FC236}">
                <a16:creationId xmlns:a16="http://schemas.microsoft.com/office/drawing/2014/main" id="{52D7DD56-9E15-FFBA-835C-FDB1D6076BB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474369" y="2083029"/>
            <a:ext cx="3761238" cy="3054456"/>
          </a:xfrm>
          <a:prstGeom prst="rect">
            <a:avLst/>
          </a:prstGeom>
        </p:spPr>
      </p:pic>
    </p:spTree>
    <p:extLst>
      <p:ext uri="{BB962C8B-B14F-4D97-AF65-F5344CB8AC3E}">
        <p14:creationId xmlns:p14="http://schemas.microsoft.com/office/powerpoint/2010/main" val="32137791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98A9C-6C7C-42DB-992B-A43F8515B94F}"/>
              </a:ext>
            </a:extLst>
          </p:cNvPr>
          <p:cNvSpPr>
            <a:spLocks noGrp="1"/>
          </p:cNvSpPr>
          <p:nvPr>
            <p:ph type="title"/>
          </p:nvPr>
        </p:nvSpPr>
        <p:spPr/>
        <p:txBody>
          <a:bodyPr/>
          <a:lstStyle/>
          <a:p>
            <a:r>
              <a:rPr lang="en-GB" b="1" dirty="0">
                <a:latin typeface="FS Jack" panose="02000503000000020004" pitchFamily="50" charset="0"/>
              </a:rPr>
              <a:t>Managing Suitability Concerns in Football</a:t>
            </a:r>
          </a:p>
        </p:txBody>
      </p:sp>
      <p:sp>
        <p:nvSpPr>
          <p:cNvPr id="3" name="Text Placeholder 2">
            <a:extLst>
              <a:ext uri="{FF2B5EF4-FFF2-40B4-BE49-F238E27FC236}">
                <a16:creationId xmlns:a16="http://schemas.microsoft.com/office/drawing/2014/main" id="{56442D68-489D-7F15-70BD-7CBEDE2AD926}"/>
              </a:ext>
            </a:extLst>
          </p:cNvPr>
          <p:cNvSpPr>
            <a:spLocks noGrp="1"/>
          </p:cNvSpPr>
          <p:nvPr>
            <p:ph type="body" sz="quarter" idx="10"/>
          </p:nvPr>
        </p:nvSpPr>
        <p:spPr>
          <a:xfrm>
            <a:off x="445695" y="2153653"/>
            <a:ext cx="8373452" cy="4174957"/>
          </a:xfrm>
        </p:spPr>
        <p:txBody>
          <a:bodyPr/>
          <a:lstStyle/>
          <a:p>
            <a:pPr marL="0" indent="0">
              <a:buNone/>
            </a:pPr>
            <a:r>
              <a:rPr lang="en-GB" u="sng" dirty="0">
                <a:latin typeface="FS Jack" panose="02000503000000020004" pitchFamily="50" charset="0"/>
              </a:rPr>
              <a:t>Exercise:</a:t>
            </a:r>
          </a:p>
          <a:p>
            <a:pPr marL="0" indent="0">
              <a:buNone/>
            </a:pPr>
            <a:r>
              <a:rPr lang="en-GB" dirty="0">
                <a:latin typeface="FS Jack" panose="02000503000000020004" pitchFamily="50" charset="0"/>
              </a:rPr>
              <a:t>Read the fictional scenario and prepare a reasoned partnership response. </a:t>
            </a:r>
          </a:p>
          <a:p>
            <a:pPr marL="0" indent="0">
              <a:buNone/>
            </a:pPr>
            <a:endParaRPr lang="en-GB" dirty="0">
              <a:latin typeface="FS Jack" panose="02000503000000020004" pitchFamily="50" charset="0"/>
            </a:endParaRPr>
          </a:p>
          <a:p>
            <a:pPr marL="0" indent="0">
              <a:buNone/>
            </a:pPr>
            <a:r>
              <a:rPr lang="en-GB" dirty="0">
                <a:latin typeface="FS Jack" panose="02000503000000020004" pitchFamily="50" charset="0"/>
              </a:rPr>
              <a:t>Distinguish clearly between a suitability concern, evidence of transferable risk, the opportunity associated with a football role, and the remit of each organisation.</a:t>
            </a:r>
          </a:p>
          <a:p>
            <a:pPr marL="0" indent="0">
              <a:buNone/>
            </a:pPr>
            <a:endParaRPr lang="en-GB" dirty="0">
              <a:latin typeface="FS Jack" panose="02000503000000020004" pitchFamily="50" charset="0"/>
            </a:endParaRPr>
          </a:p>
          <a:p>
            <a:pPr marL="0" indent="0">
              <a:buNone/>
            </a:pPr>
            <a:endParaRPr lang="en-GB" dirty="0">
              <a:latin typeface="FS Jack" panose="02000503000000020004" pitchFamily="50" charset="0"/>
            </a:endParaRPr>
          </a:p>
        </p:txBody>
      </p:sp>
      <p:pic>
        <p:nvPicPr>
          <p:cNvPr id="5" name="Picture 4" descr="Empty orange chairs forming a circle">
            <a:extLst>
              <a:ext uri="{FF2B5EF4-FFF2-40B4-BE49-F238E27FC236}">
                <a16:creationId xmlns:a16="http://schemas.microsoft.com/office/drawing/2014/main" id="{09F0B2D2-B6DA-40CD-F29B-7B33C9199D9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46367" y="5257800"/>
            <a:ext cx="1780674" cy="1275347"/>
          </a:xfrm>
          <a:prstGeom prst="rect">
            <a:avLst/>
          </a:prstGeom>
        </p:spPr>
      </p:pic>
    </p:spTree>
    <p:extLst>
      <p:ext uri="{BB962C8B-B14F-4D97-AF65-F5344CB8AC3E}">
        <p14:creationId xmlns:p14="http://schemas.microsoft.com/office/powerpoint/2010/main" val="24104973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0632CB-06E1-317D-ACED-F63CF3DCF1B6}"/>
              </a:ext>
            </a:extLst>
          </p:cNvPr>
          <p:cNvSpPr>
            <a:spLocks noGrp="1"/>
          </p:cNvSpPr>
          <p:nvPr>
            <p:ph type="title"/>
          </p:nvPr>
        </p:nvSpPr>
        <p:spPr/>
        <p:txBody>
          <a:bodyPr/>
          <a:lstStyle/>
          <a:p>
            <a:r>
              <a:rPr lang="en-GB" b="1" dirty="0">
                <a:latin typeface="FS Jack" panose="02000503000000020004" pitchFamily="50" charset="0"/>
              </a:rPr>
              <a:t>Discussion Questions</a:t>
            </a:r>
          </a:p>
        </p:txBody>
      </p:sp>
      <p:sp>
        <p:nvSpPr>
          <p:cNvPr id="3" name="Text Placeholder 2">
            <a:extLst>
              <a:ext uri="{FF2B5EF4-FFF2-40B4-BE49-F238E27FC236}">
                <a16:creationId xmlns:a16="http://schemas.microsoft.com/office/drawing/2014/main" id="{37D4E59D-F122-1297-71A5-6DEE4B743668}"/>
              </a:ext>
            </a:extLst>
          </p:cNvPr>
          <p:cNvSpPr>
            <a:spLocks noGrp="1"/>
          </p:cNvSpPr>
          <p:nvPr>
            <p:ph type="body" sz="quarter" idx="10"/>
          </p:nvPr>
        </p:nvSpPr>
        <p:spPr>
          <a:xfrm>
            <a:off x="445695" y="1786930"/>
            <a:ext cx="8469705" cy="3170081"/>
          </a:xfrm>
        </p:spPr>
        <p:txBody>
          <a:bodyPr/>
          <a:lstStyle/>
          <a:p>
            <a:r>
              <a:rPr lang="en-GB" dirty="0" err="1"/>
              <a:t>tate</a:t>
            </a:r>
            <a:r>
              <a:rPr lang="en-GB" dirty="0"/>
              <a:t> whether the information currently reaches The FA SCMT threshold and identify the evidence and reasoning that supports your view. </a:t>
            </a:r>
          </a:p>
          <a:p>
            <a:endParaRPr lang="en-GB" dirty="0"/>
          </a:p>
        </p:txBody>
      </p:sp>
      <p:pic>
        <p:nvPicPr>
          <p:cNvPr id="5" name="Picture 4">
            <a:extLst>
              <a:ext uri="{FF2B5EF4-FFF2-40B4-BE49-F238E27FC236}">
                <a16:creationId xmlns:a16="http://schemas.microsoft.com/office/drawing/2014/main" id="{23715171-EA07-83F8-1DA5-0CF2939375F2}"/>
              </a:ext>
            </a:extLst>
          </p:cNvPr>
          <p:cNvPicPr>
            <a:picLocks noChangeAspect="1"/>
          </p:cNvPicPr>
          <p:nvPr/>
        </p:nvPicPr>
        <p:blipFill>
          <a:blip r:embed="rId3"/>
          <a:stretch>
            <a:fillRect/>
          </a:stretch>
        </p:blipFill>
        <p:spPr>
          <a:xfrm>
            <a:off x="421106" y="1143001"/>
            <a:ext cx="8674768" cy="3765884"/>
          </a:xfrm>
          <a:prstGeom prst="rect">
            <a:avLst/>
          </a:prstGeom>
        </p:spPr>
      </p:pic>
      <p:sp>
        <p:nvSpPr>
          <p:cNvPr id="7" name="TextBox 6">
            <a:extLst>
              <a:ext uri="{FF2B5EF4-FFF2-40B4-BE49-F238E27FC236}">
                <a16:creationId xmlns:a16="http://schemas.microsoft.com/office/drawing/2014/main" id="{AC116988-08D3-BAAA-5226-AA0A6A3F8CC9}"/>
              </a:ext>
            </a:extLst>
          </p:cNvPr>
          <p:cNvSpPr txBox="1"/>
          <p:nvPr/>
        </p:nvSpPr>
        <p:spPr>
          <a:xfrm rot="10800000" flipV="1">
            <a:off x="385009" y="5206915"/>
            <a:ext cx="9288379" cy="1056700"/>
          </a:xfrm>
          <a:prstGeom prst="rect">
            <a:avLst/>
          </a:prstGeom>
          <a:noFill/>
        </p:spPr>
        <p:txBody>
          <a:bodyPr wrap="square">
            <a:spAutoFit/>
          </a:bodyPr>
          <a:lstStyle/>
          <a:p>
            <a:pPr marR="0">
              <a:lnSpc>
                <a:spcPct val="100000"/>
              </a:lnSpc>
              <a:spcAft>
                <a:spcPts val="800"/>
              </a:spcAft>
            </a:pPr>
            <a:r>
              <a:rPr lang="en-GB" sz="2800" kern="100" dirty="0">
                <a:latin typeface="FS Jack" panose="02000503000000020004" pitchFamily="50" charset="0"/>
                <a:ea typeface="Aptos" panose="020B0004020202020204" pitchFamily="34" charset="0"/>
                <a:cs typeface="Times New Roman" panose="02020603050405020304" pitchFamily="18" charset="0"/>
              </a:rPr>
              <a:t>Does </a:t>
            </a:r>
            <a:r>
              <a:rPr lang="en-GB" sz="2800" kern="100" dirty="0">
                <a:effectLst/>
                <a:latin typeface="FS Jack" panose="02000503000000020004" pitchFamily="50" charset="0"/>
                <a:ea typeface="Aptos" panose="020B0004020202020204" pitchFamily="34" charset="0"/>
                <a:cs typeface="Times New Roman" panose="02020603050405020304" pitchFamily="18" charset="0"/>
              </a:rPr>
              <a:t>the information currently reach The FA SCMT threshold?</a:t>
            </a:r>
          </a:p>
          <a:p>
            <a:pPr marR="0">
              <a:lnSpc>
                <a:spcPct val="100000"/>
              </a:lnSpc>
              <a:spcAft>
                <a:spcPts val="800"/>
              </a:spcAft>
            </a:pPr>
            <a:r>
              <a:rPr lang="en-GB" sz="2800" kern="100" dirty="0">
                <a:latin typeface="FS Jack" panose="02000503000000020004" pitchFamily="50" charset="0"/>
                <a:ea typeface="Aptos" panose="020B0004020202020204" pitchFamily="34" charset="0"/>
                <a:cs typeface="Times New Roman" panose="02020603050405020304" pitchFamily="18" charset="0"/>
              </a:rPr>
              <a:t>What </a:t>
            </a:r>
            <a:r>
              <a:rPr lang="en-GB" sz="2800" kern="100" dirty="0">
                <a:effectLst/>
                <a:latin typeface="FS Jack" panose="02000503000000020004" pitchFamily="50" charset="0"/>
                <a:ea typeface="Aptos" panose="020B0004020202020204" pitchFamily="34" charset="0"/>
                <a:cs typeface="Times New Roman" panose="02020603050405020304" pitchFamily="18" charset="0"/>
              </a:rPr>
              <a:t>evidence and reasoning supports your view. </a:t>
            </a:r>
          </a:p>
        </p:txBody>
      </p:sp>
    </p:spTree>
    <p:extLst>
      <p:ext uri="{BB962C8B-B14F-4D97-AF65-F5344CB8AC3E}">
        <p14:creationId xmlns:p14="http://schemas.microsoft.com/office/powerpoint/2010/main" val="10092532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9AB7B7-5677-F25E-08F8-491C14180BEF}"/>
              </a:ext>
            </a:extLst>
          </p:cNvPr>
          <p:cNvSpPr>
            <a:spLocks noGrp="1"/>
          </p:cNvSpPr>
          <p:nvPr>
            <p:ph type="title"/>
          </p:nvPr>
        </p:nvSpPr>
        <p:spPr/>
        <p:txBody>
          <a:bodyPr/>
          <a:lstStyle/>
          <a:p>
            <a:r>
              <a:rPr lang="en-GB" dirty="0">
                <a:latin typeface="FS Jack" panose="02000503000000020004" pitchFamily="50" charset="0"/>
              </a:rPr>
              <a:t>The Role of the County FA DSO</a:t>
            </a:r>
          </a:p>
        </p:txBody>
      </p:sp>
      <p:sp>
        <p:nvSpPr>
          <p:cNvPr id="3" name="Text Placeholder 2">
            <a:extLst>
              <a:ext uri="{FF2B5EF4-FFF2-40B4-BE49-F238E27FC236}">
                <a16:creationId xmlns:a16="http://schemas.microsoft.com/office/drawing/2014/main" id="{FD7B45FA-A8D1-E828-C78B-7EA575157AB9}"/>
              </a:ext>
            </a:extLst>
          </p:cNvPr>
          <p:cNvSpPr>
            <a:spLocks noGrp="1"/>
          </p:cNvSpPr>
          <p:nvPr>
            <p:ph type="body" sz="quarter" idx="10"/>
          </p:nvPr>
        </p:nvSpPr>
        <p:spPr>
          <a:xfrm>
            <a:off x="445695" y="1359568"/>
            <a:ext cx="9059252" cy="5173579"/>
          </a:xfrm>
        </p:spPr>
        <p:txBody>
          <a:bodyPr>
            <a:normAutofit fontScale="92500" lnSpcReduction="10000"/>
          </a:bodyPr>
          <a:lstStyle/>
          <a:p>
            <a:pPr marL="0" indent="0">
              <a:buNone/>
            </a:pPr>
            <a:r>
              <a:rPr lang="en-GB" b="1" dirty="0"/>
              <a:t>CFA safeguarding contact:</a:t>
            </a:r>
            <a:r>
              <a:rPr lang="en-GB" dirty="0"/>
              <a:t> </a:t>
            </a:r>
            <a:r>
              <a:rPr lang="en-GB" sz="2000" dirty="0"/>
              <a:t>local point of contact for Club and League Welfare Officers, providing advice, support and oversight and promoting safe practice across grassroots football.</a:t>
            </a:r>
          </a:p>
          <a:p>
            <a:pPr marL="0" indent="0">
              <a:buNone/>
            </a:pPr>
            <a:br>
              <a:rPr lang="en-GB" dirty="0"/>
            </a:br>
            <a:r>
              <a:rPr lang="en-GB" b="1" dirty="0"/>
              <a:t>Manages low-level concerns:</a:t>
            </a:r>
            <a:r>
              <a:rPr lang="en-GB" dirty="0"/>
              <a:t> </a:t>
            </a:r>
            <a:r>
              <a:rPr lang="en-GB" sz="2000" dirty="0"/>
              <a:t>Addresses behaviour that does not meet the threshold for referral to The FA</a:t>
            </a:r>
          </a:p>
          <a:p>
            <a:pPr marL="0" indent="0">
              <a:buNone/>
            </a:pPr>
            <a:br>
              <a:rPr lang="en-GB" dirty="0"/>
            </a:br>
            <a:r>
              <a:rPr lang="en-GB" b="1" dirty="0"/>
              <a:t>Undertakes bespoke work:</a:t>
            </a:r>
            <a:r>
              <a:rPr lang="en-GB" dirty="0"/>
              <a:t> </a:t>
            </a:r>
            <a:r>
              <a:rPr lang="en-GB" sz="2000" dirty="0"/>
              <a:t>Where SCMT threshold is not met, in conjunction with The FA, agrees tailored work with the individual on issues such as boundaries, communication, conduct, supervision, transport or emotional regulation</a:t>
            </a:r>
          </a:p>
          <a:p>
            <a:pPr marL="0" indent="0">
              <a:buNone/>
            </a:pPr>
            <a:br>
              <a:rPr lang="en-GB" dirty="0"/>
            </a:br>
            <a:r>
              <a:rPr lang="en-GB" b="1" dirty="0"/>
              <a:t>Escalates when required:</a:t>
            </a:r>
            <a:r>
              <a:rPr lang="en-GB" dirty="0"/>
              <a:t> </a:t>
            </a:r>
            <a:r>
              <a:rPr lang="en-GB" sz="2000" dirty="0"/>
              <a:t>Refers to The FA SCMT &amp; Statutory agencies</a:t>
            </a:r>
            <a:br>
              <a:rPr lang="en-GB" dirty="0"/>
            </a:br>
            <a:br>
              <a:rPr lang="en-GB" dirty="0"/>
            </a:br>
            <a:endParaRPr lang="en-GB" dirty="0"/>
          </a:p>
        </p:txBody>
      </p:sp>
    </p:spTree>
    <p:extLst>
      <p:ext uri="{BB962C8B-B14F-4D97-AF65-F5344CB8AC3E}">
        <p14:creationId xmlns:p14="http://schemas.microsoft.com/office/powerpoint/2010/main" val="33303727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FDC59-105F-2C5A-00F4-8C17F2D01239}"/>
              </a:ext>
            </a:extLst>
          </p:cNvPr>
          <p:cNvSpPr>
            <a:spLocks noGrp="1"/>
          </p:cNvSpPr>
          <p:nvPr>
            <p:ph type="title"/>
          </p:nvPr>
        </p:nvSpPr>
        <p:spPr/>
        <p:txBody>
          <a:bodyPr/>
          <a:lstStyle/>
          <a:p>
            <a:r>
              <a:rPr lang="en-GB" b="1" dirty="0">
                <a:latin typeface="FS Jack" panose="02000503000000020004" pitchFamily="50" charset="0"/>
              </a:rPr>
              <a:t>Reporting Concerns in Football</a:t>
            </a:r>
          </a:p>
        </p:txBody>
      </p:sp>
      <p:sp>
        <p:nvSpPr>
          <p:cNvPr id="3" name="Text Placeholder 2">
            <a:extLst>
              <a:ext uri="{FF2B5EF4-FFF2-40B4-BE49-F238E27FC236}">
                <a16:creationId xmlns:a16="http://schemas.microsoft.com/office/drawing/2014/main" id="{D2D9B727-360E-D41B-067A-AF9FBCA0D3C8}"/>
              </a:ext>
            </a:extLst>
          </p:cNvPr>
          <p:cNvSpPr>
            <a:spLocks noGrp="1"/>
          </p:cNvSpPr>
          <p:nvPr>
            <p:ph type="body" sz="quarter" idx="10"/>
          </p:nvPr>
        </p:nvSpPr>
        <p:spPr>
          <a:xfrm>
            <a:off x="445694" y="1191126"/>
            <a:ext cx="8650179" cy="5221705"/>
          </a:xfrm>
        </p:spPr>
        <p:txBody>
          <a:bodyPr/>
          <a:lstStyle/>
          <a:p>
            <a:endParaRPr lang="en-GB" dirty="0"/>
          </a:p>
        </p:txBody>
      </p:sp>
      <p:pic>
        <p:nvPicPr>
          <p:cNvPr id="4" name="Picture 3">
            <a:extLst>
              <a:ext uri="{FF2B5EF4-FFF2-40B4-BE49-F238E27FC236}">
                <a16:creationId xmlns:a16="http://schemas.microsoft.com/office/drawing/2014/main" id="{57A89C17-3241-8E5C-C49F-F2BA0A753DB1}"/>
              </a:ext>
            </a:extLst>
          </p:cNvPr>
          <p:cNvPicPr>
            <a:picLocks noChangeAspect="1"/>
          </p:cNvPicPr>
          <p:nvPr/>
        </p:nvPicPr>
        <p:blipFill>
          <a:blip r:embed="rId3"/>
          <a:stretch>
            <a:fillRect/>
          </a:stretch>
        </p:blipFill>
        <p:spPr>
          <a:xfrm>
            <a:off x="421105" y="1179095"/>
            <a:ext cx="8337884" cy="5293893"/>
          </a:xfrm>
          <a:prstGeom prst="rect">
            <a:avLst/>
          </a:prstGeom>
        </p:spPr>
      </p:pic>
    </p:spTree>
    <p:extLst>
      <p:ext uri="{BB962C8B-B14F-4D97-AF65-F5344CB8AC3E}">
        <p14:creationId xmlns:p14="http://schemas.microsoft.com/office/powerpoint/2010/main" val="2753814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6292F-6BF3-8B4D-D9C5-4373867C5E16}"/>
              </a:ext>
            </a:extLst>
          </p:cNvPr>
          <p:cNvSpPr>
            <a:spLocks noGrp="1"/>
          </p:cNvSpPr>
          <p:nvPr>
            <p:ph type="title"/>
          </p:nvPr>
        </p:nvSpPr>
        <p:spPr>
          <a:xfrm>
            <a:off x="445695" y="312655"/>
            <a:ext cx="8361554" cy="998787"/>
          </a:xfrm>
        </p:spPr>
        <p:txBody>
          <a:bodyPr>
            <a:normAutofit fontScale="90000"/>
          </a:bodyPr>
          <a:lstStyle/>
          <a:p>
            <a:r>
              <a:rPr lang="en-GB" b="1" dirty="0">
                <a:latin typeface="FS Jack" panose="02000503000000020004" pitchFamily="50" charset="0"/>
              </a:rPr>
              <a:t>The FA SCMT</a:t>
            </a:r>
            <a:br>
              <a:rPr lang="en-GB" b="1" dirty="0"/>
            </a:br>
            <a:endParaRPr lang="en-GB" dirty="0"/>
          </a:p>
        </p:txBody>
      </p:sp>
      <p:sp>
        <p:nvSpPr>
          <p:cNvPr id="3" name="Text Placeholder 2">
            <a:extLst>
              <a:ext uri="{FF2B5EF4-FFF2-40B4-BE49-F238E27FC236}">
                <a16:creationId xmlns:a16="http://schemas.microsoft.com/office/drawing/2014/main" id="{A50666F8-4323-ED1F-6568-6A8BE017D6E9}"/>
              </a:ext>
            </a:extLst>
          </p:cNvPr>
          <p:cNvSpPr>
            <a:spLocks noGrp="1"/>
          </p:cNvSpPr>
          <p:nvPr>
            <p:ph type="body" sz="quarter" idx="10"/>
          </p:nvPr>
        </p:nvSpPr>
        <p:spPr>
          <a:xfrm>
            <a:off x="445695" y="1299411"/>
            <a:ext cx="9119410" cy="5185610"/>
          </a:xfrm>
        </p:spPr>
        <p:txBody>
          <a:bodyPr/>
          <a:lstStyle/>
          <a:p>
            <a:pPr marL="0" indent="0">
              <a:buNone/>
            </a:pPr>
            <a:r>
              <a:rPr lang="en-GB" b="1" dirty="0">
                <a:latin typeface="FS Jack" panose="02000503000000020004" pitchFamily="50" charset="0"/>
              </a:rPr>
              <a:t>Initial assessment: </a:t>
            </a:r>
            <a:r>
              <a:rPr lang="en-GB" sz="2400" dirty="0">
                <a:latin typeface="FS Jack" panose="02000503000000020004" pitchFamily="50" charset="0"/>
              </a:rPr>
              <a:t>considers jurisdiction, threshold, known history, football role, access and whether an interim safeguard may be required.</a:t>
            </a:r>
          </a:p>
          <a:p>
            <a:pPr marL="0" indent="0">
              <a:buNone/>
            </a:pPr>
            <a:r>
              <a:rPr lang="en-GB" b="1" dirty="0">
                <a:latin typeface="FS Jack" panose="02000503000000020004" pitchFamily="50" charset="0"/>
              </a:rPr>
              <a:t>The FA’s safeguarding investigation: </a:t>
            </a:r>
            <a:r>
              <a:rPr lang="en-GB" sz="2400" dirty="0">
                <a:latin typeface="FS Jack" panose="02000503000000020004" pitchFamily="50" charset="0"/>
              </a:rPr>
              <a:t>is separate from employment, disciplinary &amp; criminal processes, although the evidence and outcomes from those processes are relevant</a:t>
            </a:r>
          </a:p>
          <a:p>
            <a:pPr marL="0" indent="0">
              <a:buNone/>
            </a:pPr>
            <a:r>
              <a:rPr lang="en-GB" b="1" dirty="0">
                <a:latin typeface="FS Jack" panose="02000503000000020004" pitchFamily="50" charset="0"/>
              </a:rPr>
              <a:t>Final assessment: </a:t>
            </a:r>
            <a:r>
              <a:rPr lang="en-GB" sz="2400" dirty="0">
                <a:latin typeface="FS Jack" panose="02000503000000020004" pitchFamily="50" charset="0"/>
              </a:rPr>
              <a:t>is evidence-based, balanced and considers both risk and mitigating factors. The standard applied is the balance of probabilities when assessing transferable risk.</a:t>
            </a:r>
          </a:p>
          <a:p>
            <a:pPr marL="0" indent="0">
              <a:buNone/>
            </a:pPr>
            <a:r>
              <a:rPr lang="en-GB" b="1" dirty="0">
                <a:latin typeface="FS Jack" panose="02000503000000020004" pitchFamily="50" charset="0"/>
              </a:rPr>
              <a:t>The individual: </a:t>
            </a:r>
            <a:r>
              <a:rPr lang="en-GB" sz="2400" dirty="0">
                <a:latin typeface="FS Jack" panose="02000503000000020004" pitchFamily="50" charset="0"/>
              </a:rPr>
              <a:t>is</a:t>
            </a:r>
            <a:r>
              <a:rPr lang="en-GB" sz="2400" b="1" dirty="0">
                <a:latin typeface="FS Jack" panose="02000503000000020004" pitchFamily="50" charset="0"/>
              </a:rPr>
              <a:t> </a:t>
            </a:r>
            <a:r>
              <a:rPr lang="en-GB" sz="2400" dirty="0">
                <a:latin typeface="FS Jack" panose="02000503000000020004" pitchFamily="50" charset="0"/>
              </a:rPr>
              <a:t>given a meaningful opportunity to engage and provide their account, and the child’s or adult at risk’s voice should be incorporated.</a:t>
            </a:r>
          </a:p>
          <a:p>
            <a:pPr marL="0" indent="0">
              <a:buNone/>
            </a:pPr>
            <a:r>
              <a:rPr lang="en-GB" b="1" dirty="0">
                <a:latin typeface="FS Jack" panose="02000503000000020004" pitchFamily="50" charset="0"/>
              </a:rPr>
              <a:t>Final recommendations: </a:t>
            </a:r>
            <a:r>
              <a:rPr lang="en-GB" sz="2400" dirty="0">
                <a:latin typeface="FS Jack" panose="02000503000000020004" pitchFamily="50" charset="0"/>
              </a:rPr>
              <a:t>may be considered by an independent Safeguarding Review Panel. </a:t>
            </a:r>
          </a:p>
          <a:p>
            <a:pPr marL="0" indent="0">
              <a:buNone/>
            </a:pPr>
            <a:endParaRPr lang="en-GB" dirty="0"/>
          </a:p>
        </p:txBody>
      </p:sp>
    </p:spTree>
    <p:extLst>
      <p:ext uri="{BB962C8B-B14F-4D97-AF65-F5344CB8AC3E}">
        <p14:creationId xmlns:p14="http://schemas.microsoft.com/office/powerpoint/2010/main" val="36581857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0F9116-230D-6BB6-A417-B224EDA0406B}"/>
              </a:ext>
            </a:extLst>
          </p:cNvPr>
          <p:cNvSpPr>
            <a:spLocks noGrp="1"/>
          </p:cNvSpPr>
          <p:nvPr>
            <p:ph type="title"/>
          </p:nvPr>
        </p:nvSpPr>
        <p:spPr>
          <a:xfrm>
            <a:off x="445694" y="312655"/>
            <a:ext cx="8710337" cy="1010819"/>
          </a:xfrm>
        </p:spPr>
        <p:txBody>
          <a:bodyPr/>
          <a:lstStyle/>
          <a:p>
            <a:r>
              <a:rPr lang="en-GB" b="1" dirty="0">
                <a:latin typeface="FS Jack" panose="02000503000000020004" pitchFamily="50" charset="0"/>
              </a:rPr>
              <a:t>The FA Safeguarding Regulations</a:t>
            </a:r>
          </a:p>
        </p:txBody>
      </p:sp>
      <p:sp>
        <p:nvSpPr>
          <p:cNvPr id="3" name="Text Placeholder 2">
            <a:extLst>
              <a:ext uri="{FF2B5EF4-FFF2-40B4-BE49-F238E27FC236}">
                <a16:creationId xmlns:a16="http://schemas.microsoft.com/office/drawing/2014/main" id="{538861C5-7FBD-BDCB-9A50-8F53689078F5}"/>
              </a:ext>
            </a:extLst>
          </p:cNvPr>
          <p:cNvSpPr>
            <a:spLocks noGrp="1"/>
          </p:cNvSpPr>
          <p:nvPr>
            <p:ph type="body" sz="quarter" idx="10"/>
          </p:nvPr>
        </p:nvSpPr>
        <p:spPr>
          <a:xfrm>
            <a:off x="445695" y="1395662"/>
            <a:ext cx="9191600" cy="5005137"/>
          </a:xfrm>
        </p:spPr>
        <p:txBody>
          <a:bodyPr/>
          <a:lstStyle/>
          <a:p>
            <a:pPr lvl="0"/>
            <a:r>
              <a:rPr lang="en-GB" dirty="0">
                <a:latin typeface="FS Jack" panose="02000503000000020004" pitchFamily="50" charset="0"/>
              </a:rPr>
              <a:t>3.1 (Notification that an individual has been charged with an Offence) </a:t>
            </a:r>
          </a:p>
          <a:p>
            <a:pPr lvl="0"/>
            <a:r>
              <a:rPr lang="en-GB" dirty="0">
                <a:latin typeface="FS Jack" panose="02000503000000020004" pitchFamily="50" charset="0"/>
              </a:rPr>
              <a:t>3.2 (Notification that an individual is the subject of an investigation by the Police, Children’s Services or any other authority relating to an Offence) </a:t>
            </a:r>
          </a:p>
          <a:p>
            <a:pPr lvl="0"/>
            <a:r>
              <a:rPr lang="en-GB" dirty="0">
                <a:latin typeface="FS Jack" panose="02000503000000020004" pitchFamily="50" charset="0"/>
              </a:rPr>
              <a:t>3.3 (Any other information which causes The Association reasonably to believe that a person poses or may pose a risk of harm to a child or children), </a:t>
            </a:r>
          </a:p>
          <a:p>
            <a:pPr lvl="0"/>
            <a:r>
              <a:rPr lang="en-GB" dirty="0">
                <a:latin typeface="FS Jack" panose="02000503000000020004" pitchFamily="50" charset="0"/>
              </a:rPr>
              <a:t>4.1.1 (Whether a child is or children are or may be at risk of harm) </a:t>
            </a:r>
          </a:p>
          <a:p>
            <a:pPr lvl="0"/>
            <a:r>
              <a:rPr lang="en-GB" dirty="0">
                <a:latin typeface="FS Jack" panose="02000503000000020004" pitchFamily="50" charset="0"/>
              </a:rPr>
              <a:t>4.1.2 (Whether the matters are of a serious nature). </a:t>
            </a:r>
          </a:p>
          <a:p>
            <a:pPr marL="0" indent="0">
              <a:buNone/>
            </a:pPr>
            <a:endParaRPr lang="en-GB" dirty="0"/>
          </a:p>
        </p:txBody>
      </p:sp>
    </p:spTree>
    <p:extLst>
      <p:ext uri="{BB962C8B-B14F-4D97-AF65-F5344CB8AC3E}">
        <p14:creationId xmlns:p14="http://schemas.microsoft.com/office/powerpoint/2010/main" val="901742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FBDF1-05C4-B520-2BFB-46C59A4A88C3}"/>
              </a:ext>
            </a:extLst>
          </p:cNvPr>
          <p:cNvSpPr>
            <a:spLocks noGrp="1"/>
          </p:cNvSpPr>
          <p:nvPr>
            <p:ph type="title"/>
          </p:nvPr>
        </p:nvSpPr>
        <p:spPr/>
        <p:txBody>
          <a:bodyPr/>
          <a:lstStyle/>
          <a:p>
            <a:r>
              <a:rPr lang="en-GB" b="1" dirty="0">
                <a:latin typeface="FS Jack" panose="02000503000000020004" pitchFamily="50" charset="0"/>
              </a:rPr>
              <a:t>Assessing Transferrable Risk</a:t>
            </a:r>
          </a:p>
        </p:txBody>
      </p:sp>
      <p:sp>
        <p:nvSpPr>
          <p:cNvPr id="3" name="Text Placeholder 2">
            <a:extLst>
              <a:ext uri="{FF2B5EF4-FFF2-40B4-BE49-F238E27FC236}">
                <a16:creationId xmlns:a16="http://schemas.microsoft.com/office/drawing/2014/main" id="{0018362B-3965-9B06-724F-C6DAB44FFE85}"/>
              </a:ext>
            </a:extLst>
          </p:cNvPr>
          <p:cNvSpPr>
            <a:spLocks noGrp="1"/>
          </p:cNvSpPr>
          <p:nvPr>
            <p:ph type="body" sz="quarter" idx="10"/>
          </p:nvPr>
        </p:nvSpPr>
        <p:spPr>
          <a:xfrm>
            <a:off x="445695" y="1371600"/>
            <a:ext cx="8602052" cy="5041232"/>
          </a:xfrm>
        </p:spPr>
        <p:txBody>
          <a:bodyPr>
            <a:normAutofit lnSpcReduction="10000"/>
          </a:bodyPr>
          <a:lstStyle/>
          <a:p>
            <a:pPr marL="0" indent="0">
              <a:buNone/>
            </a:pPr>
            <a:r>
              <a:rPr lang="en-GB" u="sng" dirty="0">
                <a:latin typeface="FS Jack" panose="02000503000000020004" pitchFamily="50" charset="0"/>
              </a:rPr>
              <a:t>Exercise:</a:t>
            </a:r>
          </a:p>
          <a:p>
            <a:pPr marL="0" indent="0">
              <a:buNone/>
            </a:pPr>
            <a:r>
              <a:rPr lang="en-GB" b="1" dirty="0">
                <a:latin typeface="FS Jack" panose="02000503000000020004" pitchFamily="50" charset="0"/>
              </a:rPr>
              <a:t>For each scenario, groups should identify: </a:t>
            </a:r>
          </a:p>
          <a:p>
            <a:pPr marL="0" indent="0">
              <a:buNone/>
            </a:pPr>
            <a:endParaRPr lang="en-GB" dirty="0">
              <a:latin typeface="FS Jack" panose="02000503000000020004" pitchFamily="50" charset="0"/>
            </a:endParaRPr>
          </a:p>
          <a:p>
            <a:pPr marL="514350" indent="-514350">
              <a:buAutoNum type="arabicParenBoth"/>
            </a:pPr>
            <a:r>
              <a:rPr lang="en-GB" dirty="0">
                <a:latin typeface="FS Jack" panose="02000503000000020004" pitchFamily="50" charset="0"/>
              </a:rPr>
              <a:t>What may transfer into football</a:t>
            </a:r>
          </a:p>
          <a:p>
            <a:pPr marL="0" indent="0">
              <a:buNone/>
            </a:pPr>
            <a:endParaRPr lang="en-GB" dirty="0">
              <a:latin typeface="FS Jack" panose="02000503000000020004" pitchFamily="50" charset="0"/>
            </a:endParaRPr>
          </a:p>
          <a:p>
            <a:pPr marL="0" indent="0">
              <a:buNone/>
            </a:pPr>
            <a:r>
              <a:rPr lang="en-GB" dirty="0">
                <a:latin typeface="FS Jack" panose="02000503000000020004" pitchFamily="50" charset="0"/>
              </a:rPr>
              <a:t>(2) What information gaps exists</a:t>
            </a:r>
          </a:p>
          <a:p>
            <a:pPr marL="0" indent="0">
              <a:buNone/>
            </a:pPr>
            <a:endParaRPr lang="en-GB" dirty="0">
              <a:latin typeface="FS Jack" panose="02000503000000020004" pitchFamily="50" charset="0"/>
            </a:endParaRPr>
          </a:p>
          <a:p>
            <a:pPr marL="0" indent="0">
              <a:buNone/>
            </a:pPr>
            <a:r>
              <a:rPr lang="en-GB" dirty="0">
                <a:latin typeface="FS Jack" panose="02000503000000020004" pitchFamily="50" charset="0"/>
              </a:rPr>
              <a:t>(3) Who should share what, with whom and when</a:t>
            </a:r>
          </a:p>
          <a:p>
            <a:pPr marL="0" indent="0">
              <a:buNone/>
            </a:pPr>
            <a:endParaRPr lang="en-GB" dirty="0">
              <a:latin typeface="FS Jack" panose="02000503000000020004" pitchFamily="50" charset="0"/>
            </a:endParaRPr>
          </a:p>
          <a:p>
            <a:pPr marL="0" indent="0">
              <a:buNone/>
            </a:pPr>
            <a:r>
              <a:rPr lang="en-GB" dirty="0">
                <a:latin typeface="FS Jack" panose="02000503000000020004" pitchFamily="50" charset="0"/>
              </a:rPr>
              <a:t>(4) Proportionate interim safeguards</a:t>
            </a:r>
          </a:p>
        </p:txBody>
      </p:sp>
      <p:pic>
        <p:nvPicPr>
          <p:cNvPr id="5" name="Picture 4" descr="Empty orange chairs forming a circle">
            <a:extLst>
              <a:ext uri="{FF2B5EF4-FFF2-40B4-BE49-F238E27FC236}">
                <a16:creationId xmlns:a16="http://schemas.microsoft.com/office/drawing/2014/main" id="{B28C4B2E-5D25-4807-E502-1845752EB4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34337" y="5161546"/>
            <a:ext cx="1937084" cy="1335506"/>
          </a:xfrm>
          <a:prstGeom prst="rect">
            <a:avLst/>
          </a:prstGeom>
        </p:spPr>
      </p:pic>
    </p:spTree>
    <p:extLst>
      <p:ext uri="{BB962C8B-B14F-4D97-AF65-F5344CB8AC3E}">
        <p14:creationId xmlns:p14="http://schemas.microsoft.com/office/powerpoint/2010/main" val="24103320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11347-18AF-D59C-7004-38EAF8A9D287}"/>
              </a:ext>
            </a:extLst>
          </p:cNvPr>
          <p:cNvSpPr>
            <a:spLocks noGrp="1"/>
          </p:cNvSpPr>
          <p:nvPr>
            <p:ph type="title"/>
          </p:nvPr>
        </p:nvSpPr>
        <p:spPr>
          <a:xfrm>
            <a:off x="445695" y="312656"/>
            <a:ext cx="8361554" cy="685966"/>
          </a:xfrm>
        </p:spPr>
        <p:txBody>
          <a:bodyPr>
            <a:normAutofit fontScale="90000"/>
          </a:bodyPr>
          <a:lstStyle/>
          <a:p>
            <a:r>
              <a:rPr lang="en-GB" b="1" dirty="0">
                <a:latin typeface="FS Jack" panose="02000503000000020004" pitchFamily="50" charset="0"/>
              </a:rPr>
              <a:t>A structured transferable-risk lens</a:t>
            </a:r>
            <a:br>
              <a:rPr lang="en-GB" b="1" dirty="0"/>
            </a:br>
            <a:endParaRPr lang="en-GB" dirty="0"/>
          </a:p>
        </p:txBody>
      </p:sp>
      <p:sp>
        <p:nvSpPr>
          <p:cNvPr id="3" name="Text Placeholder 2">
            <a:extLst>
              <a:ext uri="{FF2B5EF4-FFF2-40B4-BE49-F238E27FC236}">
                <a16:creationId xmlns:a16="http://schemas.microsoft.com/office/drawing/2014/main" id="{5813ABF7-5EE4-9B60-A500-39076FC52B69}"/>
              </a:ext>
            </a:extLst>
          </p:cNvPr>
          <p:cNvSpPr>
            <a:spLocks noGrp="1"/>
          </p:cNvSpPr>
          <p:nvPr>
            <p:ph type="body" sz="quarter" idx="10"/>
          </p:nvPr>
        </p:nvSpPr>
        <p:spPr/>
        <p:txBody>
          <a:bodyPr/>
          <a:lstStyle/>
          <a:p>
            <a:endParaRPr lang="en-GB" dirty="0"/>
          </a:p>
        </p:txBody>
      </p:sp>
      <p:graphicFrame>
        <p:nvGraphicFramePr>
          <p:cNvPr id="5" name="Table 4">
            <a:extLst>
              <a:ext uri="{FF2B5EF4-FFF2-40B4-BE49-F238E27FC236}">
                <a16:creationId xmlns:a16="http://schemas.microsoft.com/office/drawing/2014/main" id="{53C0BA06-F3C3-8AD2-1119-8AE5C5AA85F8}"/>
              </a:ext>
            </a:extLst>
          </p:cNvPr>
          <p:cNvGraphicFramePr>
            <a:graphicFrameLocks noGrp="1"/>
          </p:cNvGraphicFramePr>
          <p:nvPr/>
        </p:nvGraphicFramePr>
        <p:xfrm>
          <a:off x="348915" y="1215189"/>
          <a:ext cx="8638674" cy="5173581"/>
        </p:xfrm>
        <a:graphic>
          <a:graphicData uri="http://schemas.openxmlformats.org/drawingml/2006/table">
            <a:tbl>
              <a:tblPr firstRow="1" firstCol="1" bandRow="1">
                <a:tableStyleId>{5C22544A-7EE6-4342-B048-85BDC9FD1C3A}</a:tableStyleId>
              </a:tblPr>
              <a:tblGrid>
                <a:gridCol w="2275207">
                  <a:extLst>
                    <a:ext uri="{9D8B030D-6E8A-4147-A177-3AD203B41FA5}">
                      <a16:colId xmlns:a16="http://schemas.microsoft.com/office/drawing/2014/main" val="2168242822"/>
                    </a:ext>
                  </a:extLst>
                </a:gridCol>
                <a:gridCol w="6363467">
                  <a:extLst>
                    <a:ext uri="{9D8B030D-6E8A-4147-A177-3AD203B41FA5}">
                      <a16:colId xmlns:a16="http://schemas.microsoft.com/office/drawing/2014/main" val="75343277"/>
                    </a:ext>
                  </a:extLst>
                </a:gridCol>
              </a:tblGrid>
              <a:tr h="187155">
                <a:tc>
                  <a:txBody>
                    <a:bodyPr/>
                    <a:lstStyle/>
                    <a:p>
                      <a:pPr marL="0" marR="0">
                        <a:lnSpc>
                          <a:spcPct val="107000"/>
                        </a:lnSpc>
                        <a:spcAft>
                          <a:spcPts val="800"/>
                        </a:spcAft>
                        <a:buNone/>
                      </a:pPr>
                      <a:r>
                        <a:rPr lang="en-GB" sz="1100" kern="100">
                          <a:effectLst/>
                        </a:rPr>
                        <a:t>Assessment area</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GB" sz="1100" kern="100" dirty="0">
                          <a:effectLst/>
                        </a:rPr>
                        <a:t>Questions considered</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99147241"/>
                  </a:ext>
                </a:extLst>
              </a:tr>
              <a:tr h="381394">
                <a:tc>
                  <a:txBody>
                    <a:bodyPr/>
                    <a:lstStyle/>
                    <a:p>
                      <a:pPr marL="0" marR="0">
                        <a:lnSpc>
                          <a:spcPct val="107000"/>
                        </a:lnSpc>
                        <a:spcAft>
                          <a:spcPts val="800"/>
                        </a:spcAft>
                        <a:buNone/>
                      </a:pPr>
                      <a:r>
                        <a:rPr lang="en-GB" sz="1100" kern="100">
                          <a:effectLst/>
                        </a:rPr>
                        <a:t>Nature and seriousness</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GB" sz="1100" kern="100" dirty="0">
                          <a:effectLst/>
                        </a:rPr>
                        <a:t>What is alleged? What type of harm, behaviour or concern is involved? Is there escalation, persistence, planning or exploitation?</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64087105"/>
                  </a:ext>
                </a:extLst>
              </a:tr>
              <a:tr h="575629">
                <a:tc>
                  <a:txBody>
                    <a:bodyPr/>
                    <a:lstStyle/>
                    <a:p>
                      <a:pPr marL="0" marR="0">
                        <a:lnSpc>
                          <a:spcPct val="107000"/>
                        </a:lnSpc>
                        <a:spcAft>
                          <a:spcPts val="800"/>
                        </a:spcAft>
                        <a:buNone/>
                      </a:pPr>
                      <a:r>
                        <a:rPr lang="en-GB" sz="1100" kern="100" dirty="0">
                          <a:effectLst/>
                        </a:rPr>
                        <a:t>Evidence and outcome</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GB" sz="1100" kern="100">
                          <a:effectLst/>
                        </a:rPr>
                        <a:t>What information is available from the child, LADO, employer, police, social care, witnesses and the individual? What was found, not found, or left unresolved? </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20755079"/>
                  </a:ext>
                </a:extLst>
              </a:tr>
              <a:tr h="575629">
                <a:tc>
                  <a:txBody>
                    <a:bodyPr/>
                    <a:lstStyle/>
                    <a:p>
                      <a:pPr marL="0" marR="0">
                        <a:lnSpc>
                          <a:spcPct val="107000"/>
                        </a:lnSpc>
                        <a:spcAft>
                          <a:spcPts val="800"/>
                        </a:spcAft>
                        <a:buNone/>
                      </a:pPr>
                      <a:r>
                        <a:rPr lang="en-GB" sz="1100" kern="100" dirty="0">
                          <a:effectLst/>
                        </a:rPr>
                        <a:t>Football role and access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GB" sz="1100" kern="100" dirty="0">
                          <a:effectLst/>
                        </a:rPr>
                        <a:t>What roles does the person hold or seek? Which age groups or adults at risk can they access? Do they have authority, trust, one-to-one contact, transport, overnight or digital access?</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86901063"/>
                  </a:ext>
                </a:extLst>
              </a:tr>
              <a:tr h="575629">
                <a:tc>
                  <a:txBody>
                    <a:bodyPr/>
                    <a:lstStyle/>
                    <a:p>
                      <a:pPr marL="0" marR="0">
                        <a:lnSpc>
                          <a:spcPct val="107000"/>
                        </a:lnSpc>
                        <a:spcAft>
                          <a:spcPts val="800"/>
                        </a:spcAft>
                        <a:buNone/>
                      </a:pPr>
                      <a:r>
                        <a:rPr lang="en-GB" sz="1100" kern="100">
                          <a:effectLst/>
                        </a:rPr>
                        <a:t>Transfer mechanism</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GB" sz="1100" kern="100">
                          <a:effectLst/>
                        </a:rPr>
                        <a:t>Could the behaviour, attitudes, patterns, vulnerabilities or circumstances recur in football? Does the football role provide comparable opportunity, power or access?</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968946253"/>
                  </a:ext>
                </a:extLst>
              </a:tr>
              <a:tr h="575629">
                <a:tc>
                  <a:txBody>
                    <a:bodyPr/>
                    <a:lstStyle/>
                    <a:p>
                      <a:pPr marL="0" marR="0">
                        <a:lnSpc>
                          <a:spcPct val="107000"/>
                        </a:lnSpc>
                        <a:spcAft>
                          <a:spcPts val="800"/>
                        </a:spcAft>
                        <a:buNone/>
                      </a:pPr>
                      <a:r>
                        <a:rPr lang="en-GB" sz="1100" kern="100">
                          <a:effectLst/>
                        </a:rPr>
                        <a:t>Pattern and history</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GB" sz="1100" kern="100">
                          <a:effectLst/>
                        </a:rPr>
                        <a:t>Are there previous referrals, DBS content, llc, complaints, disciplinary matters or movement between settings? Do separate concerns become significant when viewed together?</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10272075"/>
                  </a:ext>
                </a:extLst>
              </a:tr>
              <a:tr h="575629">
                <a:tc>
                  <a:txBody>
                    <a:bodyPr/>
                    <a:lstStyle/>
                    <a:p>
                      <a:pPr marL="0" marR="0">
                        <a:lnSpc>
                          <a:spcPct val="107000"/>
                        </a:lnSpc>
                        <a:spcAft>
                          <a:spcPts val="800"/>
                        </a:spcAft>
                        <a:buNone/>
                      </a:pPr>
                      <a:r>
                        <a:rPr lang="en-GB" sz="1100" kern="100">
                          <a:effectLst/>
                        </a:rPr>
                        <a:t>Insight and response</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GB" sz="1100" kern="100">
                          <a:effectLst/>
                        </a:rPr>
                        <a:t>Does the person acknowledge the concern, understand its impact, cooperate, demonstrate learning and sustain safer behaviour? Are explanations consistent with other evidence?</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971404189"/>
                  </a:ext>
                </a:extLst>
              </a:tr>
              <a:tr h="575629">
                <a:tc>
                  <a:txBody>
                    <a:bodyPr/>
                    <a:lstStyle/>
                    <a:p>
                      <a:pPr marL="0" marR="0">
                        <a:lnSpc>
                          <a:spcPct val="107000"/>
                        </a:lnSpc>
                        <a:spcAft>
                          <a:spcPts val="800"/>
                        </a:spcAft>
                        <a:buNone/>
                      </a:pPr>
                      <a:r>
                        <a:rPr lang="en-GB" sz="1100" kern="100">
                          <a:effectLst/>
                        </a:rPr>
                        <a:t>Protective and aggravating factors</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GB" sz="1100" kern="100">
                          <a:effectLst/>
                        </a:rPr>
                        <a:t>What reduces or increases risk? Supervision, role restrictions, training, support, stability, compliance, secrecy, denial, access and changes in circumstances.</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260233387"/>
                  </a:ext>
                </a:extLst>
              </a:tr>
              <a:tr h="575629">
                <a:tc>
                  <a:txBody>
                    <a:bodyPr/>
                    <a:lstStyle/>
                    <a:p>
                      <a:pPr marL="0" marR="0">
                        <a:lnSpc>
                          <a:spcPct val="107000"/>
                        </a:lnSpc>
                        <a:spcAft>
                          <a:spcPts val="800"/>
                        </a:spcAft>
                        <a:buNone/>
                      </a:pPr>
                      <a:r>
                        <a:rPr lang="en-GB" sz="1100" kern="100">
                          <a:effectLst/>
                        </a:rPr>
                        <a:t>Child and adult-at-risk impact</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GB" sz="1100" kern="100">
                          <a:effectLst/>
                        </a:rPr>
                        <a:t>What is known about the experience of the child or adult at risk? How can their voice inform the assessment without placing responsibility on them?</a:t>
                      </a:r>
                      <a:endParaRPr lang="en-GB" sz="11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599142452"/>
                  </a:ext>
                </a:extLst>
              </a:tr>
              <a:tr h="575629">
                <a:tc>
                  <a:txBody>
                    <a:bodyPr/>
                    <a:lstStyle/>
                    <a:p>
                      <a:pPr marL="0" marR="0">
                        <a:lnSpc>
                          <a:spcPct val="107000"/>
                        </a:lnSpc>
                        <a:spcAft>
                          <a:spcPts val="800"/>
                        </a:spcAft>
                        <a:buNone/>
                      </a:pPr>
                      <a:r>
                        <a:rPr lang="en-GB" sz="1100" kern="100" dirty="0">
                          <a:effectLst/>
                        </a:rPr>
                        <a:t>Proportionality and manageability</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07000"/>
                        </a:lnSpc>
                        <a:spcAft>
                          <a:spcPts val="800"/>
                        </a:spcAft>
                        <a:buNone/>
                      </a:pPr>
                      <a:r>
                        <a:rPr lang="en-GB" sz="1100" kern="100" dirty="0">
                          <a:effectLst/>
                        </a:rPr>
                        <a:t>Can identified risk be safely managed at a local level? Is restriction from football necessary? What safeguards are realistic and capable of monitoring?</a:t>
                      </a:r>
                      <a:endParaRPr lang="en-GB"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29916792"/>
                  </a:ext>
                </a:extLst>
              </a:tr>
            </a:tbl>
          </a:graphicData>
        </a:graphic>
      </p:graphicFrame>
    </p:spTree>
    <p:extLst>
      <p:ext uri="{BB962C8B-B14F-4D97-AF65-F5344CB8AC3E}">
        <p14:creationId xmlns:p14="http://schemas.microsoft.com/office/powerpoint/2010/main" val="2035147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FEA91-2284-4A8E-39C7-F4D8B3A92626}"/>
              </a:ext>
            </a:extLst>
          </p:cNvPr>
          <p:cNvSpPr>
            <a:spLocks noGrp="1"/>
          </p:cNvSpPr>
          <p:nvPr>
            <p:ph type="title"/>
          </p:nvPr>
        </p:nvSpPr>
        <p:spPr>
          <a:xfrm>
            <a:off x="421632" y="300624"/>
            <a:ext cx="8361554" cy="1034882"/>
          </a:xfrm>
        </p:spPr>
        <p:txBody>
          <a:bodyPr/>
          <a:lstStyle/>
          <a:p>
            <a:r>
              <a:rPr lang="en-GB" b="1" dirty="0">
                <a:latin typeface="FS Jack" panose="02000503000000020004" pitchFamily="50" charset="0"/>
              </a:rPr>
              <a:t>Effective partnership</a:t>
            </a:r>
          </a:p>
        </p:txBody>
      </p:sp>
      <p:sp>
        <p:nvSpPr>
          <p:cNvPr id="3" name="Text Placeholder 2">
            <a:extLst>
              <a:ext uri="{FF2B5EF4-FFF2-40B4-BE49-F238E27FC236}">
                <a16:creationId xmlns:a16="http://schemas.microsoft.com/office/drawing/2014/main" id="{86FBF78A-C712-081B-7995-CDF1D7447568}"/>
              </a:ext>
            </a:extLst>
          </p:cNvPr>
          <p:cNvSpPr>
            <a:spLocks noGrp="1"/>
          </p:cNvSpPr>
          <p:nvPr>
            <p:ph type="body" sz="quarter" idx="10"/>
          </p:nvPr>
        </p:nvSpPr>
        <p:spPr>
          <a:xfrm>
            <a:off x="445694" y="1467853"/>
            <a:ext cx="9275822" cy="8085220"/>
          </a:xfrm>
        </p:spPr>
        <p:txBody>
          <a:bodyPr/>
          <a:lstStyle/>
          <a:p>
            <a:pPr marL="0" indent="0">
              <a:buNone/>
            </a:pPr>
            <a:r>
              <a:rPr lang="en-GB" b="1" dirty="0">
                <a:latin typeface="FS Jack" panose="02000503000000020004" pitchFamily="50" charset="0"/>
              </a:rPr>
              <a:t>Information that supports a proportionate assessment</a:t>
            </a:r>
          </a:p>
          <a:p>
            <a:pPr lvl="0"/>
            <a:r>
              <a:rPr lang="en-GB" sz="2400" dirty="0">
                <a:latin typeface="FS Jack" panose="02000503000000020004" pitchFamily="50" charset="0"/>
              </a:rPr>
              <a:t>Precise allegation/concern, dates, settings and individual’s role.</a:t>
            </a:r>
          </a:p>
          <a:p>
            <a:pPr lvl="0"/>
            <a:r>
              <a:rPr lang="en-GB" sz="2400" dirty="0">
                <a:latin typeface="FS Jack" panose="02000503000000020004" pitchFamily="50" charset="0"/>
              </a:rPr>
              <a:t>Child’s account and impact, together with any relevant contextual information.</a:t>
            </a:r>
          </a:p>
          <a:p>
            <a:pPr lvl="0"/>
            <a:r>
              <a:rPr lang="en-GB" sz="2400" dirty="0">
                <a:latin typeface="FS Jack" panose="02000503000000020004" pitchFamily="50" charset="0"/>
              </a:rPr>
              <a:t>Chronology, patterns, previous concerns and any action or advice already given.</a:t>
            </a:r>
          </a:p>
          <a:p>
            <a:pPr lvl="0"/>
            <a:r>
              <a:rPr lang="en-GB" sz="2400" dirty="0">
                <a:latin typeface="FS Jack" panose="02000503000000020004" pitchFamily="50" charset="0"/>
              </a:rPr>
              <a:t>Status and anticipated timescale of police, social-care, LADO, employment or regulatory processes.</a:t>
            </a:r>
          </a:p>
          <a:p>
            <a:pPr lvl="0"/>
            <a:r>
              <a:rPr lang="en-GB" sz="2400" dirty="0">
                <a:latin typeface="FS Jack" panose="02000503000000020004" pitchFamily="50" charset="0"/>
              </a:rPr>
              <a:t>Findings, rationale and source material where it is lawful, relevant, necessary and proportionate to share.</a:t>
            </a:r>
          </a:p>
          <a:p>
            <a:pPr lvl="0"/>
            <a:r>
              <a:rPr lang="en-GB" sz="2400" dirty="0">
                <a:latin typeface="FS Jack" panose="02000503000000020004" pitchFamily="50" charset="0"/>
              </a:rPr>
              <a:t>Known football involvement, including multiple clubs, counties, roles, age groups and digital contact.</a:t>
            </a:r>
          </a:p>
        </p:txBody>
      </p:sp>
      <p:pic>
        <p:nvPicPr>
          <p:cNvPr id="7" name="Graphic 6" descr="Boardroom outline">
            <a:extLst>
              <a:ext uri="{FF2B5EF4-FFF2-40B4-BE49-F238E27FC236}">
                <a16:creationId xmlns:a16="http://schemas.microsoft.com/office/drawing/2014/main" id="{D21C77E0-037C-2729-3A1C-F21F7D915C7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10663" y="168442"/>
            <a:ext cx="1576135" cy="1323475"/>
          </a:xfrm>
          <a:prstGeom prst="rect">
            <a:avLst/>
          </a:prstGeom>
        </p:spPr>
      </p:pic>
    </p:spTree>
    <p:extLst>
      <p:ext uri="{BB962C8B-B14F-4D97-AF65-F5344CB8AC3E}">
        <p14:creationId xmlns:p14="http://schemas.microsoft.com/office/powerpoint/2010/main" val="39912981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61F4C-628D-972F-AD68-2F6F03FE9134}"/>
              </a:ext>
            </a:extLst>
          </p:cNvPr>
          <p:cNvSpPr>
            <a:spLocks noGrp="1"/>
          </p:cNvSpPr>
          <p:nvPr>
            <p:ph type="title"/>
          </p:nvPr>
        </p:nvSpPr>
        <p:spPr>
          <a:xfrm>
            <a:off x="445694" y="312656"/>
            <a:ext cx="8818621" cy="962692"/>
          </a:xfrm>
        </p:spPr>
        <p:txBody>
          <a:bodyPr>
            <a:normAutofit fontScale="90000"/>
          </a:bodyPr>
          <a:lstStyle/>
          <a:p>
            <a:r>
              <a:rPr lang="en-GB" b="1" dirty="0">
                <a:latin typeface="FS Jack" panose="02000503000000020004" pitchFamily="50" charset="0"/>
              </a:rPr>
              <a:t>Shared partnership working</a:t>
            </a:r>
            <a:br>
              <a:rPr lang="en-GB" b="1" dirty="0"/>
            </a:br>
            <a:endParaRPr lang="en-GB" dirty="0"/>
          </a:p>
        </p:txBody>
      </p:sp>
      <p:sp>
        <p:nvSpPr>
          <p:cNvPr id="3" name="Text Placeholder 2">
            <a:extLst>
              <a:ext uri="{FF2B5EF4-FFF2-40B4-BE49-F238E27FC236}">
                <a16:creationId xmlns:a16="http://schemas.microsoft.com/office/drawing/2014/main" id="{2600E400-DC1D-983C-BB05-E84901B1E5F5}"/>
              </a:ext>
            </a:extLst>
          </p:cNvPr>
          <p:cNvSpPr>
            <a:spLocks noGrp="1"/>
          </p:cNvSpPr>
          <p:nvPr>
            <p:ph type="body" sz="quarter" idx="10"/>
          </p:nvPr>
        </p:nvSpPr>
        <p:spPr>
          <a:xfrm>
            <a:off x="445695" y="1528011"/>
            <a:ext cx="9348010" cy="5859378"/>
          </a:xfrm>
        </p:spPr>
        <p:txBody>
          <a:bodyPr/>
          <a:lstStyle/>
          <a:p>
            <a:pPr lvl="0"/>
            <a:r>
              <a:rPr lang="en-GB" b="1" dirty="0">
                <a:latin typeface="FS Jack" panose="02000503000000020004" pitchFamily="50" charset="0"/>
              </a:rPr>
              <a:t>Distinguish:</a:t>
            </a:r>
            <a:r>
              <a:rPr lang="en-GB" dirty="0">
                <a:latin typeface="FS Jack" panose="02000503000000020004" pitchFamily="50" charset="0"/>
              </a:rPr>
              <a:t> LADO outcome, employer decision &amp; The FA’s assessment of risk in football, and who owns each decision.</a:t>
            </a:r>
          </a:p>
          <a:p>
            <a:pPr lvl="0"/>
            <a:endParaRPr lang="en-GB" dirty="0">
              <a:latin typeface="FS Jack" panose="02000503000000020004" pitchFamily="50" charset="0"/>
            </a:endParaRPr>
          </a:p>
          <a:p>
            <a:pPr lvl="0"/>
            <a:r>
              <a:rPr lang="en-GB" b="1" dirty="0">
                <a:latin typeface="FS Jack" panose="02000503000000020004" pitchFamily="50" charset="0"/>
              </a:rPr>
              <a:t>Contribute:</a:t>
            </a:r>
            <a:r>
              <a:rPr lang="en-GB" dirty="0">
                <a:latin typeface="FS Jack" panose="02000503000000020004" pitchFamily="50" charset="0"/>
              </a:rPr>
              <a:t> each agency provides its evidence, expertise and analysis rather than expecting the LADO to generate the outcome in isolation or another agency to adopt its conclusion.</a:t>
            </a:r>
          </a:p>
          <a:p>
            <a:pPr marL="0" lvl="0" indent="0">
              <a:buNone/>
            </a:pPr>
            <a:endParaRPr lang="en-GB" dirty="0">
              <a:latin typeface="FS Jack" panose="02000503000000020004" pitchFamily="50" charset="0"/>
            </a:endParaRPr>
          </a:p>
          <a:p>
            <a:pPr lvl="0"/>
            <a:r>
              <a:rPr lang="en-GB" b="1" dirty="0">
                <a:latin typeface="FS Jack" panose="02000503000000020004" pitchFamily="50" charset="0"/>
              </a:rPr>
              <a:t>Share reasoning:</a:t>
            </a:r>
            <a:r>
              <a:rPr lang="en-GB" dirty="0">
                <a:latin typeface="FS Jack" panose="02000503000000020004" pitchFamily="50" charset="0"/>
              </a:rPr>
              <a:t> communicate what is established, disputed, untested or unavailable, the weight given to the information and the rationale for the professional view.</a:t>
            </a:r>
          </a:p>
          <a:p>
            <a:pPr marL="0" indent="0">
              <a:buNone/>
            </a:pPr>
            <a:endParaRPr lang="en-GB" dirty="0"/>
          </a:p>
        </p:txBody>
      </p:sp>
    </p:spTree>
    <p:extLst>
      <p:ext uri="{BB962C8B-B14F-4D97-AF65-F5344CB8AC3E}">
        <p14:creationId xmlns:p14="http://schemas.microsoft.com/office/powerpoint/2010/main" val="1011611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4F3D3-7E4B-BFA9-2616-EDCDAAA5D7D4}"/>
              </a:ext>
            </a:extLst>
          </p:cNvPr>
          <p:cNvSpPr>
            <a:spLocks noGrp="1"/>
          </p:cNvSpPr>
          <p:nvPr>
            <p:ph type="title"/>
          </p:nvPr>
        </p:nvSpPr>
        <p:spPr>
          <a:xfrm>
            <a:off x="445695" y="312655"/>
            <a:ext cx="8361554" cy="192671"/>
          </a:xfrm>
        </p:spPr>
        <p:txBody>
          <a:bodyPr>
            <a:normAutofit fontScale="90000"/>
          </a:bodyPr>
          <a:lstStyle/>
          <a:p>
            <a:endParaRPr lang="en-GB" dirty="0"/>
          </a:p>
        </p:txBody>
      </p:sp>
      <p:sp>
        <p:nvSpPr>
          <p:cNvPr id="3" name="Text Placeholder 2">
            <a:extLst>
              <a:ext uri="{FF2B5EF4-FFF2-40B4-BE49-F238E27FC236}">
                <a16:creationId xmlns:a16="http://schemas.microsoft.com/office/drawing/2014/main" id="{39C540FF-59AE-5043-430F-DB40881063C1}"/>
              </a:ext>
            </a:extLst>
          </p:cNvPr>
          <p:cNvSpPr>
            <a:spLocks noGrp="1"/>
          </p:cNvSpPr>
          <p:nvPr>
            <p:ph type="body" sz="quarter" idx="10"/>
          </p:nvPr>
        </p:nvSpPr>
        <p:spPr>
          <a:xfrm>
            <a:off x="445695" y="782053"/>
            <a:ext cx="9131442" cy="6075947"/>
          </a:xfrm>
        </p:spPr>
        <p:txBody>
          <a:bodyPr/>
          <a:lstStyle/>
          <a:p>
            <a:pPr lvl="0"/>
            <a:r>
              <a:rPr lang="en-GB" b="1" dirty="0">
                <a:latin typeface="FS Jack" panose="02000503000000020004" pitchFamily="50" charset="0"/>
              </a:rPr>
              <a:t>Test differences openly:</a:t>
            </a:r>
            <a:r>
              <a:rPr lang="en-GB" dirty="0">
                <a:latin typeface="FS Jack" panose="02000503000000020004" pitchFamily="50" charset="0"/>
              </a:rPr>
              <a:t> identify whether they reflect different evidence, thresholds, statutory or regulatory remits rather than failure to cooperate.</a:t>
            </a:r>
          </a:p>
          <a:p>
            <a:pPr lvl="0"/>
            <a:endParaRPr lang="en-GB" dirty="0">
              <a:latin typeface="FS Jack" panose="02000503000000020004" pitchFamily="50" charset="0"/>
            </a:endParaRPr>
          </a:p>
          <a:p>
            <a:pPr lvl="0"/>
            <a:r>
              <a:rPr lang="en-GB" b="1" dirty="0">
                <a:latin typeface="FS Jack" panose="02000503000000020004" pitchFamily="50" charset="0"/>
              </a:rPr>
              <a:t>Avoid circular decision-making:</a:t>
            </a:r>
            <a:r>
              <a:rPr lang="en-GB" dirty="0">
                <a:latin typeface="FS Jack" panose="02000503000000020004" pitchFamily="50" charset="0"/>
              </a:rPr>
              <a:t> The FA should not determine the LADO outcome, and the LADO outcome should not be treated as a substitute for The FA’s own football-risk assessment.</a:t>
            </a:r>
          </a:p>
          <a:p>
            <a:pPr marL="0" lvl="0" indent="0">
              <a:buNone/>
            </a:pPr>
            <a:endParaRPr lang="en-GB" dirty="0">
              <a:latin typeface="FS Jack" panose="02000503000000020004" pitchFamily="50" charset="0"/>
            </a:endParaRPr>
          </a:p>
          <a:p>
            <a:pPr lvl="0"/>
            <a:r>
              <a:rPr lang="en-GB" b="1" dirty="0">
                <a:latin typeface="FS Jack" panose="02000503000000020004" pitchFamily="50" charset="0"/>
              </a:rPr>
              <a:t>Close the loop:</a:t>
            </a:r>
            <a:r>
              <a:rPr lang="en-GB" dirty="0">
                <a:latin typeface="FS Jack" panose="02000503000000020004" pitchFamily="50" charset="0"/>
              </a:rPr>
              <a:t> at outcome, confirm the agreed LADO position, each agency’s separate decision, any remaining uncertainty, what can be shared, required action, &amp; responsibility for communicating change.</a:t>
            </a:r>
          </a:p>
          <a:p>
            <a:endParaRPr lang="en-GB" dirty="0"/>
          </a:p>
        </p:txBody>
      </p:sp>
    </p:spTree>
    <p:extLst>
      <p:ext uri="{BB962C8B-B14F-4D97-AF65-F5344CB8AC3E}">
        <p14:creationId xmlns:p14="http://schemas.microsoft.com/office/powerpoint/2010/main" val="3709949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1DC6A-FED4-F820-A392-F304C4AD101B}"/>
              </a:ext>
            </a:extLst>
          </p:cNvPr>
          <p:cNvSpPr>
            <a:spLocks noGrp="1"/>
          </p:cNvSpPr>
          <p:nvPr>
            <p:ph type="title"/>
          </p:nvPr>
        </p:nvSpPr>
        <p:spPr>
          <a:xfrm>
            <a:off x="445695" y="324688"/>
            <a:ext cx="8361554" cy="505492"/>
          </a:xfrm>
        </p:spPr>
        <p:txBody>
          <a:bodyPr>
            <a:normAutofit fontScale="90000"/>
          </a:bodyPr>
          <a:lstStyle/>
          <a:p>
            <a:r>
              <a:rPr lang="en-GB" b="1" dirty="0">
                <a:latin typeface="FS Jack" panose="02000503000000020004" pitchFamily="50" charset="0"/>
              </a:rPr>
              <a:t>Take Aways</a:t>
            </a:r>
          </a:p>
        </p:txBody>
      </p:sp>
      <p:sp>
        <p:nvSpPr>
          <p:cNvPr id="3" name="Text Placeholder 2">
            <a:extLst>
              <a:ext uri="{FF2B5EF4-FFF2-40B4-BE49-F238E27FC236}">
                <a16:creationId xmlns:a16="http://schemas.microsoft.com/office/drawing/2014/main" id="{5DA227B4-8D9D-98D2-1BB8-552E9FA8CFAF}"/>
              </a:ext>
            </a:extLst>
          </p:cNvPr>
          <p:cNvSpPr>
            <a:spLocks noGrp="1"/>
          </p:cNvSpPr>
          <p:nvPr>
            <p:ph type="body" sz="quarter" idx="10"/>
          </p:nvPr>
        </p:nvSpPr>
        <p:spPr>
          <a:xfrm>
            <a:off x="276726" y="1263316"/>
            <a:ext cx="9781674" cy="4944978"/>
          </a:xfrm>
        </p:spPr>
        <p:txBody>
          <a:bodyPr>
            <a:normAutofit lnSpcReduction="10000"/>
          </a:bodyPr>
          <a:lstStyle/>
          <a:p>
            <a:pPr marL="0" lvl="0" indent="0">
              <a:buNone/>
            </a:pPr>
            <a:r>
              <a:rPr lang="en-GB" sz="2200" dirty="0">
                <a:latin typeface="FS Jack" panose="02000503000000020004" pitchFamily="50" charset="0"/>
              </a:rPr>
              <a:t>Grassroots football’s scale, informality and mobility can magnify small gaps in information or oversight.</a:t>
            </a:r>
          </a:p>
          <a:p>
            <a:pPr marL="457200" lvl="0" indent="-457200">
              <a:buFont typeface="+mj-lt"/>
              <a:buAutoNum type="arabicPeriod"/>
            </a:pPr>
            <a:endParaRPr lang="en-GB" sz="2200" dirty="0">
              <a:latin typeface="FS Jack" panose="02000503000000020004" pitchFamily="50" charset="0"/>
            </a:endParaRPr>
          </a:p>
          <a:p>
            <a:pPr marL="0" lvl="0" indent="0">
              <a:buNone/>
            </a:pPr>
            <a:r>
              <a:rPr lang="en-GB" sz="2200" dirty="0">
                <a:latin typeface="FS Jack" panose="02000503000000020004" pitchFamily="50" charset="0"/>
              </a:rPr>
              <a:t>Conduct outside football can be relevant when the behaviour, opportunity, access or underlying risk may transfer into a football role.</a:t>
            </a:r>
          </a:p>
          <a:p>
            <a:pPr marL="457200" lvl="0" indent="-457200">
              <a:buFont typeface="+mj-lt"/>
              <a:buAutoNum type="arabicPeriod"/>
            </a:pPr>
            <a:endParaRPr lang="en-GB" sz="2200" dirty="0">
              <a:latin typeface="FS Jack" panose="02000503000000020004" pitchFamily="50" charset="0"/>
            </a:endParaRPr>
          </a:p>
          <a:p>
            <a:pPr marL="0" lvl="0" indent="0">
              <a:buNone/>
            </a:pPr>
            <a:r>
              <a:rPr lang="en-GB" sz="2200" dirty="0">
                <a:latin typeface="FS Jack" panose="02000503000000020004" pitchFamily="50" charset="0"/>
              </a:rPr>
              <a:t>Different agencies can legitimately reach different decisions because their remit, evidence and threshold are different.</a:t>
            </a:r>
          </a:p>
          <a:p>
            <a:pPr marL="457200" lvl="0" indent="-457200">
              <a:buFont typeface="+mj-lt"/>
              <a:buAutoNum type="arabicPeriod"/>
            </a:pPr>
            <a:endParaRPr lang="en-GB" sz="2200" dirty="0">
              <a:latin typeface="FS Jack" panose="02000503000000020004" pitchFamily="50" charset="0"/>
            </a:endParaRPr>
          </a:p>
          <a:p>
            <a:pPr marL="0" lvl="0" indent="0">
              <a:buNone/>
            </a:pPr>
            <a:r>
              <a:rPr lang="en-GB" sz="2200" dirty="0">
                <a:latin typeface="FS Jack" panose="02000503000000020004" pitchFamily="50" charset="0"/>
              </a:rPr>
              <a:t>Good assessments depend on the underlying information, chronology and rationale—not only an outcome label.</a:t>
            </a:r>
          </a:p>
          <a:p>
            <a:pPr marL="457200" lvl="0" indent="-457200">
              <a:buFont typeface="+mj-lt"/>
              <a:buAutoNum type="arabicPeriod"/>
            </a:pPr>
            <a:endParaRPr lang="en-GB" sz="2200" dirty="0">
              <a:latin typeface="FS Jack" panose="02000503000000020004" pitchFamily="50" charset="0"/>
            </a:endParaRPr>
          </a:p>
          <a:p>
            <a:pPr marL="0" lvl="0" indent="0">
              <a:buNone/>
            </a:pPr>
            <a:r>
              <a:rPr lang="en-GB" sz="2200" dirty="0">
                <a:latin typeface="FS Jack" panose="02000503000000020004" pitchFamily="50" charset="0"/>
              </a:rPr>
              <a:t>Early, purposeful liaison helps protect children, preserves investigations and supports fair, proportionate decisions.</a:t>
            </a:r>
          </a:p>
          <a:p>
            <a:endParaRPr lang="en-GB" dirty="0"/>
          </a:p>
        </p:txBody>
      </p:sp>
      <p:pic>
        <p:nvPicPr>
          <p:cNvPr id="5" name="Graphic 4" descr="Clipboard with solid fill">
            <a:extLst>
              <a:ext uri="{FF2B5EF4-FFF2-40B4-BE49-F238E27FC236}">
                <a16:creationId xmlns:a16="http://schemas.microsoft.com/office/drawing/2014/main" id="{D58362F7-C24E-9A28-F2E6-2FFAD966EA8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593431" y="204536"/>
            <a:ext cx="914400" cy="914400"/>
          </a:xfrm>
          <a:prstGeom prst="rect">
            <a:avLst/>
          </a:prstGeom>
        </p:spPr>
      </p:pic>
    </p:spTree>
    <p:extLst>
      <p:ext uri="{BB962C8B-B14F-4D97-AF65-F5344CB8AC3E}">
        <p14:creationId xmlns:p14="http://schemas.microsoft.com/office/powerpoint/2010/main" val="2452685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52"/>
        <p:cNvGrpSpPr/>
        <p:nvPr/>
      </p:nvGrpSpPr>
      <p:grpSpPr>
        <a:xfrm>
          <a:off x="0" y="0"/>
          <a:ext cx="0" cy="0"/>
          <a:chOff x="0" y="0"/>
          <a:chExt cx="0" cy="0"/>
        </a:xfrm>
      </p:grpSpPr>
      <p:sp>
        <p:nvSpPr>
          <p:cNvPr id="53" name="Google Shape;53;p1"/>
          <p:cNvSpPr txBox="1">
            <a:spLocks noGrp="1"/>
          </p:cNvSpPr>
          <p:nvPr>
            <p:ph type="body" idx="1"/>
          </p:nvPr>
        </p:nvSpPr>
        <p:spPr>
          <a:xfrm>
            <a:off x="6167444" y="5546182"/>
            <a:ext cx="3733800" cy="335980"/>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1600"/>
              <a:buNone/>
            </a:pPr>
            <a:r>
              <a:rPr lang="en-GB" sz="1600"/>
              <a:t>Rebecca Waller</a:t>
            </a:r>
            <a:endParaRPr/>
          </a:p>
        </p:txBody>
      </p:sp>
      <p:sp>
        <p:nvSpPr>
          <p:cNvPr id="54" name="Google Shape;54;p1"/>
          <p:cNvSpPr txBox="1">
            <a:spLocks noGrp="1"/>
          </p:cNvSpPr>
          <p:nvPr>
            <p:ph type="body" idx="2"/>
          </p:nvPr>
        </p:nvSpPr>
        <p:spPr>
          <a:xfrm>
            <a:off x="6167450" y="5146925"/>
            <a:ext cx="4705200" cy="336000"/>
          </a:xfrm>
          <a:prstGeom prst="rect">
            <a:avLst/>
          </a:prstGeom>
          <a:noFill/>
          <a:ln>
            <a:noFill/>
          </a:ln>
        </p:spPr>
        <p:txBody>
          <a:bodyPr spcFirstLastPara="1" wrap="square" lIns="91425" tIns="45700" rIns="91425" bIns="45700" anchor="t" anchorCtr="0">
            <a:normAutofit fontScale="85000" lnSpcReduction="20000"/>
          </a:bodyPr>
          <a:lstStyle/>
          <a:p>
            <a:pPr marL="228600" lvl="0" indent="-228600" algn="l" rtl="0">
              <a:lnSpc>
                <a:spcPct val="90000"/>
              </a:lnSpc>
              <a:spcBef>
                <a:spcPts val="0"/>
              </a:spcBef>
              <a:spcAft>
                <a:spcPts val="0"/>
              </a:spcAft>
              <a:buClr>
                <a:schemeClr val="lt1"/>
              </a:buClr>
              <a:buSzPct val="100000"/>
              <a:buNone/>
            </a:pPr>
            <a:r>
              <a:rPr lang="en-GB"/>
              <a:t>Safer Recruitment Practices for Host Families</a:t>
            </a:r>
            <a:endParaRPr/>
          </a:p>
        </p:txBody>
      </p:sp>
      <p:pic>
        <p:nvPicPr>
          <p:cNvPr id="55" name="Google Shape;55;p1"/>
          <p:cNvPicPr preferRelativeResize="0">
            <a:picLocks noGrp="1"/>
          </p:cNvPicPr>
          <p:nvPr>
            <p:ph type="pic" idx="3"/>
          </p:nvPr>
        </p:nvPicPr>
        <p:blipFill rotWithShape="1">
          <a:blip r:embed="rId3">
            <a:alphaModFix/>
          </a:blip>
          <a:srcRect l="32029" r="32029"/>
          <a:stretch/>
        </p:blipFill>
        <p:spPr>
          <a:xfrm>
            <a:off x="1285875" y="0"/>
            <a:ext cx="4381500" cy="6858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sp>
        <p:nvSpPr>
          <p:cNvPr id="61" name="Google Shape;61;p2"/>
          <p:cNvSpPr txBox="1">
            <a:spLocks noGrp="1"/>
          </p:cNvSpPr>
          <p:nvPr>
            <p:ph type="body" idx="1"/>
          </p:nvPr>
        </p:nvSpPr>
        <p:spPr>
          <a:xfrm>
            <a:off x="6224751" y="599532"/>
            <a:ext cx="5657687" cy="523213"/>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4899"/>
              </a:buClr>
              <a:buSzPts val="2800"/>
              <a:buNone/>
            </a:pPr>
            <a:r>
              <a:rPr lang="en-GB"/>
              <a:t>Why We Need Hosts</a:t>
            </a:r>
            <a:endParaRPr/>
          </a:p>
          <a:p>
            <a:pPr marL="228600" lvl="0" indent="-228600" algn="l" rtl="0">
              <a:lnSpc>
                <a:spcPct val="90000"/>
              </a:lnSpc>
              <a:spcBef>
                <a:spcPts val="1000"/>
              </a:spcBef>
              <a:spcAft>
                <a:spcPts val="0"/>
              </a:spcAft>
              <a:buClr>
                <a:srgbClr val="004899"/>
              </a:buClr>
              <a:buSzPts val="2800"/>
              <a:buNone/>
            </a:pPr>
            <a:endParaRPr/>
          </a:p>
        </p:txBody>
      </p:sp>
      <p:pic>
        <p:nvPicPr>
          <p:cNvPr id="62" name="Google Shape;62;p2"/>
          <p:cNvPicPr preferRelativeResize="0">
            <a:picLocks noGrp="1"/>
          </p:cNvPicPr>
          <p:nvPr>
            <p:ph type="pic" idx="2"/>
          </p:nvPr>
        </p:nvPicPr>
        <p:blipFill rotWithShape="1">
          <a:blip r:embed="rId3">
            <a:alphaModFix/>
          </a:blip>
          <a:srcRect l="32071" r="32071"/>
          <a:stretch/>
        </p:blipFill>
        <p:spPr>
          <a:xfrm>
            <a:off x="1285875" y="0"/>
            <a:ext cx="4381500" cy="6858000"/>
          </a:xfrm>
          <a:prstGeom prst="rect">
            <a:avLst/>
          </a:prstGeom>
          <a:noFill/>
          <a:ln>
            <a:noFill/>
          </a:ln>
        </p:spPr>
      </p:pic>
      <p:sp>
        <p:nvSpPr>
          <p:cNvPr id="63" name="Google Shape;63;p2"/>
          <p:cNvSpPr txBox="1"/>
          <p:nvPr/>
        </p:nvSpPr>
        <p:spPr>
          <a:xfrm>
            <a:off x="6351865" y="1131353"/>
            <a:ext cx="5657687" cy="14773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0" i="0" u="none" strike="noStrike" cap="none">
                <a:solidFill>
                  <a:srgbClr val="004899"/>
                </a:solidFill>
                <a:latin typeface="Inter"/>
                <a:ea typeface="Inter"/>
                <a:cs typeface="Inter"/>
                <a:sym typeface="Inter"/>
              </a:rPr>
              <a:t>Becoming an elite athlete takes commitment, hard work and a dedication to a rigorous lifestyle. However, being an </a:t>
            </a:r>
            <a:r>
              <a:rPr lang="en-GB" sz="1800" b="0" i="0" u="none" strike="noStrike" cap="none">
                <a:solidFill>
                  <a:srgbClr val="004899"/>
                </a:solidFill>
                <a:latin typeface="Arial"/>
                <a:ea typeface="Arial"/>
                <a:cs typeface="Arial"/>
                <a:sym typeface="Arial"/>
              </a:rPr>
              <a:t>elite young athlete require more than physical training; a stable host home offers emotional support, safety, and guidance through high-pressure career moments. </a:t>
            </a:r>
            <a:endParaRPr/>
          </a:p>
        </p:txBody>
      </p:sp>
      <p:grpSp>
        <p:nvGrpSpPr>
          <p:cNvPr id="64" name="Google Shape;64;p2"/>
          <p:cNvGrpSpPr/>
          <p:nvPr/>
        </p:nvGrpSpPr>
        <p:grpSpPr>
          <a:xfrm>
            <a:off x="6460956" y="2710093"/>
            <a:ext cx="3811176" cy="3849056"/>
            <a:chOff x="6524626" y="2802561"/>
            <a:chExt cx="3811176" cy="3849056"/>
          </a:xfrm>
        </p:grpSpPr>
        <p:sp>
          <p:nvSpPr>
            <p:cNvPr id="65" name="Google Shape;65;p2"/>
            <p:cNvSpPr/>
            <p:nvPr/>
          </p:nvSpPr>
          <p:spPr>
            <a:xfrm>
              <a:off x="6524626" y="4818891"/>
              <a:ext cx="1832725" cy="1832725"/>
            </a:xfrm>
            <a:prstGeom prst="rect">
              <a:avLst/>
            </a:prstGeom>
            <a:solidFill>
              <a:srgbClr val="FEA9BB"/>
            </a:solidFill>
            <a:ln w="19050" cap="flat" cmpd="sng">
              <a:solidFill>
                <a:srgbClr val="FEA9BB"/>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lnSpc>
                  <a:spcPct val="100000"/>
                </a:lnSpc>
                <a:spcBef>
                  <a:spcPts val="0"/>
                </a:spcBef>
                <a:spcAft>
                  <a:spcPts val="0"/>
                </a:spcAft>
                <a:buNone/>
              </a:pPr>
              <a:endParaRPr sz="1520" b="1">
                <a:solidFill>
                  <a:srgbClr val="000020"/>
                </a:solidFill>
                <a:latin typeface="Inter"/>
                <a:ea typeface="Inter"/>
                <a:cs typeface="Inter"/>
                <a:sym typeface="Inter"/>
              </a:endParaRPr>
            </a:p>
            <a:p>
              <a:pPr marL="0" marR="0" lvl="0" indent="0" algn="ctr" rtl="0">
                <a:lnSpc>
                  <a:spcPct val="100000"/>
                </a:lnSpc>
                <a:spcBef>
                  <a:spcPts val="0"/>
                </a:spcBef>
                <a:spcAft>
                  <a:spcPts val="0"/>
                </a:spcAft>
                <a:buNone/>
              </a:pPr>
              <a:r>
                <a:rPr lang="en-GB" sz="1520" b="1">
                  <a:solidFill>
                    <a:srgbClr val="000020"/>
                  </a:solidFill>
                  <a:latin typeface="Inter"/>
                  <a:ea typeface="Inter"/>
                  <a:cs typeface="Inter"/>
                  <a:sym typeface="Inter"/>
                </a:rPr>
                <a:t>Trialists </a:t>
              </a:r>
              <a:endParaRPr/>
            </a:p>
            <a:p>
              <a:pPr marL="0" marR="0" lvl="0" indent="0" algn="ctr" rtl="0">
                <a:lnSpc>
                  <a:spcPct val="100000"/>
                </a:lnSpc>
                <a:spcBef>
                  <a:spcPts val="0"/>
                </a:spcBef>
                <a:spcAft>
                  <a:spcPts val="0"/>
                </a:spcAft>
                <a:buNone/>
              </a:pPr>
              <a:r>
                <a:rPr lang="en-GB" sz="1520">
                  <a:solidFill>
                    <a:srgbClr val="000020"/>
                  </a:solidFill>
                  <a:latin typeface="Inter"/>
                  <a:ea typeface="Inter"/>
                  <a:cs typeface="Inter"/>
                  <a:sym typeface="Inter"/>
                </a:rPr>
                <a:t>Domestic and international players on short-notice stays ranging from 2 days to 2 weeks. </a:t>
              </a:r>
              <a:endParaRPr/>
            </a:p>
            <a:p>
              <a:pPr marL="0" marR="0" lvl="0" indent="0" algn="ctr" rtl="0">
                <a:lnSpc>
                  <a:spcPct val="80000"/>
                </a:lnSpc>
                <a:spcBef>
                  <a:spcPts val="0"/>
                </a:spcBef>
                <a:spcAft>
                  <a:spcPts val="0"/>
                </a:spcAft>
                <a:buNone/>
              </a:pPr>
              <a:endParaRPr sz="855" b="1">
                <a:solidFill>
                  <a:srgbClr val="000020"/>
                </a:solidFill>
                <a:latin typeface="Inter"/>
                <a:ea typeface="Inter"/>
                <a:cs typeface="Inter"/>
                <a:sym typeface="Inter"/>
              </a:endParaRPr>
            </a:p>
          </p:txBody>
        </p:sp>
        <p:sp>
          <p:nvSpPr>
            <p:cNvPr id="66" name="Google Shape;66;p2"/>
            <p:cNvSpPr/>
            <p:nvPr/>
          </p:nvSpPr>
          <p:spPr>
            <a:xfrm>
              <a:off x="8503077" y="2802561"/>
              <a:ext cx="1832725" cy="1832725"/>
            </a:xfrm>
            <a:prstGeom prst="rect">
              <a:avLst/>
            </a:prstGeom>
            <a:solidFill>
              <a:srgbClr val="FEA9BB"/>
            </a:solidFill>
            <a:ln w="19050" cap="flat" cmpd="sng">
              <a:solidFill>
                <a:srgbClr val="FEA9BB"/>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endParaRPr sz="1600" b="1">
                <a:solidFill>
                  <a:srgbClr val="000020"/>
                </a:solidFill>
                <a:latin typeface="Inter"/>
                <a:ea typeface="Inter"/>
                <a:cs typeface="Inter"/>
                <a:sym typeface="Inter"/>
              </a:endParaRPr>
            </a:p>
            <a:p>
              <a:pPr marL="0" marR="0" lvl="0" indent="0" algn="ctr" rtl="0">
                <a:spcBef>
                  <a:spcPts val="0"/>
                </a:spcBef>
                <a:spcAft>
                  <a:spcPts val="0"/>
                </a:spcAft>
                <a:buNone/>
              </a:pPr>
              <a:r>
                <a:rPr lang="en-GB" sz="1600" b="1">
                  <a:solidFill>
                    <a:srgbClr val="000020"/>
                  </a:solidFill>
                  <a:latin typeface="Inter"/>
                  <a:ea typeface="Inter"/>
                  <a:cs typeface="Inter"/>
                  <a:sym typeface="Inter"/>
                </a:rPr>
                <a:t>Schoolboys</a:t>
              </a:r>
              <a:r>
                <a:rPr lang="en-GB" sz="1600">
                  <a:solidFill>
                    <a:srgbClr val="000020"/>
                  </a:solidFill>
                  <a:latin typeface="Inter"/>
                  <a:ea typeface="Inter"/>
                  <a:cs typeface="Inter"/>
                  <a:sym typeface="Inter"/>
                </a:rPr>
                <a:t> </a:t>
              </a:r>
              <a:endParaRPr/>
            </a:p>
            <a:p>
              <a:pPr marL="0" marR="0" lvl="0" indent="0" algn="ctr" rtl="0">
                <a:spcBef>
                  <a:spcPts val="0"/>
                </a:spcBef>
                <a:spcAft>
                  <a:spcPts val="0"/>
                </a:spcAft>
                <a:buNone/>
              </a:pPr>
              <a:r>
                <a:rPr lang="en-GB" sz="1600">
                  <a:solidFill>
                    <a:srgbClr val="000020"/>
                  </a:solidFill>
                  <a:latin typeface="Inter"/>
                  <a:ea typeface="Inter"/>
                  <a:cs typeface="Inter"/>
                  <a:sym typeface="Inter"/>
                </a:rPr>
                <a:t>U13–U16 players attending day release, staying 1–2 nights per week during term time. </a:t>
              </a:r>
              <a:endParaRPr/>
            </a:p>
            <a:p>
              <a:pPr marL="0" marR="0" lvl="0" indent="0" algn="ctr" rtl="0">
                <a:spcBef>
                  <a:spcPts val="0"/>
                </a:spcBef>
                <a:spcAft>
                  <a:spcPts val="0"/>
                </a:spcAft>
                <a:buNone/>
              </a:pPr>
              <a:endParaRPr sz="1800" b="1">
                <a:solidFill>
                  <a:srgbClr val="000020"/>
                </a:solidFill>
                <a:latin typeface="Inter"/>
                <a:ea typeface="Inter"/>
                <a:cs typeface="Inter"/>
                <a:sym typeface="Inter"/>
              </a:endParaRPr>
            </a:p>
          </p:txBody>
        </p:sp>
        <p:sp>
          <p:nvSpPr>
            <p:cNvPr id="67" name="Google Shape;67;p2"/>
            <p:cNvSpPr/>
            <p:nvPr/>
          </p:nvSpPr>
          <p:spPr>
            <a:xfrm>
              <a:off x="8503077" y="4818892"/>
              <a:ext cx="1832725" cy="1832725"/>
            </a:xfrm>
            <a:prstGeom prst="rect">
              <a:avLst/>
            </a:prstGeom>
            <a:solidFill>
              <a:srgbClr val="FFB597"/>
            </a:solidFill>
            <a:ln w="19050" cap="flat" cmpd="sng">
              <a:solidFill>
                <a:srgbClr val="FFB597"/>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endParaRPr sz="1500" b="1">
                <a:solidFill>
                  <a:srgbClr val="000020"/>
                </a:solidFill>
                <a:latin typeface="Inter"/>
                <a:ea typeface="Inter"/>
                <a:cs typeface="Inter"/>
                <a:sym typeface="Inter"/>
              </a:endParaRPr>
            </a:p>
            <a:p>
              <a:pPr marL="0" marR="0" lvl="0" indent="0" algn="ctr" rtl="0">
                <a:spcBef>
                  <a:spcPts val="0"/>
                </a:spcBef>
                <a:spcAft>
                  <a:spcPts val="0"/>
                </a:spcAft>
                <a:buNone/>
              </a:pPr>
              <a:r>
                <a:rPr lang="en-GB" sz="1500" b="1">
                  <a:solidFill>
                    <a:srgbClr val="000020"/>
                  </a:solidFill>
                  <a:latin typeface="Inter"/>
                  <a:ea typeface="Inter"/>
                  <a:cs typeface="Inter"/>
                  <a:sym typeface="Inter"/>
                </a:rPr>
                <a:t>Girls Academy</a:t>
              </a:r>
              <a:r>
                <a:rPr lang="en-GB" sz="1500">
                  <a:solidFill>
                    <a:srgbClr val="000020"/>
                  </a:solidFill>
                  <a:latin typeface="Inter"/>
                  <a:ea typeface="Inter"/>
                  <a:cs typeface="Inter"/>
                  <a:sym typeface="Inter"/>
                </a:rPr>
                <a:t> Players on full or part-time schedules based on individual commitments.</a:t>
              </a:r>
              <a:endParaRPr/>
            </a:p>
            <a:p>
              <a:pPr marL="0" marR="0" lvl="0" indent="0" algn="ctr" rtl="0">
                <a:spcBef>
                  <a:spcPts val="0"/>
                </a:spcBef>
                <a:spcAft>
                  <a:spcPts val="0"/>
                </a:spcAft>
                <a:buNone/>
              </a:pPr>
              <a:endParaRPr sz="1800" b="1">
                <a:solidFill>
                  <a:srgbClr val="000020"/>
                </a:solidFill>
                <a:latin typeface="Inter"/>
                <a:ea typeface="Inter"/>
                <a:cs typeface="Inter"/>
                <a:sym typeface="Inter"/>
              </a:endParaRPr>
            </a:p>
          </p:txBody>
        </p:sp>
        <p:sp>
          <p:nvSpPr>
            <p:cNvPr id="68" name="Google Shape;68;p2"/>
            <p:cNvSpPr/>
            <p:nvPr/>
          </p:nvSpPr>
          <p:spPr>
            <a:xfrm>
              <a:off x="6524626" y="2802561"/>
              <a:ext cx="1832725" cy="1832725"/>
            </a:xfrm>
            <a:prstGeom prst="rect">
              <a:avLst/>
            </a:prstGeom>
            <a:solidFill>
              <a:srgbClr val="FFB597"/>
            </a:solidFill>
            <a:ln w="19050" cap="flat" cmpd="sng">
              <a:solidFill>
                <a:srgbClr val="FFB597"/>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endParaRPr sz="1500" b="1">
                <a:solidFill>
                  <a:srgbClr val="000020"/>
                </a:solidFill>
                <a:latin typeface="Inter"/>
                <a:ea typeface="Inter"/>
                <a:cs typeface="Inter"/>
                <a:sym typeface="Inter"/>
              </a:endParaRPr>
            </a:p>
            <a:p>
              <a:pPr marL="0" marR="0" lvl="0" indent="0" algn="ctr" rtl="0">
                <a:spcBef>
                  <a:spcPts val="0"/>
                </a:spcBef>
                <a:spcAft>
                  <a:spcPts val="0"/>
                </a:spcAft>
                <a:buNone/>
              </a:pPr>
              <a:r>
                <a:rPr lang="en-GB" sz="1500" b="1">
                  <a:solidFill>
                    <a:srgbClr val="000020"/>
                  </a:solidFill>
                  <a:latin typeface="Inter"/>
                  <a:ea typeface="Inter"/>
                  <a:cs typeface="Inter"/>
                  <a:sym typeface="Inter"/>
                </a:rPr>
                <a:t>Scholars</a:t>
              </a:r>
              <a:endParaRPr/>
            </a:p>
            <a:p>
              <a:pPr marL="0" marR="0" lvl="0" indent="0" algn="ctr" rtl="0">
                <a:spcBef>
                  <a:spcPts val="0"/>
                </a:spcBef>
                <a:spcAft>
                  <a:spcPts val="0"/>
                </a:spcAft>
                <a:buNone/>
              </a:pPr>
              <a:r>
                <a:rPr lang="en-GB" sz="1500">
                  <a:solidFill>
                    <a:srgbClr val="000020"/>
                  </a:solidFill>
                  <a:latin typeface="Inter"/>
                  <a:ea typeface="Inter"/>
                  <a:cs typeface="Inter"/>
                  <a:sym typeface="Inter"/>
                </a:rPr>
                <a:t>16 and 17-year-old male scholars residing full-time during their 2-year scholarship. </a:t>
              </a:r>
              <a:endParaRPr/>
            </a:p>
            <a:p>
              <a:pPr marL="0" marR="0" lvl="0" indent="0" algn="ctr" rtl="0">
                <a:spcBef>
                  <a:spcPts val="0"/>
                </a:spcBef>
                <a:spcAft>
                  <a:spcPts val="0"/>
                </a:spcAft>
                <a:buNone/>
              </a:pPr>
              <a:endParaRPr sz="1800" b="1">
                <a:solidFill>
                  <a:srgbClr val="000020"/>
                </a:solidFill>
                <a:latin typeface="Inter"/>
                <a:ea typeface="Inter"/>
                <a:cs typeface="Inter"/>
                <a:sym typeface="Inter"/>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4" name="Google Shape;74;p3"/>
          <p:cNvSpPr>
            <a:spLocks noGrp="1"/>
          </p:cNvSpPr>
          <p:nvPr>
            <p:ph type="pic" idx="2"/>
          </p:nvPr>
        </p:nvSpPr>
        <p:spPr>
          <a:xfrm>
            <a:off x="6366821" y="0"/>
            <a:ext cx="4381500" cy="6858000"/>
          </a:xfrm>
          <a:prstGeom prst="rect">
            <a:avLst/>
          </a:prstGeom>
          <a:noFill/>
          <a:ln>
            <a:noFill/>
          </a:ln>
        </p:spPr>
        <p:txBody>
          <a:bodyPr/>
          <a:lstStyle/>
          <a:p>
            <a:endParaRPr lang="en-GB"/>
          </a:p>
        </p:txBody>
      </p:sp>
      <p:pic>
        <p:nvPicPr>
          <p:cNvPr id="75" name="Google Shape;75;p3"/>
          <p:cNvPicPr preferRelativeResize="0"/>
          <p:nvPr/>
        </p:nvPicPr>
        <p:blipFill rotWithShape="1">
          <a:blip r:embed="rId3">
            <a:alphaModFix/>
          </a:blip>
          <a:srcRect l="28693" r="28693"/>
          <a:stretch/>
        </p:blipFill>
        <p:spPr>
          <a:xfrm>
            <a:off x="6366821" y="0"/>
            <a:ext cx="4381500" cy="6858000"/>
          </a:xfrm>
          <a:prstGeom prst="rect">
            <a:avLst/>
          </a:prstGeom>
          <a:noFill/>
          <a:ln>
            <a:noFill/>
          </a:ln>
        </p:spPr>
      </p:pic>
      <p:sp>
        <p:nvSpPr>
          <p:cNvPr id="76" name="Google Shape;76;p3"/>
          <p:cNvSpPr txBox="1"/>
          <p:nvPr/>
        </p:nvSpPr>
        <p:spPr>
          <a:xfrm>
            <a:off x="827090" y="618258"/>
            <a:ext cx="5268910" cy="692497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2400" b="1">
                <a:solidFill>
                  <a:schemeClr val="lt1"/>
                </a:solidFill>
                <a:latin typeface="Inter"/>
                <a:ea typeface="Inter"/>
                <a:cs typeface="Inter"/>
                <a:sym typeface="Inter"/>
              </a:rPr>
              <a:t>47 Players Across 35 Households</a:t>
            </a:r>
            <a:endParaRPr/>
          </a:p>
          <a:p>
            <a:pPr marL="0" marR="0" lvl="0" indent="0" algn="l" rtl="0">
              <a:spcBef>
                <a:spcPts val="0"/>
              </a:spcBef>
              <a:spcAft>
                <a:spcPts val="0"/>
              </a:spcAft>
              <a:buNone/>
            </a:pPr>
            <a:r>
              <a:rPr lang="en-GB" sz="400" b="1">
                <a:solidFill>
                  <a:schemeClr val="lt1"/>
                </a:solidFill>
                <a:latin typeface="Inter"/>
                <a:ea typeface="Inter"/>
                <a:cs typeface="Inter"/>
                <a:sym typeface="Inter"/>
              </a:rPr>
              <a:t> </a:t>
            </a:r>
            <a:endParaRPr sz="1000" b="1">
              <a:solidFill>
                <a:schemeClr val="lt1"/>
              </a:solidFill>
              <a:latin typeface="Inter"/>
              <a:ea typeface="Inter"/>
              <a:cs typeface="Inter"/>
              <a:sym typeface="Inter"/>
            </a:endParaRPr>
          </a:p>
          <a:p>
            <a:pPr marL="0" marR="0" lvl="0" indent="0" algn="l" rtl="0">
              <a:spcBef>
                <a:spcPts val="0"/>
              </a:spcBef>
              <a:spcAft>
                <a:spcPts val="0"/>
              </a:spcAft>
              <a:buNone/>
            </a:pPr>
            <a:r>
              <a:rPr lang="en-GB" sz="1800" b="1">
                <a:solidFill>
                  <a:schemeClr val="lt1"/>
                </a:solidFill>
                <a:latin typeface="Inter"/>
                <a:ea typeface="Inter"/>
                <a:cs typeface="Inter"/>
                <a:sym typeface="Inter"/>
              </a:rPr>
              <a:t>Boys Academy (U13-U18)</a:t>
            </a:r>
            <a:endParaRPr/>
          </a:p>
          <a:p>
            <a:pPr marL="285750" marR="0" lvl="0" indent="-285750" algn="l" rtl="0">
              <a:spcBef>
                <a:spcPts val="0"/>
              </a:spcBef>
              <a:spcAft>
                <a:spcPts val="0"/>
              </a:spcAft>
              <a:buClr>
                <a:schemeClr val="lt1"/>
              </a:buClr>
              <a:buSzPts val="1800"/>
              <a:buFont typeface="Arial"/>
              <a:buChar char="•"/>
            </a:pPr>
            <a:r>
              <a:rPr lang="en-GB" sz="1800">
                <a:solidFill>
                  <a:schemeClr val="lt1"/>
                </a:solidFill>
                <a:latin typeface="Inter"/>
                <a:ea typeface="Inter"/>
                <a:cs typeface="Inter"/>
                <a:sym typeface="Inter"/>
              </a:rPr>
              <a:t>14 Scholars</a:t>
            </a:r>
            <a:endParaRPr/>
          </a:p>
          <a:p>
            <a:pPr marL="285750" marR="0" lvl="0" indent="-285750" algn="l" rtl="0">
              <a:spcBef>
                <a:spcPts val="0"/>
              </a:spcBef>
              <a:spcAft>
                <a:spcPts val="0"/>
              </a:spcAft>
              <a:buClr>
                <a:schemeClr val="lt1"/>
              </a:buClr>
              <a:buSzPts val="1800"/>
              <a:buFont typeface="Arial"/>
              <a:buChar char="•"/>
            </a:pPr>
            <a:r>
              <a:rPr lang="en-GB" sz="1800">
                <a:solidFill>
                  <a:schemeClr val="lt1"/>
                </a:solidFill>
                <a:latin typeface="Inter"/>
                <a:ea typeface="Inter"/>
                <a:cs typeface="Inter"/>
                <a:sym typeface="Inter"/>
              </a:rPr>
              <a:t>2 Full-time schoolboys (Private Fostering)</a:t>
            </a:r>
            <a:endParaRPr/>
          </a:p>
          <a:p>
            <a:pPr marL="285750" marR="0" lvl="0" indent="-285750" algn="l" rtl="0">
              <a:spcBef>
                <a:spcPts val="0"/>
              </a:spcBef>
              <a:spcAft>
                <a:spcPts val="0"/>
              </a:spcAft>
              <a:buClr>
                <a:schemeClr val="lt1"/>
              </a:buClr>
              <a:buSzPts val="1800"/>
              <a:buFont typeface="Arial"/>
              <a:buChar char="•"/>
            </a:pPr>
            <a:r>
              <a:rPr lang="en-GB" sz="1800">
                <a:solidFill>
                  <a:schemeClr val="lt1"/>
                </a:solidFill>
                <a:latin typeface="Inter"/>
                <a:ea typeface="Inter"/>
                <a:cs typeface="Inter"/>
                <a:sym typeface="Inter"/>
              </a:rPr>
              <a:t>22 Part-time schoolboys</a:t>
            </a:r>
            <a:endParaRPr/>
          </a:p>
          <a:p>
            <a:pPr marL="0" marR="0" lvl="0" indent="0" algn="l" rtl="0">
              <a:spcBef>
                <a:spcPts val="0"/>
              </a:spcBef>
              <a:spcAft>
                <a:spcPts val="0"/>
              </a:spcAft>
              <a:buNone/>
            </a:pPr>
            <a:r>
              <a:rPr lang="en-GB" sz="400" b="1">
                <a:solidFill>
                  <a:schemeClr val="lt1"/>
                </a:solidFill>
                <a:latin typeface="Inter"/>
                <a:ea typeface="Inter"/>
                <a:cs typeface="Inter"/>
                <a:sym typeface="Inter"/>
              </a:rPr>
              <a:t> </a:t>
            </a:r>
            <a:br>
              <a:rPr lang="en-GB" sz="1800" b="1">
                <a:solidFill>
                  <a:schemeClr val="lt1"/>
                </a:solidFill>
                <a:latin typeface="Inter"/>
                <a:ea typeface="Inter"/>
                <a:cs typeface="Inter"/>
                <a:sym typeface="Inter"/>
              </a:rPr>
            </a:br>
            <a:r>
              <a:rPr lang="en-GB" sz="1800" b="1">
                <a:solidFill>
                  <a:schemeClr val="lt1"/>
                </a:solidFill>
                <a:latin typeface="Inter"/>
                <a:ea typeface="Inter"/>
                <a:cs typeface="Inter"/>
                <a:sym typeface="Inter"/>
              </a:rPr>
              <a:t>Girls Academy (U19 Only)</a:t>
            </a:r>
            <a:endParaRPr/>
          </a:p>
          <a:p>
            <a:pPr marL="285750" marR="0" lvl="0" indent="-285750" algn="l" rtl="0">
              <a:spcBef>
                <a:spcPts val="0"/>
              </a:spcBef>
              <a:spcAft>
                <a:spcPts val="0"/>
              </a:spcAft>
              <a:buClr>
                <a:schemeClr val="lt1"/>
              </a:buClr>
              <a:buSzPts val="1800"/>
              <a:buFont typeface="Arial"/>
              <a:buChar char="•"/>
            </a:pPr>
            <a:r>
              <a:rPr lang="en-GB" sz="1800">
                <a:solidFill>
                  <a:schemeClr val="lt1"/>
                </a:solidFill>
                <a:latin typeface="Inter"/>
                <a:ea typeface="Inter"/>
                <a:cs typeface="Inter"/>
                <a:sym typeface="Inter"/>
              </a:rPr>
              <a:t>5 Full-time </a:t>
            </a:r>
            <a:endParaRPr/>
          </a:p>
          <a:p>
            <a:pPr marL="285750" marR="0" lvl="0" indent="-285750" algn="l" rtl="0">
              <a:spcBef>
                <a:spcPts val="0"/>
              </a:spcBef>
              <a:spcAft>
                <a:spcPts val="0"/>
              </a:spcAft>
              <a:buClr>
                <a:schemeClr val="lt1"/>
              </a:buClr>
              <a:buSzPts val="1800"/>
              <a:buFont typeface="Arial"/>
              <a:buChar char="•"/>
            </a:pPr>
            <a:r>
              <a:rPr lang="en-GB" sz="1800">
                <a:solidFill>
                  <a:schemeClr val="lt1"/>
                </a:solidFill>
                <a:latin typeface="Inter"/>
                <a:ea typeface="Inter"/>
                <a:cs typeface="Inter"/>
                <a:sym typeface="Inter"/>
              </a:rPr>
              <a:t>4 Part-time</a:t>
            </a:r>
            <a:endParaRPr/>
          </a:p>
          <a:p>
            <a:pPr marL="0" marR="0" lvl="0" indent="0" algn="l" rtl="0">
              <a:spcBef>
                <a:spcPts val="0"/>
              </a:spcBef>
              <a:spcAft>
                <a:spcPts val="0"/>
              </a:spcAft>
              <a:buNone/>
            </a:pPr>
            <a:r>
              <a:rPr lang="en-GB" sz="400" b="1">
                <a:solidFill>
                  <a:schemeClr val="lt1"/>
                </a:solidFill>
                <a:latin typeface="Inter"/>
                <a:ea typeface="Inter"/>
                <a:cs typeface="Inter"/>
                <a:sym typeface="Inter"/>
              </a:rPr>
              <a:t> </a:t>
            </a:r>
            <a:br>
              <a:rPr lang="en-GB" sz="1800" b="1">
                <a:solidFill>
                  <a:schemeClr val="lt1"/>
                </a:solidFill>
                <a:latin typeface="Inter"/>
                <a:ea typeface="Inter"/>
                <a:cs typeface="Inter"/>
                <a:sym typeface="Inter"/>
              </a:rPr>
            </a:br>
            <a:r>
              <a:rPr lang="en-GB" sz="1800" b="1">
                <a:solidFill>
                  <a:schemeClr val="lt1"/>
                </a:solidFill>
                <a:latin typeface="Inter"/>
                <a:ea typeface="Inter"/>
                <a:cs typeface="Inter"/>
                <a:sym typeface="Inter"/>
              </a:rPr>
              <a:t>Other</a:t>
            </a:r>
            <a:endParaRPr/>
          </a:p>
          <a:p>
            <a:pPr marL="285750" marR="0" lvl="0" indent="-285750" algn="l" rtl="0">
              <a:spcBef>
                <a:spcPts val="0"/>
              </a:spcBef>
              <a:spcAft>
                <a:spcPts val="0"/>
              </a:spcAft>
              <a:buClr>
                <a:schemeClr val="lt1"/>
              </a:buClr>
              <a:buSzPts val="1800"/>
              <a:buFont typeface="Arial"/>
              <a:buChar char="•"/>
            </a:pPr>
            <a:r>
              <a:rPr lang="en-GB" sz="1800">
                <a:solidFill>
                  <a:schemeClr val="lt1"/>
                </a:solidFill>
                <a:latin typeface="Inter"/>
                <a:ea typeface="Inter"/>
                <a:cs typeface="Inter"/>
                <a:sym typeface="Inter"/>
              </a:rPr>
              <a:t>7 trialists &amp; 13 holiday cover placements July-September 26</a:t>
            </a:r>
            <a:endParaRPr/>
          </a:p>
          <a:p>
            <a:pPr marL="285750" marR="0" lvl="0" indent="-285750" algn="l" rtl="0">
              <a:spcBef>
                <a:spcPts val="0"/>
              </a:spcBef>
              <a:spcAft>
                <a:spcPts val="0"/>
              </a:spcAft>
              <a:buClr>
                <a:schemeClr val="lt1"/>
              </a:buClr>
              <a:buSzPts val="1800"/>
              <a:buFont typeface="Arial"/>
              <a:buChar char="•"/>
            </a:pPr>
            <a:r>
              <a:rPr lang="en-GB" sz="1800">
                <a:solidFill>
                  <a:schemeClr val="lt1"/>
                </a:solidFill>
                <a:latin typeface="Inter"/>
                <a:ea typeface="Inter"/>
                <a:cs typeface="Inter"/>
                <a:sym typeface="Inter"/>
              </a:rPr>
              <a:t>46 active hosts</a:t>
            </a:r>
            <a:endParaRPr/>
          </a:p>
          <a:p>
            <a:pPr marL="285750" marR="0" lvl="0" indent="-285750" algn="l" rtl="0">
              <a:spcBef>
                <a:spcPts val="0"/>
              </a:spcBef>
              <a:spcAft>
                <a:spcPts val="0"/>
              </a:spcAft>
              <a:buClr>
                <a:schemeClr val="lt1"/>
              </a:buClr>
              <a:buSzPts val="1800"/>
              <a:buFont typeface="Arial"/>
              <a:buChar char="•"/>
            </a:pPr>
            <a:r>
              <a:rPr lang="en-GB" sz="1800">
                <a:solidFill>
                  <a:schemeClr val="lt1"/>
                </a:solidFill>
                <a:latin typeface="Inter"/>
                <a:ea typeface="Inter"/>
                <a:cs typeface="Inter"/>
                <a:sym typeface="Inter"/>
              </a:rPr>
              <a:t>15 applications in progress</a:t>
            </a:r>
            <a:br>
              <a:rPr lang="en-GB" sz="1800">
                <a:solidFill>
                  <a:schemeClr val="lt1"/>
                </a:solidFill>
                <a:latin typeface="Inter"/>
                <a:ea typeface="Inter"/>
                <a:cs typeface="Inter"/>
                <a:sym typeface="Inter"/>
              </a:rPr>
            </a:br>
            <a:r>
              <a:rPr lang="en-GB" sz="1000">
                <a:solidFill>
                  <a:schemeClr val="lt1"/>
                </a:solidFill>
                <a:latin typeface="Inter"/>
                <a:ea typeface="Inter"/>
                <a:cs typeface="Inter"/>
                <a:sym typeface="Inter"/>
              </a:rPr>
              <a:t> </a:t>
            </a:r>
            <a:endParaRPr/>
          </a:p>
          <a:p>
            <a:pPr marL="0" marR="0" lvl="0" indent="0" algn="l" rtl="0">
              <a:spcBef>
                <a:spcPts val="0"/>
              </a:spcBef>
              <a:spcAft>
                <a:spcPts val="0"/>
              </a:spcAft>
              <a:buNone/>
            </a:pPr>
            <a:r>
              <a:rPr lang="en-GB" sz="1800" b="1">
                <a:solidFill>
                  <a:schemeClr val="lt1"/>
                </a:solidFill>
                <a:latin typeface="Inter"/>
                <a:ea typeface="Inter"/>
                <a:cs typeface="Inter"/>
                <a:sym typeface="Inter"/>
              </a:rPr>
              <a:t>2026/2027 Season Host Remuneration Structure</a:t>
            </a:r>
            <a:r>
              <a:rPr lang="en-GB" sz="1800">
                <a:solidFill>
                  <a:schemeClr val="lt1"/>
                </a:solidFill>
                <a:latin typeface="Inter"/>
                <a:ea typeface="Inter"/>
                <a:cs typeface="Inter"/>
                <a:sym typeface="Inter"/>
              </a:rPr>
              <a:t>:</a:t>
            </a:r>
            <a:endParaRPr/>
          </a:p>
          <a:p>
            <a:pPr marL="285750" marR="0" lvl="0" indent="-285750" algn="l" rtl="0">
              <a:spcBef>
                <a:spcPts val="0"/>
              </a:spcBef>
              <a:spcAft>
                <a:spcPts val="0"/>
              </a:spcAft>
              <a:buClr>
                <a:schemeClr val="lt1"/>
              </a:buClr>
              <a:buSzPts val="1800"/>
              <a:buFont typeface="Arial"/>
              <a:buChar char="•"/>
            </a:pPr>
            <a:r>
              <a:rPr lang="en-GB" sz="1800" b="1">
                <a:solidFill>
                  <a:schemeClr val="lt1"/>
                </a:solidFill>
                <a:latin typeface="Inter"/>
                <a:ea typeface="Inter"/>
                <a:cs typeface="Inter"/>
                <a:sym typeface="Inter"/>
              </a:rPr>
              <a:t>Full-Time Rate</a:t>
            </a:r>
            <a:r>
              <a:rPr lang="en-GB" sz="1800">
                <a:solidFill>
                  <a:schemeClr val="lt1"/>
                </a:solidFill>
                <a:latin typeface="Inter"/>
                <a:ea typeface="Inter"/>
                <a:cs typeface="Inter"/>
                <a:sym typeface="Inter"/>
              </a:rPr>
              <a:t>: £197 per week </a:t>
            </a:r>
            <a:endParaRPr/>
          </a:p>
          <a:p>
            <a:pPr marL="285750" marR="0" lvl="0" indent="-285750" algn="l" rtl="0">
              <a:spcBef>
                <a:spcPts val="0"/>
              </a:spcBef>
              <a:spcAft>
                <a:spcPts val="0"/>
              </a:spcAft>
              <a:buClr>
                <a:schemeClr val="lt1"/>
              </a:buClr>
              <a:buSzPts val="1800"/>
              <a:buFont typeface="Arial"/>
              <a:buChar char="•"/>
            </a:pPr>
            <a:r>
              <a:rPr lang="en-GB" sz="1800" b="1">
                <a:solidFill>
                  <a:schemeClr val="lt1"/>
                </a:solidFill>
                <a:latin typeface="Inter"/>
                <a:ea typeface="Inter"/>
                <a:cs typeface="Inter"/>
                <a:sym typeface="Inter"/>
              </a:rPr>
              <a:t>Part-Time Rate</a:t>
            </a:r>
            <a:r>
              <a:rPr lang="en-GB" sz="1800">
                <a:solidFill>
                  <a:schemeClr val="lt1"/>
                </a:solidFill>
                <a:latin typeface="Inter"/>
                <a:ea typeface="Inter"/>
                <a:cs typeface="Inter"/>
                <a:sym typeface="Inter"/>
              </a:rPr>
              <a:t>: £35 per night</a:t>
            </a:r>
            <a:endParaRPr/>
          </a:p>
          <a:p>
            <a:pPr marL="285750" marR="0" lvl="0" indent="-285750" algn="l" rtl="0">
              <a:spcBef>
                <a:spcPts val="0"/>
              </a:spcBef>
              <a:spcAft>
                <a:spcPts val="0"/>
              </a:spcAft>
              <a:buClr>
                <a:schemeClr val="lt1"/>
              </a:buClr>
              <a:buSzPts val="1800"/>
              <a:buFont typeface="Arial"/>
              <a:buChar char="•"/>
            </a:pPr>
            <a:r>
              <a:rPr lang="en-GB" sz="1800" b="1">
                <a:solidFill>
                  <a:schemeClr val="lt1"/>
                </a:solidFill>
                <a:latin typeface="Inter"/>
                <a:ea typeface="Inter"/>
                <a:cs typeface="Inter"/>
                <a:sym typeface="Inter"/>
              </a:rPr>
              <a:t>Private Fostering Rate</a:t>
            </a:r>
            <a:r>
              <a:rPr lang="en-GB" sz="1800">
                <a:solidFill>
                  <a:schemeClr val="lt1"/>
                </a:solidFill>
                <a:latin typeface="Inter"/>
                <a:ea typeface="Inter"/>
                <a:cs typeface="Inter"/>
                <a:sym typeface="Inter"/>
              </a:rPr>
              <a:t>: £216 per week</a:t>
            </a:r>
            <a:endParaRPr/>
          </a:p>
          <a:p>
            <a:pPr marL="285750" marR="0" lvl="0" indent="-285750" algn="l" rtl="0">
              <a:spcBef>
                <a:spcPts val="0"/>
              </a:spcBef>
              <a:spcAft>
                <a:spcPts val="0"/>
              </a:spcAft>
              <a:buClr>
                <a:schemeClr val="lt1"/>
              </a:buClr>
              <a:buSzPts val="1800"/>
              <a:buFont typeface="Arial"/>
              <a:buChar char="•"/>
            </a:pPr>
            <a:r>
              <a:rPr lang="en-GB" sz="1800" b="1">
                <a:solidFill>
                  <a:schemeClr val="lt1"/>
                </a:solidFill>
                <a:latin typeface="Inter"/>
                <a:ea typeface="Inter"/>
                <a:cs typeface="Inter"/>
                <a:sym typeface="Inter"/>
              </a:rPr>
              <a:t>Christmas Break Retainer</a:t>
            </a:r>
            <a:r>
              <a:rPr lang="en-GB" sz="1800">
                <a:solidFill>
                  <a:schemeClr val="lt1"/>
                </a:solidFill>
                <a:latin typeface="Inter"/>
                <a:ea typeface="Inter"/>
                <a:cs typeface="Inter"/>
                <a:sym typeface="Inter"/>
              </a:rPr>
              <a:t>: 50% rate over the </a:t>
            </a:r>
            <a:br>
              <a:rPr lang="en-GB" sz="1800">
                <a:solidFill>
                  <a:schemeClr val="lt1"/>
                </a:solidFill>
                <a:latin typeface="Inter"/>
                <a:ea typeface="Inter"/>
                <a:cs typeface="Inter"/>
                <a:sym typeface="Inter"/>
              </a:rPr>
            </a:br>
            <a:r>
              <a:rPr lang="en-GB" sz="1800">
                <a:solidFill>
                  <a:schemeClr val="lt1"/>
                </a:solidFill>
                <a:latin typeface="Inter"/>
                <a:ea typeface="Inter"/>
                <a:cs typeface="Inter"/>
                <a:sym typeface="Inter"/>
              </a:rPr>
              <a:t>2-week break for full-time placements</a:t>
            </a:r>
            <a:endParaRPr/>
          </a:p>
          <a:p>
            <a:pPr marL="285750" marR="0" lvl="0" indent="-285750" algn="l" rtl="0">
              <a:spcBef>
                <a:spcPts val="0"/>
              </a:spcBef>
              <a:spcAft>
                <a:spcPts val="0"/>
              </a:spcAft>
              <a:buClr>
                <a:schemeClr val="lt1"/>
              </a:buClr>
              <a:buSzPts val="1800"/>
              <a:buFont typeface="Arial"/>
              <a:buChar char="•"/>
            </a:pPr>
            <a:r>
              <a:rPr lang="en-GB" sz="1800">
                <a:solidFill>
                  <a:schemeClr val="lt1"/>
                </a:solidFill>
                <a:latin typeface="Inter"/>
                <a:ea typeface="Inter"/>
                <a:cs typeface="Inter"/>
                <a:sym typeface="Inter"/>
              </a:rPr>
              <a:t>Dietary Supplement: £10 p/w</a:t>
            </a:r>
            <a:endParaRPr/>
          </a:p>
          <a:p>
            <a:pPr marL="285750" marR="0" lvl="0" indent="-171450" algn="l" rtl="0">
              <a:spcBef>
                <a:spcPts val="0"/>
              </a:spcBef>
              <a:spcAft>
                <a:spcPts val="0"/>
              </a:spcAft>
              <a:buClr>
                <a:schemeClr val="dk1"/>
              </a:buClr>
              <a:buSzPts val="1800"/>
              <a:buFont typeface="Arial"/>
              <a:buNone/>
            </a:pPr>
            <a:endParaRPr sz="1800">
              <a:solidFill>
                <a:srgbClr val="000020"/>
              </a:solidFill>
              <a:latin typeface="Inter"/>
              <a:ea typeface="Inter"/>
              <a:cs typeface="Inter"/>
              <a:sym typeface="Inter"/>
            </a:endParaRPr>
          </a:p>
          <a:p>
            <a:pPr marL="285750" marR="0" lvl="0" indent="-171450" algn="l" rtl="0">
              <a:spcBef>
                <a:spcPts val="0"/>
              </a:spcBef>
              <a:spcAft>
                <a:spcPts val="0"/>
              </a:spcAft>
              <a:buClr>
                <a:schemeClr val="dk1"/>
              </a:buClr>
              <a:buSzPts val="1800"/>
              <a:buFont typeface="Arial"/>
              <a:buNone/>
            </a:pPr>
            <a:endParaRPr sz="1800">
              <a:solidFill>
                <a:srgbClr val="000020"/>
              </a:solidFill>
              <a:latin typeface="Arial"/>
              <a:ea typeface="Arial"/>
              <a:cs typeface="Arial"/>
              <a:sym typeface="Arial"/>
            </a:endParaRPr>
          </a:p>
          <a:p>
            <a:pPr marL="0" marR="0" lvl="0" indent="0" algn="l" rtl="0">
              <a:spcBef>
                <a:spcPts val="0"/>
              </a:spcBef>
              <a:spcAft>
                <a:spcPts val="0"/>
              </a:spcAft>
              <a:buNone/>
            </a:pPr>
            <a:endParaRPr sz="1800">
              <a:solidFill>
                <a:schemeClr val="dk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1"/>
        <p:cNvGrpSpPr/>
        <p:nvPr/>
      </p:nvGrpSpPr>
      <p:grpSpPr>
        <a:xfrm>
          <a:off x="0" y="0"/>
          <a:ext cx="0" cy="0"/>
          <a:chOff x="0" y="0"/>
          <a:chExt cx="0" cy="0"/>
        </a:xfrm>
      </p:grpSpPr>
      <p:sp>
        <p:nvSpPr>
          <p:cNvPr id="82" name="Google Shape;82;p4"/>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4899"/>
              </a:buClr>
              <a:buSzPts val="2800"/>
              <a:buNone/>
            </a:pPr>
            <a:r>
              <a:rPr lang="en-GB"/>
              <a:t>HOW WE RECRUIT</a:t>
            </a:r>
            <a:endParaRPr/>
          </a:p>
        </p:txBody>
      </p:sp>
      <p:pic>
        <p:nvPicPr>
          <p:cNvPr id="83" name="Google Shape;83;p4"/>
          <p:cNvPicPr preferRelativeResize="0">
            <a:picLocks noGrp="1"/>
          </p:cNvPicPr>
          <p:nvPr>
            <p:ph type="pic" idx="2"/>
          </p:nvPr>
        </p:nvPicPr>
        <p:blipFill rotWithShape="1">
          <a:blip r:embed="rId3">
            <a:alphaModFix/>
          </a:blip>
          <a:srcRect l="4708" r="4708"/>
          <a:stretch/>
        </p:blipFill>
        <p:spPr>
          <a:xfrm>
            <a:off x="6366821" y="0"/>
            <a:ext cx="4381500" cy="6858000"/>
          </a:xfrm>
          <a:prstGeom prst="rect">
            <a:avLst/>
          </a:prstGeom>
          <a:noFill/>
          <a:ln>
            <a:noFill/>
          </a:ln>
        </p:spPr>
      </p:pic>
      <p:grpSp>
        <p:nvGrpSpPr>
          <p:cNvPr id="84" name="Google Shape;84;p4"/>
          <p:cNvGrpSpPr/>
          <p:nvPr/>
        </p:nvGrpSpPr>
        <p:grpSpPr>
          <a:xfrm>
            <a:off x="322699" y="1671124"/>
            <a:ext cx="5542073" cy="3858408"/>
            <a:chOff x="322699" y="1773865"/>
            <a:chExt cx="5542073" cy="3858408"/>
          </a:xfrm>
        </p:grpSpPr>
        <p:sp>
          <p:nvSpPr>
            <p:cNvPr id="85" name="Google Shape;85;p4"/>
            <p:cNvSpPr/>
            <p:nvPr/>
          </p:nvSpPr>
          <p:spPr>
            <a:xfrm>
              <a:off x="322699" y="1773865"/>
              <a:ext cx="5542073" cy="685926"/>
            </a:xfrm>
            <a:prstGeom prst="rect">
              <a:avLst/>
            </a:prstGeom>
            <a:solidFill>
              <a:srgbClr val="004899"/>
            </a:solidFill>
            <a:ln w="19050" cap="flat" cmpd="sng">
              <a:solidFill>
                <a:srgbClr val="004899"/>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Inter"/>
                  <a:ea typeface="Inter"/>
                  <a:cs typeface="Inter"/>
                  <a:sym typeface="Inter"/>
                </a:rPr>
                <a:t>Word of mouth</a:t>
              </a:r>
              <a:endParaRPr/>
            </a:p>
          </p:txBody>
        </p:sp>
        <p:sp>
          <p:nvSpPr>
            <p:cNvPr id="86" name="Google Shape;86;p4"/>
            <p:cNvSpPr/>
            <p:nvPr/>
          </p:nvSpPr>
          <p:spPr>
            <a:xfrm>
              <a:off x="322699" y="2831359"/>
              <a:ext cx="5542073" cy="685926"/>
            </a:xfrm>
            <a:prstGeom prst="rect">
              <a:avLst/>
            </a:prstGeom>
            <a:solidFill>
              <a:srgbClr val="004899"/>
            </a:solidFill>
            <a:ln w="19050" cap="flat" cmpd="sng">
              <a:solidFill>
                <a:srgbClr val="004899"/>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Inter"/>
                  <a:ea typeface="Inter"/>
                  <a:cs typeface="Inter"/>
                  <a:sym typeface="Inter"/>
                </a:rPr>
                <a:t>Targeted social media adverts</a:t>
              </a:r>
              <a:endParaRPr/>
            </a:p>
          </p:txBody>
        </p:sp>
        <p:sp>
          <p:nvSpPr>
            <p:cNvPr id="87" name="Google Shape;87;p4"/>
            <p:cNvSpPr/>
            <p:nvPr/>
          </p:nvSpPr>
          <p:spPr>
            <a:xfrm>
              <a:off x="322699" y="3888853"/>
              <a:ext cx="5542073" cy="685926"/>
            </a:xfrm>
            <a:prstGeom prst="rect">
              <a:avLst/>
            </a:prstGeom>
            <a:solidFill>
              <a:srgbClr val="004899"/>
            </a:solidFill>
            <a:ln w="19050" cap="flat" cmpd="sng">
              <a:solidFill>
                <a:srgbClr val="004899"/>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Inter"/>
                  <a:ea typeface="Inter"/>
                  <a:cs typeface="Inter"/>
                  <a:sym typeface="Inter"/>
                </a:rPr>
                <a:t>Leaflet drop in local area</a:t>
              </a:r>
              <a:endParaRPr/>
            </a:p>
          </p:txBody>
        </p:sp>
        <p:sp>
          <p:nvSpPr>
            <p:cNvPr id="88" name="Google Shape;88;p4"/>
            <p:cNvSpPr/>
            <p:nvPr/>
          </p:nvSpPr>
          <p:spPr>
            <a:xfrm>
              <a:off x="322699" y="4946347"/>
              <a:ext cx="5542073" cy="685926"/>
            </a:xfrm>
            <a:prstGeom prst="rect">
              <a:avLst/>
            </a:prstGeom>
            <a:solidFill>
              <a:srgbClr val="004899"/>
            </a:solidFill>
            <a:ln w="19050" cap="flat" cmpd="sng">
              <a:solidFill>
                <a:srgbClr val="004899"/>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chemeClr val="lt1"/>
                  </a:solidFill>
                  <a:latin typeface="Inter"/>
                  <a:ea typeface="Inter"/>
                  <a:cs typeface="Inter"/>
                  <a:sym typeface="Inter"/>
                </a:rPr>
                <a:t>Adverts in local schools</a:t>
              </a: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5"/>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latin typeface="Inter"/>
                <a:ea typeface="Inter"/>
                <a:cs typeface="Inter"/>
                <a:sym typeface="Inter"/>
              </a:rPr>
              <a:t>Assessment: Start to Finish</a:t>
            </a:r>
            <a:endParaRPr/>
          </a:p>
        </p:txBody>
      </p:sp>
      <p:sp>
        <p:nvSpPr>
          <p:cNvPr id="95" name="Google Shape;95;p5"/>
          <p:cNvSpPr/>
          <p:nvPr/>
        </p:nvSpPr>
        <p:spPr>
          <a:xfrm>
            <a:off x="405114" y="2060963"/>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Initial Application &amp; Screening</a:t>
            </a:r>
            <a:endParaRPr/>
          </a:p>
        </p:txBody>
      </p:sp>
      <p:sp>
        <p:nvSpPr>
          <p:cNvPr id="96" name="Google Shape;96;p5"/>
          <p:cNvSpPr/>
          <p:nvPr/>
        </p:nvSpPr>
        <p:spPr>
          <a:xfrm>
            <a:off x="2383967"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First home visit</a:t>
            </a:r>
            <a:endParaRPr/>
          </a:p>
        </p:txBody>
      </p:sp>
      <p:sp>
        <p:nvSpPr>
          <p:cNvPr id="97" name="Google Shape;97;p5"/>
          <p:cNvSpPr/>
          <p:nvPr/>
        </p:nvSpPr>
        <p:spPr>
          <a:xfrm>
            <a:off x="2383967"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Start DBS,  referencing &amp; LADO checks</a:t>
            </a:r>
            <a:endParaRPr/>
          </a:p>
        </p:txBody>
      </p:sp>
      <p:sp>
        <p:nvSpPr>
          <p:cNvPr id="98" name="Google Shape;98;p5"/>
          <p:cNvSpPr/>
          <p:nvPr/>
        </p:nvSpPr>
        <p:spPr>
          <a:xfrm>
            <a:off x="4362820"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Second home visit</a:t>
            </a:r>
            <a:endParaRPr/>
          </a:p>
        </p:txBody>
      </p:sp>
      <p:sp>
        <p:nvSpPr>
          <p:cNvPr id="99" name="Google Shape;99;p5"/>
          <p:cNvSpPr/>
          <p:nvPr/>
        </p:nvSpPr>
        <p:spPr>
          <a:xfrm>
            <a:off x="10307557"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600" b="1">
                <a:solidFill>
                  <a:srgbClr val="000020"/>
                </a:solidFill>
                <a:latin typeface="Inter"/>
                <a:ea typeface="Inter"/>
                <a:cs typeface="Inter"/>
                <a:sym typeface="Inter"/>
              </a:rPr>
              <a:t>Induction &amp; onboarding, including safeguarding training</a:t>
            </a:r>
            <a:endParaRPr/>
          </a:p>
        </p:txBody>
      </p:sp>
      <p:sp>
        <p:nvSpPr>
          <p:cNvPr id="100" name="Google Shape;100;p5"/>
          <p:cNvSpPr/>
          <p:nvPr/>
        </p:nvSpPr>
        <p:spPr>
          <a:xfrm>
            <a:off x="8324615"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Panel</a:t>
            </a:r>
            <a:endParaRPr/>
          </a:p>
        </p:txBody>
      </p:sp>
      <p:sp>
        <p:nvSpPr>
          <p:cNvPr id="101" name="Google Shape;101;p5"/>
          <p:cNvSpPr/>
          <p:nvPr/>
        </p:nvSpPr>
        <p:spPr>
          <a:xfrm>
            <a:off x="6341673"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Health &amp; Safety Inspection</a:t>
            </a:r>
            <a:endParaRPr/>
          </a:p>
        </p:txBody>
      </p:sp>
      <p:sp>
        <p:nvSpPr>
          <p:cNvPr id="102" name="Google Shape;102;p5"/>
          <p:cNvSpPr/>
          <p:nvPr/>
        </p:nvSpPr>
        <p:spPr>
          <a:xfrm>
            <a:off x="4362820"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Pet Assessment</a:t>
            </a:r>
            <a:endParaRPr/>
          </a:p>
        </p:txBody>
      </p:sp>
      <p:cxnSp>
        <p:nvCxnSpPr>
          <p:cNvPr id="103" name="Google Shape;103;p5"/>
          <p:cNvCxnSpPr>
            <a:stCxn id="101" idx="3"/>
            <a:endCxn id="100" idx="1"/>
          </p:cNvCxnSpPr>
          <p:nvPr/>
        </p:nvCxnSpPr>
        <p:spPr>
          <a:xfrm>
            <a:off x="7853673"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104" name="Google Shape;104;p5"/>
          <p:cNvCxnSpPr>
            <a:stCxn id="95" idx="3"/>
            <a:endCxn id="96" idx="1"/>
          </p:cNvCxnSpPr>
          <p:nvPr/>
        </p:nvCxnSpPr>
        <p:spPr>
          <a:xfrm rot="10800000" flipH="1">
            <a:off x="1917114" y="2814263"/>
            <a:ext cx="466800" cy="2700"/>
          </a:xfrm>
          <a:prstGeom prst="straightConnector1">
            <a:avLst/>
          </a:prstGeom>
          <a:noFill/>
          <a:ln w="19050" cap="flat" cmpd="sng">
            <a:solidFill>
              <a:schemeClr val="lt1"/>
            </a:solidFill>
            <a:prstDash val="solid"/>
            <a:miter lim="8000"/>
            <a:headEnd type="none" w="sm" len="sm"/>
            <a:tailEnd type="triangle" w="med" len="med"/>
          </a:ln>
        </p:spPr>
      </p:cxnSp>
      <p:cxnSp>
        <p:nvCxnSpPr>
          <p:cNvPr id="105" name="Google Shape;105;p5"/>
          <p:cNvCxnSpPr>
            <a:stCxn id="96" idx="3"/>
            <a:endCxn id="98" idx="1"/>
          </p:cNvCxnSpPr>
          <p:nvPr/>
        </p:nvCxnSpPr>
        <p:spPr>
          <a:xfrm>
            <a:off x="3895967"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106" name="Google Shape;106;p5"/>
          <p:cNvCxnSpPr>
            <a:stCxn id="98" idx="3"/>
            <a:endCxn id="101" idx="1"/>
          </p:cNvCxnSpPr>
          <p:nvPr/>
        </p:nvCxnSpPr>
        <p:spPr>
          <a:xfrm>
            <a:off x="5874820"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107" name="Google Shape;107;p5"/>
          <p:cNvCxnSpPr>
            <a:stCxn id="100" idx="3"/>
          </p:cNvCxnSpPr>
          <p:nvPr/>
        </p:nvCxnSpPr>
        <p:spPr>
          <a:xfrm>
            <a:off x="9836615"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108" name="Google Shape;108;p5"/>
          <p:cNvCxnSpPr>
            <a:stCxn id="96" idx="2"/>
            <a:endCxn id="97" idx="0"/>
          </p:cNvCxnSpPr>
          <p:nvPr/>
        </p:nvCxnSpPr>
        <p:spPr>
          <a:xfrm>
            <a:off x="3139967" y="3570281"/>
            <a:ext cx="0" cy="437100"/>
          </a:xfrm>
          <a:prstGeom prst="straightConnector1">
            <a:avLst/>
          </a:prstGeom>
          <a:noFill/>
          <a:ln w="19050" cap="flat" cmpd="sng">
            <a:solidFill>
              <a:schemeClr val="lt1"/>
            </a:solidFill>
            <a:prstDash val="solid"/>
            <a:miter lim="8000"/>
            <a:headEnd type="none" w="sm" len="sm"/>
            <a:tailEnd type="triangle" w="med" len="med"/>
          </a:ln>
        </p:spPr>
      </p:cxnSp>
      <p:cxnSp>
        <p:nvCxnSpPr>
          <p:cNvPr id="109" name="Google Shape;109;p5"/>
          <p:cNvCxnSpPr>
            <a:stCxn id="98" idx="2"/>
            <a:endCxn id="102" idx="0"/>
          </p:cNvCxnSpPr>
          <p:nvPr/>
        </p:nvCxnSpPr>
        <p:spPr>
          <a:xfrm>
            <a:off x="5118820" y="3570281"/>
            <a:ext cx="0" cy="437100"/>
          </a:xfrm>
          <a:prstGeom prst="straightConnector1">
            <a:avLst/>
          </a:prstGeom>
          <a:noFill/>
          <a:ln w="19050" cap="flat" cmpd="sng">
            <a:solidFill>
              <a:schemeClr val="lt1"/>
            </a:solidFill>
            <a:prstDash val="solid"/>
            <a:miter lim="8000"/>
            <a:headEnd type="none" w="sm" len="sm"/>
            <a:tailEnd type="triangle" w="med" len="med"/>
          </a:ln>
        </p:spPr>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6"/>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latin typeface="Inter"/>
                <a:ea typeface="Inter"/>
                <a:cs typeface="Inter"/>
                <a:sym typeface="Inter"/>
              </a:rPr>
              <a:t>Assessment: Start to Finish</a:t>
            </a:r>
            <a:endParaRPr/>
          </a:p>
        </p:txBody>
      </p:sp>
      <p:sp>
        <p:nvSpPr>
          <p:cNvPr id="116" name="Google Shape;116;p6"/>
          <p:cNvSpPr/>
          <p:nvPr/>
        </p:nvSpPr>
        <p:spPr>
          <a:xfrm>
            <a:off x="405114" y="2060963"/>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Initial Application &amp; Screening</a:t>
            </a:r>
            <a:endParaRPr/>
          </a:p>
        </p:txBody>
      </p:sp>
      <p:sp>
        <p:nvSpPr>
          <p:cNvPr id="117" name="Google Shape;117;p6"/>
          <p:cNvSpPr/>
          <p:nvPr/>
        </p:nvSpPr>
        <p:spPr>
          <a:xfrm>
            <a:off x="2383967"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First home visit</a:t>
            </a:r>
            <a:endParaRPr/>
          </a:p>
        </p:txBody>
      </p:sp>
      <p:sp>
        <p:nvSpPr>
          <p:cNvPr id="118" name="Google Shape;118;p6"/>
          <p:cNvSpPr/>
          <p:nvPr/>
        </p:nvSpPr>
        <p:spPr>
          <a:xfrm>
            <a:off x="2383967"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Start DBS,  referencing &amp; LADO checks</a:t>
            </a:r>
            <a:endParaRPr/>
          </a:p>
        </p:txBody>
      </p:sp>
      <p:sp>
        <p:nvSpPr>
          <p:cNvPr id="119" name="Google Shape;119;p6"/>
          <p:cNvSpPr/>
          <p:nvPr/>
        </p:nvSpPr>
        <p:spPr>
          <a:xfrm>
            <a:off x="4362820"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Second home visit</a:t>
            </a:r>
            <a:endParaRPr/>
          </a:p>
        </p:txBody>
      </p:sp>
      <p:sp>
        <p:nvSpPr>
          <p:cNvPr id="120" name="Google Shape;120;p6"/>
          <p:cNvSpPr/>
          <p:nvPr/>
        </p:nvSpPr>
        <p:spPr>
          <a:xfrm>
            <a:off x="10307557"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600" b="1">
                <a:solidFill>
                  <a:srgbClr val="000020"/>
                </a:solidFill>
                <a:latin typeface="Inter"/>
                <a:ea typeface="Inter"/>
                <a:cs typeface="Inter"/>
                <a:sym typeface="Inter"/>
              </a:rPr>
              <a:t>Induction &amp; onboarding, including safeguarding training</a:t>
            </a:r>
            <a:endParaRPr/>
          </a:p>
        </p:txBody>
      </p:sp>
      <p:sp>
        <p:nvSpPr>
          <p:cNvPr id="121" name="Google Shape;121;p6"/>
          <p:cNvSpPr/>
          <p:nvPr/>
        </p:nvSpPr>
        <p:spPr>
          <a:xfrm>
            <a:off x="8324615"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Panel</a:t>
            </a:r>
            <a:endParaRPr/>
          </a:p>
        </p:txBody>
      </p:sp>
      <p:sp>
        <p:nvSpPr>
          <p:cNvPr id="122" name="Google Shape;122;p6"/>
          <p:cNvSpPr/>
          <p:nvPr/>
        </p:nvSpPr>
        <p:spPr>
          <a:xfrm>
            <a:off x="6341673"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Health &amp; Safety Inspection</a:t>
            </a:r>
            <a:endParaRPr/>
          </a:p>
        </p:txBody>
      </p:sp>
      <p:sp>
        <p:nvSpPr>
          <p:cNvPr id="123" name="Google Shape;123;p6"/>
          <p:cNvSpPr/>
          <p:nvPr/>
        </p:nvSpPr>
        <p:spPr>
          <a:xfrm>
            <a:off x="4362820"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Pet Assessment</a:t>
            </a:r>
            <a:endParaRPr/>
          </a:p>
        </p:txBody>
      </p:sp>
      <p:cxnSp>
        <p:nvCxnSpPr>
          <p:cNvPr id="124" name="Google Shape;124;p6"/>
          <p:cNvCxnSpPr>
            <a:stCxn id="122" idx="3"/>
            <a:endCxn id="121" idx="1"/>
          </p:cNvCxnSpPr>
          <p:nvPr/>
        </p:nvCxnSpPr>
        <p:spPr>
          <a:xfrm>
            <a:off x="7853673"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125" name="Google Shape;125;p6"/>
          <p:cNvCxnSpPr>
            <a:stCxn id="116" idx="3"/>
            <a:endCxn id="117" idx="1"/>
          </p:cNvCxnSpPr>
          <p:nvPr/>
        </p:nvCxnSpPr>
        <p:spPr>
          <a:xfrm rot="10800000" flipH="1">
            <a:off x="1917114" y="2814263"/>
            <a:ext cx="466800" cy="2700"/>
          </a:xfrm>
          <a:prstGeom prst="straightConnector1">
            <a:avLst/>
          </a:prstGeom>
          <a:noFill/>
          <a:ln w="19050" cap="flat" cmpd="sng">
            <a:solidFill>
              <a:schemeClr val="lt1"/>
            </a:solidFill>
            <a:prstDash val="solid"/>
            <a:miter lim="8000"/>
            <a:headEnd type="none" w="sm" len="sm"/>
            <a:tailEnd type="triangle" w="med" len="med"/>
          </a:ln>
        </p:spPr>
      </p:cxnSp>
      <p:cxnSp>
        <p:nvCxnSpPr>
          <p:cNvPr id="126" name="Google Shape;126;p6"/>
          <p:cNvCxnSpPr>
            <a:stCxn id="117" idx="3"/>
            <a:endCxn id="119" idx="1"/>
          </p:cNvCxnSpPr>
          <p:nvPr/>
        </p:nvCxnSpPr>
        <p:spPr>
          <a:xfrm>
            <a:off x="3895967"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127" name="Google Shape;127;p6"/>
          <p:cNvCxnSpPr>
            <a:stCxn id="119" idx="3"/>
            <a:endCxn id="122" idx="1"/>
          </p:cNvCxnSpPr>
          <p:nvPr/>
        </p:nvCxnSpPr>
        <p:spPr>
          <a:xfrm>
            <a:off x="5874820"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128" name="Google Shape;128;p6"/>
          <p:cNvCxnSpPr>
            <a:stCxn id="121" idx="3"/>
          </p:cNvCxnSpPr>
          <p:nvPr/>
        </p:nvCxnSpPr>
        <p:spPr>
          <a:xfrm>
            <a:off x="9836615"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129" name="Google Shape;129;p6"/>
          <p:cNvCxnSpPr>
            <a:stCxn id="117" idx="2"/>
            <a:endCxn id="118" idx="0"/>
          </p:cNvCxnSpPr>
          <p:nvPr/>
        </p:nvCxnSpPr>
        <p:spPr>
          <a:xfrm>
            <a:off x="3139967" y="3570281"/>
            <a:ext cx="0" cy="437100"/>
          </a:xfrm>
          <a:prstGeom prst="straightConnector1">
            <a:avLst/>
          </a:prstGeom>
          <a:noFill/>
          <a:ln w="19050" cap="flat" cmpd="sng">
            <a:solidFill>
              <a:schemeClr val="lt1"/>
            </a:solidFill>
            <a:prstDash val="solid"/>
            <a:miter lim="8000"/>
            <a:headEnd type="none" w="sm" len="sm"/>
            <a:tailEnd type="triangle" w="med" len="med"/>
          </a:ln>
        </p:spPr>
      </p:cxnSp>
      <p:cxnSp>
        <p:nvCxnSpPr>
          <p:cNvPr id="130" name="Google Shape;130;p6"/>
          <p:cNvCxnSpPr>
            <a:stCxn id="119" idx="2"/>
            <a:endCxn id="123" idx="0"/>
          </p:cNvCxnSpPr>
          <p:nvPr/>
        </p:nvCxnSpPr>
        <p:spPr>
          <a:xfrm>
            <a:off x="5118820" y="3570281"/>
            <a:ext cx="0" cy="437100"/>
          </a:xfrm>
          <a:prstGeom prst="straightConnector1">
            <a:avLst/>
          </a:prstGeom>
          <a:noFill/>
          <a:ln w="19050" cap="flat" cmpd="sng">
            <a:solidFill>
              <a:schemeClr val="lt1"/>
            </a:solidFill>
            <a:prstDash val="solid"/>
            <a:miter lim="8000"/>
            <a:headEnd type="none" w="sm" len="sm"/>
            <a:tailEnd type="triangle" w="med" len="med"/>
          </a:ln>
        </p:spPr>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7"/>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latin typeface="Inter"/>
                <a:ea typeface="Inter"/>
                <a:cs typeface="Inter"/>
                <a:sym typeface="Inter"/>
              </a:rPr>
              <a:t>Assessment: Start to Finish</a:t>
            </a:r>
            <a:endParaRPr/>
          </a:p>
        </p:txBody>
      </p:sp>
      <p:sp>
        <p:nvSpPr>
          <p:cNvPr id="137" name="Google Shape;137;p7"/>
          <p:cNvSpPr/>
          <p:nvPr/>
        </p:nvSpPr>
        <p:spPr>
          <a:xfrm>
            <a:off x="405114" y="2060963"/>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Initial Application &amp; Screening</a:t>
            </a:r>
            <a:endParaRPr/>
          </a:p>
        </p:txBody>
      </p:sp>
      <p:pic>
        <p:nvPicPr>
          <p:cNvPr id="138" name="Google Shape;138;p7"/>
          <p:cNvPicPr preferRelativeResize="0"/>
          <p:nvPr/>
        </p:nvPicPr>
        <p:blipFill rotWithShape="1">
          <a:blip r:embed="rId3">
            <a:alphaModFix/>
          </a:blip>
          <a:srcRect l="1925" t="2765" r="11145" b="5985"/>
          <a:stretch/>
        </p:blipFill>
        <p:spPr>
          <a:xfrm>
            <a:off x="2329632" y="1442737"/>
            <a:ext cx="5102531" cy="3969931"/>
          </a:xfrm>
          <a:prstGeom prst="rect">
            <a:avLst/>
          </a:prstGeom>
          <a:noFill/>
          <a:ln>
            <a:noFill/>
          </a:ln>
        </p:spPr>
      </p:pic>
      <p:pic>
        <p:nvPicPr>
          <p:cNvPr id="139" name="Google Shape;139;p7" descr="QR code"/>
          <p:cNvPicPr preferRelativeResize="0"/>
          <p:nvPr/>
        </p:nvPicPr>
        <p:blipFill rotWithShape="1">
          <a:blip r:embed="rId4">
            <a:alphaModFix/>
          </a:blip>
          <a:srcRect/>
          <a:stretch/>
        </p:blipFill>
        <p:spPr>
          <a:xfrm>
            <a:off x="405114" y="3900668"/>
            <a:ext cx="1512000" cy="1512000"/>
          </a:xfrm>
          <a:prstGeom prst="rect">
            <a:avLst/>
          </a:prstGeom>
          <a:noFill/>
          <a:ln>
            <a:noFill/>
          </a:ln>
        </p:spPr>
      </p:pic>
      <p:sp>
        <p:nvSpPr>
          <p:cNvPr id="140" name="Google Shape;140;p7"/>
          <p:cNvSpPr txBox="1"/>
          <p:nvPr/>
        </p:nvSpPr>
        <p:spPr>
          <a:xfrm>
            <a:off x="7749024" y="1442350"/>
            <a:ext cx="4226688" cy="3970318"/>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rgbClr val="000020"/>
                </a:solidFill>
                <a:latin typeface="Arial"/>
                <a:ea typeface="Arial"/>
                <a:cs typeface="Arial"/>
                <a:sym typeface="Arial"/>
              </a:rPr>
              <a:t>Considerations</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Arial"/>
                <a:ea typeface="Arial"/>
                <a:cs typeface="Arial"/>
                <a:sym typeface="Arial"/>
              </a:rPr>
              <a:t>Motivation for hosting</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Arial"/>
                <a:ea typeface="Arial"/>
                <a:cs typeface="Arial"/>
                <a:sym typeface="Arial"/>
              </a:rPr>
              <a:t>Any immediate red flags?</a:t>
            </a:r>
            <a:endParaRPr/>
          </a:p>
          <a:p>
            <a:pPr marL="0" marR="0" lvl="0" indent="0" algn="l" rtl="0">
              <a:spcBef>
                <a:spcPts val="0"/>
              </a:spcBef>
              <a:spcAft>
                <a:spcPts val="0"/>
              </a:spcAft>
              <a:buNone/>
            </a:pPr>
            <a:r>
              <a:rPr lang="en-GB" sz="1800" b="1">
                <a:solidFill>
                  <a:srgbClr val="000020"/>
                </a:solidFill>
                <a:latin typeface="Arial"/>
                <a:ea typeface="Arial"/>
                <a:cs typeface="Arial"/>
                <a:sym typeface="Arial"/>
              </a:rPr>
              <a:t>Initial Screening Criteria</a:t>
            </a:r>
            <a:endParaRPr sz="1800">
              <a:solidFill>
                <a:srgbClr val="000020"/>
              </a:solidFill>
              <a:latin typeface="Arial"/>
              <a:ea typeface="Arial"/>
              <a:cs typeface="Arial"/>
              <a:sym typeface="Arial"/>
            </a:endParaRPr>
          </a:p>
          <a:p>
            <a:pPr marL="285750" marR="0" lvl="1" indent="-285750" algn="l" rtl="0">
              <a:spcBef>
                <a:spcPts val="0"/>
              </a:spcBef>
              <a:spcAft>
                <a:spcPts val="0"/>
              </a:spcAft>
              <a:buClr>
                <a:srgbClr val="000020"/>
              </a:buClr>
              <a:buSzPts val="1800"/>
              <a:buFont typeface="Arial"/>
              <a:buChar char="•"/>
            </a:pPr>
            <a:r>
              <a:rPr lang="en-GB" sz="1800" b="0" i="0" u="none" strike="noStrike" cap="none">
                <a:solidFill>
                  <a:srgbClr val="000020"/>
                </a:solidFill>
                <a:latin typeface="Arial"/>
                <a:ea typeface="Arial"/>
                <a:cs typeface="Arial"/>
                <a:sym typeface="Arial"/>
              </a:rPr>
              <a:t>Commitment to nurturing young elite athletes and adhering to Team Brighton values</a:t>
            </a:r>
            <a:endParaRPr/>
          </a:p>
          <a:p>
            <a:pPr marL="285750" marR="0" lvl="1" indent="-285750" algn="l" rtl="0">
              <a:spcBef>
                <a:spcPts val="0"/>
              </a:spcBef>
              <a:spcAft>
                <a:spcPts val="0"/>
              </a:spcAft>
              <a:buClr>
                <a:srgbClr val="000020"/>
              </a:buClr>
              <a:buSzPts val="1800"/>
              <a:buFont typeface="Arial"/>
              <a:buChar char="•"/>
            </a:pPr>
            <a:r>
              <a:rPr lang="en-GB" sz="1800" b="0" i="0" u="none" strike="noStrike" cap="none">
                <a:solidFill>
                  <a:srgbClr val="000020"/>
                </a:solidFill>
                <a:latin typeface="Arial"/>
                <a:ea typeface="Arial"/>
                <a:cs typeface="Arial"/>
                <a:sym typeface="Arial"/>
              </a:rPr>
              <a:t>Capacity to offer appropriate private rooming (single, double, or twin as agreed) and access to shared living spaces. </a:t>
            </a:r>
            <a:endParaRPr/>
          </a:p>
          <a:p>
            <a:pPr marL="285750" marR="0" lvl="1" indent="-285750" algn="l" rtl="0">
              <a:spcBef>
                <a:spcPts val="0"/>
              </a:spcBef>
              <a:spcAft>
                <a:spcPts val="0"/>
              </a:spcAft>
              <a:buClr>
                <a:srgbClr val="000020"/>
              </a:buClr>
              <a:buSzPts val="1800"/>
              <a:buFont typeface="Arial"/>
              <a:buChar char="•"/>
            </a:pPr>
            <a:r>
              <a:rPr lang="en-GB" sz="1800" b="0" i="0" u="none" strike="noStrike" cap="none">
                <a:solidFill>
                  <a:srgbClr val="000020"/>
                </a:solidFill>
                <a:latin typeface="Arial"/>
                <a:ea typeface="Arial"/>
                <a:cs typeface="Arial"/>
                <a:sym typeface="Arial"/>
              </a:rPr>
              <a:t>Willingness to undergo full safer-recruitment vetting and mandatory ongoing training</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45"/>
        <p:cNvGrpSpPr/>
        <p:nvPr/>
      </p:nvGrpSpPr>
      <p:grpSpPr>
        <a:xfrm>
          <a:off x="0" y="0"/>
          <a:ext cx="0" cy="0"/>
          <a:chOff x="0" y="0"/>
          <a:chExt cx="0" cy="0"/>
        </a:xfrm>
      </p:grpSpPr>
      <p:sp>
        <p:nvSpPr>
          <p:cNvPr id="146" name="Google Shape;146;p8"/>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latin typeface="Inter"/>
                <a:ea typeface="Inter"/>
                <a:cs typeface="Inter"/>
                <a:sym typeface="Inter"/>
              </a:rPr>
              <a:t>Assessment: Start to Finish</a:t>
            </a:r>
            <a:endParaRPr/>
          </a:p>
        </p:txBody>
      </p:sp>
      <p:sp>
        <p:nvSpPr>
          <p:cNvPr id="147" name="Google Shape;147;p8"/>
          <p:cNvSpPr/>
          <p:nvPr/>
        </p:nvSpPr>
        <p:spPr>
          <a:xfrm>
            <a:off x="405114" y="2060963"/>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Initial Application &amp; Screening</a:t>
            </a:r>
            <a:endParaRPr/>
          </a:p>
        </p:txBody>
      </p:sp>
      <p:sp>
        <p:nvSpPr>
          <p:cNvPr id="148" name="Google Shape;148;p8"/>
          <p:cNvSpPr/>
          <p:nvPr/>
        </p:nvSpPr>
        <p:spPr>
          <a:xfrm>
            <a:off x="2383967"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First home visit</a:t>
            </a:r>
            <a:endParaRPr/>
          </a:p>
        </p:txBody>
      </p:sp>
      <p:sp>
        <p:nvSpPr>
          <p:cNvPr id="149" name="Google Shape;149;p8"/>
          <p:cNvSpPr/>
          <p:nvPr/>
        </p:nvSpPr>
        <p:spPr>
          <a:xfrm>
            <a:off x="2383967"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Start DBS,  referencing &amp; LADO checks</a:t>
            </a:r>
            <a:endParaRPr/>
          </a:p>
        </p:txBody>
      </p:sp>
      <p:sp>
        <p:nvSpPr>
          <p:cNvPr id="150" name="Google Shape;150;p8"/>
          <p:cNvSpPr/>
          <p:nvPr/>
        </p:nvSpPr>
        <p:spPr>
          <a:xfrm>
            <a:off x="4362820"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Second home visit</a:t>
            </a:r>
            <a:endParaRPr/>
          </a:p>
        </p:txBody>
      </p:sp>
      <p:sp>
        <p:nvSpPr>
          <p:cNvPr id="151" name="Google Shape;151;p8"/>
          <p:cNvSpPr/>
          <p:nvPr/>
        </p:nvSpPr>
        <p:spPr>
          <a:xfrm>
            <a:off x="10307557"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600" b="1">
                <a:solidFill>
                  <a:srgbClr val="000020"/>
                </a:solidFill>
                <a:latin typeface="Inter"/>
                <a:ea typeface="Inter"/>
                <a:cs typeface="Inter"/>
                <a:sym typeface="Inter"/>
              </a:rPr>
              <a:t>Induction &amp; onboarding, including safeguarding training</a:t>
            </a:r>
            <a:endParaRPr/>
          </a:p>
        </p:txBody>
      </p:sp>
      <p:sp>
        <p:nvSpPr>
          <p:cNvPr id="152" name="Google Shape;152;p8"/>
          <p:cNvSpPr/>
          <p:nvPr/>
        </p:nvSpPr>
        <p:spPr>
          <a:xfrm>
            <a:off x="8324615"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Panel</a:t>
            </a:r>
            <a:endParaRPr/>
          </a:p>
        </p:txBody>
      </p:sp>
      <p:sp>
        <p:nvSpPr>
          <p:cNvPr id="153" name="Google Shape;153;p8"/>
          <p:cNvSpPr/>
          <p:nvPr/>
        </p:nvSpPr>
        <p:spPr>
          <a:xfrm>
            <a:off x="6341673"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Health &amp; Safety Inspection</a:t>
            </a:r>
            <a:endParaRPr/>
          </a:p>
        </p:txBody>
      </p:sp>
      <p:sp>
        <p:nvSpPr>
          <p:cNvPr id="154" name="Google Shape;154;p8"/>
          <p:cNvSpPr/>
          <p:nvPr/>
        </p:nvSpPr>
        <p:spPr>
          <a:xfrm>
            <a:off x="4362820"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Pet Assessment</a:t>
            </a:r>
            <a:endParaRPr/>
          </a:p>
        </p:txBody>
      </p:sp>
      <p:cxnSp>
        <p:nvCxnSpPr>
          <p:cNvPr id="155" name="Google Shape;155;p8"/>
          <p:cNvCxnSpPr>
            <a:stCxn id="153" idx="3"/>
            <a:endCxn id="152" idx="1"/>
          </p:cNvCxnSpPr>
          <p:nvPr/>
        </p:nvCxnSpPr>
        <p:spPr>
          <a:xfrm>
            <a:off x="7853673"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156" name="Google Shape;156;p8"/>
          <p:cNvCxnSpPr>
            <a:stCxn id="147" idx="3"/>
            <a:endCxn id="148" idx="1"/>
          </p:cNvCxnSpPr>
          <p:nvPr/>
        </p:nvCxnSpPr>
        <p:spPr>
          <a:xfrm rot="10800000" flipH="1">
            <a:off x="1917114" y="2814263"/>
            <a:ext cx="466800" cy="2700"/>
          </a:xfrm>
          <a:prstGeom prst="straightConnector1">
            <a:avLst/>
          </a:prstGeom>
          <a:noFill/>
          <a:ln w="19050" cap="flat" cmpd="sng">
            <a:solidFill>
              <a:schemeClr val="lt1"/>
            </a:solidFill>
            <a:prstDash val="solid"/>
            <a:miter lim="8000"/>
            <a:headEnd type="none" w="sm" len="sm"/>
            <a:tailEnd type="triangle" w="med" len="med"/>
          </a:ln>
        </p:spPr>
      </p:cxnSp>
      <p:cxnSp>
        <p:nvCxnSpPr>
          <p:cNvPr id="157" name="Google Shape;157;p8"/>
          <p:cNvCxnSpPr>
            <a:stCxn id="148" idx="3"/>
            <a:endCxn id="150" idx="1"/>
          </p:cNvCxnSpPr>
          <p:nvPr/>
        </p:nvCxnSpPr>
        <p:spPr>
          <a:xfrm>
            <a:off x="3895967"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158" name="Google Shape;158;p8"/>
          <p:cNvCxnSpPr>
            <a:stCxn id="150" idx="3"/>
            <a:endCxn id="153" idx="1"/>
          </p:cNvCxnSpPr>
          <p:nvPr/>
        </p:nvCxnSpPr>
        <p:spPr>
          <a:xfrm>
            <a:off x="5874820"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159" name="Google Shape;159;p8"/>
          <p:cNvCxnSpPr>
            <a:stCxn id="152" idx="3"/>
          </p:cNvCxnSpPr>
          <p:nvPr/>
        </p:nvCxnSpPr>
        <p:spPr>
          <a:xfrm>
            <a:off x="9836615"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160" name="Google Shape;160;p8"/>
          <p:cNvCxnSpPr>
            <a:stCxn id="148" idx="2"/>
            <a:endCxn id="149" idx="0"/>
          </p:cNvCxnSpPr>
          <p:nvPr/>
        </p:nvCxnSpPr>
        <p:spPr>
          <a:xfrm>
            <a:off x="3139967" y="3570281"/>
            <a:ext cx="0" cy="437100"/>
          </a:xfrm>
          <a:prstGeom prst="straightConnector1">
            <a:avLst/>
          </a:prstGeom>
          <a:noFill/>
          <a:ln w="19050" cap="flat" cmpd="sng">
            <a:solidFill>
              <a:schemeClr val="lt1"/>
            </a:solidFill>
            <a:prstDash val="solid"/>
            <a:miter lim="8000"/>
            <a:headEnd type="none" w="sm" len="sm"/>
            <a:tailEnd type="triangle" w="med" len="med"/>
          </a:ln>
        </p:spPr>
      </p:cxnSp>
      <p:cxnSp>
        <p:nvCxnSpPr>
          <p:cNvPr id="161" name="Google Shape;161;p8"/>
          <p:cNvCxnSpPr>
            <a:stCxn id="150" idx="2"/>
            <a:endCxn id="154" idx="0"/>
          </p:cNvCxnSpPr>
          <p:nvPr/>
        </p:nvCxnSpPr>
        <p:spPr>
          <a:xfrm>
            <a:off x="5118820" y="3570281"/>
            <a:ext cx="0" cy="437100"/>
          </a:xfrm>
          <a:prstGeom prst="straightConnector1">
            <a:avLst/>
          </a:prstGeom>
          <a:noFill/>
          <a:ln w="19050" cap="flat" cmpd="sng">
            <a:solidFill>
              <a:schemeClr val="lt1"/>
            </a:solidFill>
            <a:prstDash val="solid"/>
            <a:miter lim="8000"/>
            <a:headEnd type="none" w="sm" len="sm"/>
            <a:tailEnd type="triangle" w="med" len="med"/>
          </a:ln>
        </p:spPr>
      </p:cxnSp>
      <p:sp>
        <p:nvSpPr>
          <p:cNvPr id="162" name="Google Shape;162;p8"/>
          <p:cNvSpPr/>
          <p:nvPr/>
        </p:nvSpPr>
        <p:spPr>
          <a:xfrm>
            <a:off x="2379878"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First home visit</a:t>
            </a:r>
            <a:endParaRPr/>
          </a:p>
        </p:txBody>
      </p:sp>
      <p:sp>
        <p:nvSpPr>
          <p:cNvPr id="163" name="Google Shape;163;p8"/>
          <p:cNvSpPr/>
          <p:nvPr/>
        </p:nvSpPr>
        <p:spPr>
          <a:xfrm>
            <a:off x="405114"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Initial Application &amp; Screening</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9"/>
          <p:cNvSpPr/>
          <p:nvPr/>
        </p:nvSpPr>
        <p:spPr>
          <a:xfrm>
            <a:off x="4408899" y="1941819"/>
            <a:ext cx="7371347" cy="3773777"/>
          </a:xfrm>
          <a:prstGeom prst="rect">
            <a:avLst/>
          </a:prstGeom>
          <a:solidFill>
            <a:schemeClr val="lt2"/>
          </a:solidFill>
          <a:ln w="19050" cap="flat" cmpd="sng">
            <a:solidFill>
              <a:schemeClr val="lt2"/>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0" name="Google Shape;170;p9"/>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latin typeface="Inter"/>
                <a:ea typeface="Inter"/>
                <a:cs typeface="Inter"/>
                <a:sym typeface="Inter"/>
              </a:rPr>
              <a:t>Assessment: Start to Finish</a:t>
            </a:r>
            <a:endParaRPr/>
          </a:p>
        </p:txBody>
      </p:sp>
      <p:sp>
        <p:nvSpPr>
          <p:cNvPr id="171" name="Google Shape;171;p9"/>
          <p:cNvSpPr/>
          <p:nvPr/>
        </p:nvSpPr>
        <p:spPr>
          <a:xfrm>
            <a:off x="2383967"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First home visit</a:t>
            </a:r>
            <a:endParaRPr/>
          </a:p>
        </p:txBody>
      </p:sp>
      <p:sp>
        <p:nvSpPr>
          <p:cNvPr id="172" name="Google Shape;172;p9"/>
          <p:cNvSpPr/>
          <p:nvPr/>
        </p:nvSpPr>
        <p:spPr>
          <a:xfrm>
            <a:off x="2383967"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Start DBS,  referencing &amp; LADO checks</a:t>
            </a:r>
            <a:endParaRPr/>
          </a:p>
        </p:txBody>
      </p:sp>
      <p:cxnSp>
        <p:nvCxnSpPr>
          <p:cNvPr id="173" name="Google Shape;173;p9"/>
          <p:cNvCxnSpPr>
            <a:stCxn id="171" idx="2"/>
            <a:endCxn id="172" idx="0"/>
          </p:cNvCxnSpPr>
          <p:nvPr/>
        </p:nvCxnSpPr>
        <p:spPr>
          <a:xfrm>
            <a:off x="3139967" y="3570281"/>
            <a:ext cx="0" cy="437100"/>
          </a:xfrm>
          <a:prstGeom prst="straightConnector1">
            <a:avLst/>
          </a:prstGeom>
          <a:noFill/>
          <a:ln w="19050" cap="flat" cmpd="sng">
            <a:solidFill>
              <a:schemeClr val="lt1"/>
            </a:solidFill>
            <a:prstDash val="solid"/>
            <a:miter lim="8000"/>
            <a:headEnd type="none" w="sm" len="sm"/>
            <a:tailEnd type="triangle" w="med" len="med"/>
          </a:ln>
        </p:spPr>
      </p:cxnSp>
      <p:sp>
        <p:nvSpPr>
          <p:cNvPr id="174" name="Google Shape;174;p9"/>
          <p:cNvSpPr txBox="1"/>
          <p:nvPr/>
        </p:nvSpPr>
        <p:spPr>
          <a:xfrm>
            <a:off x="4489807" y="2022279"/>
            <a:ext cx="7336518" cy="3693319"/>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Why do you want to host and why will you be good at it?</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Who lives in the household/who is a regular visitor?</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Hosting experience?</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Understanding of elite sport?</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Safeguarding understanding?</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Experience of caring for children?</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What might you find difficult?</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What are your experiences of being parented?</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How would you support the identity of a child in your care?</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Family &amp; household functioning </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Household rules</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General feel of the property</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Known to LA? Opportunity to share reasons they may not be able to host</a:t>
            </a:r>
            <a:endParaRPr/>
          </a:p>
        </p:txBody>
      </p:sp>
      <p:cxnSp>
        <p:nvCxnSpPr>
          <p:cNvPr id="175" name="Google Shape;175;p9"/>
          <p:cNvCxnSpPr/>
          <p:nvPr/>
        </p:nvCxnSpPr>
        <p:spPr>
          <a:xfrm>
            <a:off x="3895967" y="2814281"/>
            <a:ext cx="466853" cy="0"/>
          </a:xfrm>
          <a:prstGeom prst="straightConnector1">
            <a:avLst/>
          </a:prstGeom>
          <a:noFill/>
          <a:ln w="19050" cap="flat" cmpd="sng">
            <a:solidFill>
              <a:schemeClr val="lt1"/>
            </a:solidFill>
            <a:prstDash val="solid"/>
            <a:miter lim="8000"/>
            <a:headEnd type="none" w="sm" len="sm"/>
            <a:tailEnd type="triangle" w="med" len="med"/>
          </a:ln>
        </p:spPr>
      </p:cxnSp>
      <p:cxnSp>
        <p:nvCxnSpPr>
          <p:cNvPr id="176" name="Google Shape;176;p9"/>
          <p:cNvCxnSpPr/>
          <p:nvPr/>
        </p:nvCxnSpPr>
        <p:spPr>
          <a:xfrm rot="10800000">
            <a:off x="1923752" y="4760757"/>
            <a:ext cx="460215" cy="0"/>
          </a:xfrm>
          <a:prstGeom prst="straightConnector1">
            <a:avLst/>
          </a:prstGeom>
          <a:noFill/>
          <a:ln w="19050" cap="flat" cmpd="sng">
            <a:solidFill>
              <a:schemeClr val="lt1"/>
            </a:solidFill>
            <a:prstDash val="solid"/>
            <a:miter lim="8000"/>
            <a:headEnd type="none" w="sm" len="sm"/>
            <a:tailEnd type="triangle" w="med" len="med"/>
          </a:ln>
        </p:spPr>
      </p:cxnSp>
      <p:sp>
        <p:nvSpPr>
          <p:cNvPr id="177" name="Google Shape;177;p9"/>
          <p:cNvSpPr/>
          <p:nvPr/>
        </p:nvSpPr>
        <p:spPr>
          <a:xfrm>
            <a:off x="411752"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Consider delays</a:t>
            </a:r>
            <a:endParaRPr/>
          </a:p>
        </p:txBody>
      </p:sp>
      <p:sp>
        <p:nvSpPr>
          <p:cNvPr id="178" name="Google Shape;178;p9"/>
          <p:cNvSpPr/>
          <p:nvPr/>
        </p:nvSpPr>
        <p:spPr>
          <a:xfrm>
            <a:off x="2383967" y="4004757"/>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Start DBS,  referencing &amp; LADO checks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0"/>
          <p:cNvSpPr/>
          <p:nvPr/>
        </p:nvSpPr>
        <p:spPr>
          <a:xfrm>
            <a:off x="2379878"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First home visit</a:t>
            </a:r>
            <a:endParaRPr/>
          </a:p>
        </p:txBody>
      </p:sp>
      <p:sp>
        <p:nvSpPr>
          <p:cNvPr id="185" name="Google Shape;185;p10"/>
          <p:cNvSpPr/>
          <p:nvPr/>
        </p:nvSpPr>
        <p:spPr>
          <a:xfrm>
            <a:off x="4362820"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Second home visit</a:t>
            </a:r>
            <a:endParaRPr/>
          </a:p>
        </p:txBody>
      </p:sp>
      <p:sp>
        <p:nvSpPr>
          <p:cNvPr id="186" name="Google Shape;186;p10"/>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latin typeface="Inter"/>
                <a:ea typeface="Inter"/>
                <a:cs typeface="Inter"/>
                <a:sym typeface="Inter"/>
              </a:rPr>
              <a:t>Assessment: Start to Finish</a:t>
            </a:r>
            <a:endParaRPr/>
          </a:p>
        </p:txBody>
      </p:sp>
      <p:sp>
        <p:nvSpPr>
          <p:cNvPr id="187" name="Google Shape;187;p10"/>
          <p:cNvSpPr/>
          <p:nvPr/>
        </p:nvSpPr>
        <p:spPr>
          <a:xfrm>
            <a:off x="405114" y="2060963"/>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Initial Application &amp; Screening</a:t>
            </a:r>
            <a:endParaRPr/>
          </a:p>
        </p:txBody>
      </p:sp>
      <p:sp>
        <p:nvSpPr>
          <p:cNvPr id="188" name="Google Shape;188;p10"/>
          <p:cNvSpPr/>
          <p:nvPr/>
        </p:nvSpPr>
        <p:spPr>
          <a:xfrm>
            <a:off x="2379878"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First home visit</a:t>
            </a:r>
            <a:endParaRPr/>
          </a:p>
        </p:txBody>
      </p:sp>
      <p:sp>
        <p:nvSpPr>
          <p:cNvPr id="189" name="Google Shape;189;p10"/>
          <p:cNvSpPr/>
          <p:nvPr/>
        </p:nvSpPr>
        <p:spPr>
          <a:xfrm>
            <a:off x="2383967" y="4007438"/>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Start DBS,  referencing &amp; LADO checks</a:t>
            </a:r>
            <a:endParaRPr/>
          </a:p>
        </p:txBody>
      </p:sp>
      <p:sp>
        <p:nvSpPr>
          <p:cNvPr id="190" name="Google Shape;190;p10"/>
          <p:cNvSpPr/>
          <p:nvPr/>
        </p:nvSpPr>
        <p:spPr>
          <a:xfrm>
            <a:off x="4362820"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Second home visit</a:t>
            </a:r>
            <a:endParaRPr/>
          </a:p>
        </p:txBody>
      </p:sp>
      <p:sp>
        <p:nvSpPr>
          <p:cNvPr id="191" name="Google Shape;191;p10"/>
          <p:cNvSpPr/>
          <p:nvPr/>
        </p:nvSpPr>
        <p:spPr>
          <a:xfrm>
            <a:off x="10307557"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600" b="1">
                <a:solidFill>
                  <a:srgbClr val="000020"/>
                </a:solidFill>
                <a:latin typeface="Inter"/>
                <a:ea typeface="Inter"/>
                <a:cs typeface="Inter"/>
                <a:sym typeface="Inter"/>
              </a:rPr>
              <a:t>Induction &amp; onboarding, including safeguarding training</a:t>
            </a:r>
            <a:endParaRPr/>
          </a:p>
        </p:txBody>
      </p:sp>
      <p:sp>
        <p:nvSpPr>
          <p:cNvPr id="192" name="Google Shape;192;p10"/>
          <p:cNvSpPr/>
          <p:nvPr/>
        </p:nvSpPr>
        <p:spPr>
          <a:xfrm>
            <a:off x="8324615"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Panel</a:t>
            </a:r>
            <a:endParaRPr/>
          </a:p>
        </p:txBody>
      </p:sp>
      <p:sp>
        <p:nvSpPr>
          <p:cNvPr id="193" name="Google Shape;193;p10"/>
          <p:cNvSpPr/>
          <p:nvPr/>
        </p:nvSpPr>
        <p:spPr>
          <a:xfrm>
            <a:off x="6341673"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Health &amp; Safety Inspection</a:t>
            </a:r>
            <a:endParaRPr/>
          </a:p>
        </p:txBody>
      </p:sp>
      <p:sp>
        <p:nvSpPr>
          <p:cNvPr id="194" name="Google Shape;194;p10"/>
          <p:cNvSpPr/>
          <p:nvPr/>
        </p:nvSpPr>
        <p:spPr>
          <a:xfrm>
            <a:off x="4362820"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Pet Assessment</a:t>
            </a:r>
            <a:endParaRPr/>
          </a:p>
        </p:txBody>
      </p:sp>
      <p:cxnSp>
        <p:nvCxnSpPr>
          <p:cNvPr id="195" name="Google Shape;195;p10"/>
          <p:cNvCxnSpPr>
            <a:stCxn id="193" idx="3"/>
            <a:endCxn id="192" idx="1"/>
          </p:cNvCxnSpPr>
          <p:nvPr/>
        </p:nvCxnSpPr>
        <p:spPr>
          <a:xfrm>
            <a:off x="7853673"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196" name="Google Shape;196;p10"/>
          <p:cNvCxnSpPr>
            <a:stCxn id="187" idx="3"/>
            <a:endCxn id="188" idx="1"/>
          </p:cNvCxnSpPr>
          <p:nvPr/>
        </p:nvCxnSpPr>
        <p:spPr>
          <a:xfrm rot="10800000" flipH="1">
            <a:off x="1917114" y="2814263"/>
            <a:ext cx="462900" cy="2700"/>
          </a:xfrm>
          <a:prstGeom prst="straightConnector1">
            <a:avLst/>
          </a:prstGeom>
          <a:noFill/>
          <a:ln w="19050" cap="flat" cmpd="sng">
            <a:solidFill>
              <a:schemeClr val="lt1"/>
            </a:solidFill>
            <a:prstDash val="solid"/>
            <a:miter lim="8000"/>
            <a:headEnd type="none" w="sm" len="sm"/>
            <a:tailEnd type="triangle" w="med" len="med"/>
          </a:ln>
        </p:spPr>
      </p:cxnSp>
      <p:cxnSp>
        <p:nvCxnSpPr>
          <p:cNvPr id="197" name="Google Shape;197;p10"/>
          <p:cNvCxnSpPr>
            <a:stCxn id="188" idx="3"/>
            <a:endCxn id="190" idx="1"/>
          </p:cNvCxnSpPr>
          <p:nvPr/>
        </p:nvCxnSpPr>
        <p:spPr>
          <a:xfrm>
            <a:off x="3891878"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198" name="Google Shape;198;p10"/>
          <p:cNvCxnSpPr>
            <a:stCxn id="190" idx="3"/>
            <a:endCxn id="193" idx="1"/>
          </p:cNvCxnSpPr>
          <p:nvPr/>
        </p:nvCxnSpPr>
        <p:spPr>
          <a:xfrm>
            <a:off x="5874820"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199" name="Google Shape;199;p10"/>
          <p:cNvCxnSpPr>
            <a:stCxn id="192" idx="3"/>
          </p:cNvCxnSpPr>
          <p:nvPr/>
        </p:nvCxnSpPr>
        <p:spPr>
          <a:xfrm>
            <a:off x="9836615"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200" name="Google Shape;200;p10"/>
          <p:cNvCxnSpPr>
            <a:stCxn id="188" idx="2"/>
            <a:endCxn id="189" idx="0"/>
          </p:cNvCxnSpPr>
          <p:nvPr/>
        </p:nvCxnSpPr>
        <p:spPr>
          <a:xfrm>
            <a:off x="3135878" y="3570281"/>
            <a:ext cx="4200" cy="437100"/>
          </a:xfrm>
          <a:prstGeom prst="straightConnector1">
            <a:avLst/>
          </a:prstGeom>
          <a:noFill/>
          <a:ln w="19050" cap="flat" cmpd="sng">
            <a:solidFill>
              <a:schemeClr val="lt1"/>
            </a:solidFill>
            <a:prstDash val="solid"/>
            <a:miter lim="8000"/>
            <a:headEnd type="none" w="sm" len="sm"/>
            <a:tailEnd type="triangle" w="med" len="med"/>
          </a:ln>
        </p:spPr>
      </p:cxnSp>
      <p:cxnSp>
        <p:nvCxnSpPr>
          <p:cNvPr id="201" name="Google Shape;201;p10"/>
          <p:cNvCxnSpPr>
            <a:stCxn id="190" idx="2"/>
            <a:endCxn id="194" idx="0"/>
          </p:cNvCxnSpPr>
          <p:nvPr/>
        </p:nvCxnSpPr>
        <p:spPr>
          <a:xfrm>
            <a:off x="5118820" y="3570281"/>
            <a:ext cx="0" cy="437100"/>
          </a:xfrm>
          <a:prstGeom prst="straightConnector1">
            <a:avLst/>
          </a:prstGeom>
          <a:noFill/>
          <a:ln w="19050" cap="flat" cmpd="sng">
            <a:solidFill>
              <a:schemeClr val="lt1"/>
            </a:solidFill>
            <a:prstDash val="solid"/>
            <a:miter lim="8000"/>
            <a:headEnd type="none" w="sm" len="sm"/>
            <a:tailEnd type="triangle" w="med" len="med"/>
          </a:ln>
        </p:spPr>
      </p:cxnSp>
      <p:sp>
        <p:nvSpPr>
          <p:cNvPr id="202" name="Google Shape;202;p10"/>
          <p:cNvSpPr/>
          <p:nvPr/>
        </p:nvSpPr>
        <p:spPr>
          <a:xfrm>
            <a:off x="2379878"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Start DBS,  referencing &amp; LADO checks</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11"/>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latin typeface="Inter"/>
                <a:ea typeface="Inter"/>
                <a:cs typeface="Inter"/>
                <a:sym typeface="Inter"/>
              </a:rPr>
              <a:t>Assessment: Start to Finish</a:t>
            </a:r>
            <a:endParaRPr/>
          </a:p>
        </p:txBody>
      </p:sp>
      <p:sp>
        <p:nvSpPr>
          <p:cNvPr id="209" name="Google Shape;209;p11"/>
          <p:cNvSpPr/>
          <p:nvPr/>
        </p:nvSpPr>
        <p:spPr>
          <a:xfrm>
            <a:off x="4362820"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Second home visit</a:t>
            </a:r>
            <a:endParaRPr/>
          </a:p>
        </p:txBody>
      </p:sp>
      <p:sp>
        <p:nvSpPr>
          <p:cNvPr id="210" name="Google Shape;210;p11"/>
          <p:cNvSpPr/>
          <p:nvPr/>
        </p:nvSpPr>
        <p:spPr>
          <a:xfrm>
            <a:off x="4362820"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Pet Assessment</a:t>
            </a:r>
            <a:endParaRPr/>
          </a:p>
        </p:txBody>
      </p:sp>
      <p:cxnSp>
        <p:nvCxnSpPr>
          <p:cNvPr id="211" name="Google Shape;211;p11"/>
          <p:cNvCxnSpPr>
            <a:stCxn id="209" idx="2"/>
            <a:endCxn id="210" idx="0"/>
          </p:cNvCxnSpPr>
          <p:nvPr/>
        </p:nvCxnSpPr>
        <p:spPr>
          <a:xfrm>
            <a:off x="5118820" y="3570281"/>
            <a:ext cx="0" cy="437100"/>
          </a:xfrm>
          <a:prstGeom prst="straightConnector1">
            <a:avLst/>
          </a:prstGeom>
          <a:noFill/>
          <a:ln w="19050" cap="flat" cmpd="sng">
            <a:solidFill>
              <a:schemeClr val="lt1"/>
            </a:solidFill>
            <a:prstDash val="solid"/>
            <a:miter lim="8000"/>
            <a:headEnd type="none" w="sm" len="sm"/>
            <a:tailEnd type="triangle" w="med" len="med"/>
          </a:ln>
        </p:spPr>
      </p:cxnSp>
      <p:graphicFrame>
        <p:nvGraphicFramePr>
          <p:cNvPr id="212" name="Google Shape;212;p11"/>
          <p:cNvGraphicFramePr/>
          <p:nvPr/>
        </p:nvGraphicFramePr>
        <p:xfrm>
          <a:off x="6173344" y="2058281"/>
          <a:ext cx="3000000" cy="3000000"/>
        </p:xfrm>
        <a:graphic>
          <a:graphicData uri="http://schemas.openxmlformats.org/drawingml/2006/table">
            <a:tbl>
              <a:tblPr>
                <a:noFill/>
              </a:tblPr>
              <a:tblGrid>
                <a:gridCol w="5765225">
                  <a:extLst>
                    <a:ext uri="{9D8B030D-6E8A-4147-A177-3AD203B41FA5}">
                      <a16:colId xmlns:a16="http://schemas.microsoft.com/office/drawing/2014/main" val="20000"/>
                    </a:ext>
                  </a:extLst>
                </a:gridCol>
              </a:tblGrid>
              <a:tr h="621525">
                <a:tc>
                  <a:txBody>
                    <a:bodyPr/>
                    <a:lstStyle/>
                    <a:p>
                      <a:pPr marL="0" marR="0" lvl="0" indent="0" algn="l" rtl="0">
                        <a:spcBef>
                          <a:spcPts val="0"/>
                        </a:spcBef>
                        <a:spcAft>
                          <a:spcPts val="0"/>
                        </a:spcAft>
                        <a:buClr>
                          <a:srgbClr val="000020"/>
                        </a:buClr>
                        <a:buSzPts val="1600"/>
                        <a:buFont typeface="Inter"/>
                        <a:buNone/>
                      </a:pPr>
                      <a:r>
                        <a:rPr lang="en-GB" sz="1600" u="none" strike="noStrike" cap="none">
                          <a:solidFill>
                            <a:srgbClr val="000020"/>
                          </a:solidFill>
                          <a:latin typeface="Inter"/>
                          <a:ea typeface="Inter"/>
                          <a:cs typeface="Inter"/>
                          <a:sym typeface="Inter"/>
                        </a:rPr>
                        <a:t>If your player is not home in time for their curfew, what would you do? </a:t>
                      </a:r>
                      <a:endParaRPr sz="1600" u="none" strike="noStrike" cap="none">
                        <a:solidFill>
                          <a:srgbClr val="000020"/>
                        </a:solidFill>
                        <a:latin typeface="Inter"/>
                        <a:ea typeface="Inter"/>
                        <a:cs typeface="Inter"/>
                        <a:sym typeface="Inter"/>
                      </a:endParaRPr>
                    </a:p>
                  </a:txBody>
                  <a:tcPr marL="47925" marR="47925" marT="30000" marB="30000" anchor="ctr">
                    <a:solidFill>
                      <a:schemeClr val="lt2"/>
                    </a:solidFill>
                  </a:tcPr>
                </a:tc>
                <a:extLst>
                  <a:ext uri="{0D108BD9-81ED-4DB2-BD59-A6C34878D82A}">
                    <a16:rowId xmlns:a16="http://schemas.microsoft.com/office/drawing/2014/main" val="10000"/>
                  </a:ext>
                </a:extLst>
              </a:tr>
              <a:tr h="739425">
                <a:tc>
                  <a:txBody>
                    <a:bodyPr/>
                    <a:lstStyle/>
                    <a:p>
                      <a:pPr marL="0" marR="0" lvl="0" indent="0" algn="l" rtl="0">
                        <a:spcBef>
                          <a:spcPts val="0"/>
                        </a:spcBef>
                        <a:spcAft>
                          <a:spcPts val="0"/>
                        </a:spcAft>
                        <a:buClr>
                          <a:srgbClr val="000020"/>
                        </a:buClr>
                        <a:buSzPts val="1600"/>
                        <a:buFont typeface="Inter"/>
                        <a:buNone/>
                      </a:pPr>
                      <a:r>
                        <a:rPr lang="en-GB" sz="1600" u="none" strike="noStrike" cap="none">
                          <a:solidFill>
                            <a:srgbClr val="000020"/>
                          </a:solidFill>
                          <a:latin typeface="Inter"/>
                          <a:ea typeface="Inter"/>
                          <a:cs typeface="Inter"/>
                          <a:sym typeface="Inter"/>
                        </a:rPr>
                        <a:t>If the player tells you they are feeling unwell while in your care, how would you respond and what actions would you take?</a:t>
                      </a:r>
                      <a:endParaRPr sz="1600" u="none" strike="noStrike" cap="none">
                        <a:solidFill>
                          <a:srgbClr val="000020"/>
                        </a:solidFill>
                        <a:latin typeface="Inter"/>
                        <a:ea typeface="Inter"/>
                        <a:cs typeface="Inter"/>
                        <a:sym typeface="Inter"/>
                      </a:endParaRPr>
                    </a:p>
                  </a:txBody>
                  <a:tcPr marL="47925" marR="47925" marT="30000" marB="30000" anchor="ctr">
                    <a:solidFill>
                      <a:schemeClr val="lt2"/>
                    </a:solidFill>
                  </a:tcPr>
                </a:tc>
                <a:extLst>
                  <a:ext uri="{0D108BD9-81ED-4DB2-BD59-A6C34878D82A}">
                    <a16:rowId xmlns:a16="http://schemas.microsoft.com/office/drawing/2014/main" val="10001"/>
                  </a:ext>
                </a:extLst>
              </a:tr>
              <a:tr h="898250">
                <a:tc>
                  <a:txBody>
                    <a:bodyPr/>
                    <a:lstStyle/>
                    <a:p>
                      <a:pPr marL="0" marR="0" lvl="0" indent="0" algn="l" rtl="0">
                        <a:spcBef>
                          <a:spcPts val="0"/>
                        </a:spcBef>
                        <a:spcAft>
                          <a:spcPts val="0"/>
                        </a:spcAft>
                        <a:buClr>
                          <a:srgbClr val="000020"/>
                        </a:buClr>
                        <a:buSzPts val="1600"/>
                        <a:buFont typeface="Inter"/>
                        <a:buNone/>
                      </a:pPr>
                      <a:r>
                        <a:rPr lang="en-GB" sz="1600" u="none" strike="noStrike" cap="none">
                          <a:solidFill>
                            <a:srgbClr val="000020"/>
                          </a:solidFill>
                          <a:latin typeface="Inter"/>
                          <a:ea typeface="Inter"/>
                          <a:cs typeface="Inter"/>
                          <a:sym typeface="Inter"/>
                        </a:rPr>
                        <a:t>If a situation arises where the player is upset, uncomfortable, or discloses a concern, how would you handle this and who would you report it to?</a:t>
                      </a:r>
                      <a:endParaRPr sz="1600" u="none" strike="noStrike" cap="none">
                        <a:solidFill>
                          <a:srgbClr val="000020"/>
                        </a:solidFill>
                        <a:latin typeface="Inter"/>
                        <a:ea typeface="Inter"/>
                        <a:cs typeface="Inter"/>
                        <a:sym typeface="Inter"/>
                      </a:endParaRPr>
                    </a:p>
                  </a:txBody>
                  <a:tcPr marL="47925" marR="47925" marT="30000" marB="30000" anchor="ctr">
                    <a:solidFill>
                      <a:schemeClr val="lt2"/>
                    </a:solidFill>
                  </a:tcPr>
                </a:tc>
                <a:extLst>
                  <a:ext uri="{0D108BD9-81ED-4DB2-BD59-A6C34878D82A}">
                    <a16:rowId xmlns:a16="http://schemas.microsoft.com/office/drawing/2014/main" val="10002"/>
                  </a:ext>
                </a:extLst>
              </a:tr>
              <a:tr h="686150">
                <a:tc>
                  <a:txBody>
                    <a:bodyPr/>
                    <a:lstStyle/>
                    <a:p>
                      <a:pPr marL="0" marR="0" lvl="0" indent="0" algn="l" rtl="0">
                        <a:spcBef>
                          <a:spcPts val="0"/>
                        </a:spcBef>
                        <a:spcAft>
                          <a:spcPts val="0"/>
                        </a:spcAft>
                        <a:buClr>
                          <a:srgbClr val="000020"/>
                        </a:buClr>
                        <a:buSzPts val="1600"/>
                        <a:buFont typeface="Inter"/>
                        <a:buNone/>
                      </a:pPr>
                      <a:r>
                        <a:rPr lang="en-GB" sz="1600" u="none" strike="noStrike" cap="none">
                          <a:solidFill>
                            <a:srgbClr val="000020"/>
                          </a:solidFill>
                          <a:latin typeface="Inter"/>
                          <a:ea typeface="Inter"/>
                          <a:cs typeface="Inter"/>
                          <a:sym typeface="Inter"/>
                        </a:rPr>
                        <a:t>A player challenges a comment made in your home that they feel is discriminatory. How would you respond?</a:t>
                      </a:r>
                      <a:endParaRPr sz="1600" u="none" strike="noStrike" cap="none">
                        <a:solidFill>
                          <a:srgbClr val="000020"/>
                        </a:solidFill>
                        <a:latin typeface="Inter"/>
                        <a:ea typeface="Inter"/>
                        <a:cs typeface="Inter"/>
                        <a:sym typeface="Inter"/>
                      </a:endParaRPr>
                    </a:p>
                  </a:txBody>
                  <a:tcPr marL="47925" marR="47925" marT="30000" marB="30000" anchor="ctr">
                    <a:solidFill>
                      <a:schemeClr val="lt2"/>
                    </a:solidFill>
                  </a:tcPr>
                </a:tc>
                <a:extLst>
                  <a:ext uri="{0D108BD9-81ED-4DB2-BD59-A6C34878D82A}">
                    <a16:rowId xmlns:a16="http://schemas.microsoft.com/office/drawing/2014/main" val="10003"/>
                  </a:ext>
                </a:extLst>
              </a:tr>
              <a:tr h="621525">
                <a:tc>
                  <a:txBody>
                    <a:bodyPr/>
                    <a:lstStyle/>
                    <a:p>
                      <a:pPr marL="0" marR="0" lvl="0" indent="0" algn="l" rtl="0">
                        <a:spcBef>
                          <a:spcPts val="0"/>
                        </a:spcBef>
                        <a:spcAft>
                          <a:spcPts val="0"/>
                        </a:spcAft>
                        <a:buClr>
                          <a:srgbClr val="000020"/>
                        </a:buClr>
                        <a:buSzPts val="1600"/>
                        <a:buFont typeface="Inter"/>
                        <a:buNone/>
                      </a:pPr>
                      <a:r>
                        <a:rPr lang="en-GB" sz="1600" u="none" strike="noStrike" cap="none">
                          <a:solidFill>
                            <a:srgbClr val="000020"/>
                          </a:solidFill>
                          <a:latin typeface="Inter"/>
                          <a:ea typeface="Inter"/>
                          <a:cs typeface="Inter"/>
                          <a:sym typeface="Inter"/>
                        </a:rPr>
                        <a:t>How would you respond to a player asking for a friend to visit, in the day time and then also overnight?</a:t>
                      </a:r>
                      <a:endParaRPr sz="1600" u="none" strike="noStrike" cap="none">
                        <a:solidFill>
                          <a:srgbClr val="000020"/>
                        </a:solidFill>
                        <a:latin typeface="Inter"/>
                        <a:ea typeface="Inter"/>
                        <a:cs typeface="Inter"/>
                        <a:sym typeface="Inter"/>
                      </a:endParaRPr>
                    </a:p>
                  </a:txBody>
                  <a:tcPr marL="47925" marR="47925" marT="30000" marB="30000" anchor="ctr">
                    <a:solidFill>
                      <a:schemeClr val="lt2"/>
                    </a:solidFill>
                  </a:tcPr>
                </a:tc>
                <a:extLst>
                  <a:ext uri="{0D108BD9-81ED-4DB2-BD59-A6C34878D82A}">
                    <a16:rowId xmlns:a16="http://schemas.microsoft.com/office/drawing/2014/main" val="10004"/>
                  </a:ext>
                </a:extLst>
              </a:tr>
              <a:tr h="621525">
                <a:tc>
                  <a:txBody>
                    <a:bodyPr/>
                    <a:lstStyle/>
                    <a:p>
                      <a:pPr marL="0" marR="0" lvl="0" indent="0" algn="l" rtl="0">
                        <a:spcBef>
                          <a:spcPts val="0"/>
                        </a:spcBef>
                        <a:spcAft>
                          <a:spcPts val="0"/>
                        </a:spcAft>
                        <a:buClr>
                          <a:srgbClr val="000020"/>
                        </a:buClr>
                        <a:buSzPts val="1600"/>
                        <a:buFont typeface="Inter"/>
                        <a:buNone/>
                      </a:pPr>
                      <a:r>
                        <a:rPr lang="en-GB" sz="1600" u="none" strike="noStrike" cap="none">
                          <a:solidFill>
                            <a:srgbClr val="000020"/>
                          </a:solidFill>
                          <a:latin typeface="Inter"/>
                          <a:ea typeface="Inter"/>
                          <a:cs typeface="Inter"/>
                          <a:sym typeface="Inter"/>
                        </a:rPr>
                        <a:t>What boundaries would you have around mobile phones, gaming, and social media?</a:t>
                      </a:r>
                      <a:endParaRPr sz="1600" u="none" strike="noStrike" cap="none">
                        <a:solidFill>
                          <a:srgbClr val="000020"/>
                        </a:solidFill>
                        <a:latin typeface="Inter"/>
                        <a:ea typeface="Inter"/>
                        <a:cs typeface="Inter"/>
                        <a:sym typeface="Inter"/>
                      </a:endParaRPr>
                    </a:p>
                  </a:txBody>
                  <a:tcPr marL="47925" marR="47925" marT="30000" marB="30000" anchor="ctr">
                    <a:solidFill>
                      <a:schemeClr val="lt2"/>
                    </a:solidFill>
                  </a:tcPr>
                </a:tc>
                <a:extLst>
                  <a:ext uri="{0D108BD9-81ED-4DB2-BD59-A6C34878D82A}">
                    <a16:rowId xmlns:a16="http://schemas.microsoft.com/office/drawing/2014/main" val="10005"/>
                  </a:ext>
                </a:extLst>
              </a:tr>
            </a:tbl>
          </a:graphicData>
        </a:graphic>
      </p:graphicFrame>
      <p:cxnSp>
        <p:nvCxnSpPr>
          <p:cNvPr id="213" name="Google Shape;213;p11"/>
          <p:cNvCxnSpPr/>
          <p:nvPr/>
        </p:nvCxnSpPr>
        <p:spPr>
          <a:xfrm rot="10800000">
            <a:off x="3902605" y="4755425"/>
            <a:ext cx="460215" cy="0"/>
          </a:xfrm>
          <a:prstGeom prst="straightConnector1">
            <a:avLst/>
          </a:prstGeom>
          <a:noFill/>
          <a:ln w="19050" cap="flat" cmpd="sng">
            <a:solidFill>
              <a:schemeClr val="lt1"/>
            </a:solidFill>
            <a:prstDash val="solid"/>
            <a:miter lim="8000"/>
            <a:headEnd type="none" w="sm" len="sm"/>
            <a:tailEnd type="triangle" w="med" len="med"/>
          </a:ln>
        </p:spPr>
      </p:cxnSp>
      <p:sp>
        <p:nvSpPr>
          <p:cNvPr id="214" name="Google Shape;214;p11"/>
          <p:cNvSpPr/>
          <p:nvPr/>
        </p:nvSpPr>
        <p:spPr>
          <a:xfrm>
            <a:off x="2358479"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600" b="1">
                <a:solidFill>
                  <a:srgbClr val="000020"/>
                </a:solidFill>
                <a:latin typeface="Inter"/>
                <a:ea typeface="Inter"/>
                <a:cs typeface="Inter"/>
                <a:sym typeface="Inter"/>
              </a:rPr>
              <a:t>Predominantly dogs</a:t>
            </a:r>
            <a:endParaRPr/>
          </a:p>
        </p:txBody>
      </p:sp>
      <p:sp>
        <p:nvSpPr>
          <p:cNvPr id="215" name="Google Shape;215;p11"/>
          <p:cNvSpPr/>
          <p:nvPr/>
        </p:nvSpPr>
        <p:spPr>
          <a:xfrm>
            <a:off x="4362820" y="4007438"/>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Pet Assessment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12"/>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latin typeface="Inter"/>
                <a:ea typeface="Inter"/>
                <a:cs typeface="Inter"/>
                <a:sym typeface="Inter"/>
              </a:rPr>
              <a:t>Assessment: Start to Finish</a:t>
            </a:r>
            <a:endParaRPr/>
          </a:p>
        </p:txBody>
      </p:sp>
      <p:sp>
        <p:nvSpPr>
          <p:cNvPr id="222" name="Google Shape;222;p12"/>
          <p:cNvSpPr/>
          <p:nvPr/>
        </p:nvSpPr>
        <p:spPr>
          <a:xfrm>
            <a:off x="405114" y="2060963"/>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Initial Application &amp; Screening</a:t>
            </a:r>
            <a:endParaRPr/>
          </a:p>
        </p:txBody>
      </p:sp>
      <p:sp>
        <p:nvSpPr>
          <p:cNvPr id="223" name="Google Shape;223;p12"/>
          <p:cNvSpPr/>
          <p:nvPr/>
        </p:nvSpPr>
        <p:spPr>
          <a:xfrm>
            <a:off x="2383967"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First home visit</a:t>
            </a:r>
            <a:endParaRPr/>
          </a:p>
        </p:txBody>
      </p:sp>
      <p:sp>
        <p:nvSpPr>
          <p:cNvPr id="224" name="Google Shape;224;p12"/>
          <p:cNvSpPr/>
          <p:nvPr/>
        </p:nvSpPr>
        <p:spPr>
          <a:xfrm>
            <a:off x="2383967"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Start DBS,  referencing &amp; LADO checks</a:t>
            </a:r>
            <a:endParaRPr/>
          </a:p>
        </p:txBody>
      </p:sp>
      <p:sp>
        <p:nvSpPr>
          <p:cNvPr id="225" name="Google Shape;225;p12"/>
          <p:cNvSpPr/>
          <p:nvPr/>
        </p:nvSpPr>
        <p:spPr>
          <a:xfrm>
            <a:off x="4362820"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Second home visit</a:t>
            </a:r>
            <a:endParaRPr/>
          </a:p>
        </p:txBody>
      </p:sp>
      <p:sp>
        <p:nvSpPr>
          <p:cNvPr id="226" name="Google Shape;226;p12"/>
          <p:cNvSpPr/>
          <p:nvPr/>
        </p:nvSpPr>
        <p:spPr>
          <a:xfrm>
            <a:off x="10307557"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600" b="1">
                <a:solidFill>
                  <a:srgbClr val="000020"/>
                </a:solidFill>
                <a:latin typeface="Inter"/>
                <a:ea typeface="Inter"/>
                <a:cs typeface="Inter"/>
                <a:sym typeface="Inter"/>
              </a:rPr>
              <a:t>Induction &amp; onboarding, including safeguarding training</a:t>
            </a:r>
            <a:endParaRPr/>
          </a:p>
        </p:txBody>
      </p:sp>
      <p:sp>
        <p:nvSpPr>
          <p:cNvPr id="227" name="Google Shape;227;p12"/>
          <p:cNvSpPr/>
          <p:nvPr/>
        </p:nvSpPr>
        <p:spPr>
          <a:xfrm>
            <a:off x="8324615"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Panel</a:t>
            </a:r>
            <a:endParaRPr/>
          </a:p>
        </p:txBody>
      </p:sp>
      <p:sp>
        <p:nvSpPr>
          <p:cNvPr id="228" name="Google Shape;228;p12"/>
          <p:cNvSpPr/>
          <p:nvPr/>
        </p:nvSpPr>
        <p:spPr>
          <a:xfrm>
            <a:off x="6341673"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Health &amp; Safety Inspection</a:t>
            </a:r>
            <a:endParaRPr/>
          </a:p>
        </p:txBody>
      </p:sp>
      <p:sp>
        <p:nvSpPr>
          <p:cNvPr id="229" name="Google Shape;229;p12"/>
          <p:cNvSpPr/>
          <p:nvPr/>
        </p:nvSpPr>
        <p:spPr>
          <a:xfrm>
            <a:off x="4362820" y="4007438"/>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Pet Assessment</a:t>
            </a:r>
            <a:endParaRPr/>
          </a:p>
        </p:txBody>
      </p:sp>
      <p:cxnSp>
        <p:nvCxnSpPr>
          <p:cNvPr id="230" name="Google Shape;230;p12"/>
          <p:cNvCxnSpPr>
            <a:stCxn id="228" idx="3"/>
            <a:endCxn id="227" idx="1"/>
          </p:cNvCxnSpPr>
          <p:nvPr/>
        </p:nvCxnSpPr>
        <p:spPr>
          <a:xfrm>
            <a:off x="7853673"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231" name="Google Shape;231;p12"/>
          <p:cNvCxnSpPr>
            <a:stCxn id="222" idx="3"/>
            <a:endCxn id="223" idx="1"/>
          </p:cNvCxnSpPr>
          <p:nvPr/>
        </p:nvCxnSpPr>
        <p:spPr>
          <a:xfrm rot="10800000" flipH="1">
            <a:off x="1917114" y="2814263"/>
            <a:ext cx="466800" cy="2700"/>
          </a:xfrm>
          <a:prstGeom prst="straightConnector1">
            <a:avLst/>
          </a:prstGeom>
          <a:noFill/>
          <a:ln w="19050" cap="flat" cmpd="sng">
            <a:solidFill>
              <a:schemeClr val="lt1"/>
            </a:solidFill>
            <a:prstDash val="solid"/>
            <a:miter lim="8000"/>
            <a:headEnd type="none" w="sm" len="sm"/>
            <a:tailEnd type="triangle" w="med" len="med"/>
          </a:ln>
        </p:spPr>
      </p:cxnSp>
      <p:cxnSp>
        <p:nvCxnSpPr>
          <p:cNvPr id="232" name="Google Shape;232;p12"/>
          <p:cNvCxnSpPr>
            <a:stCxn id="223" idx="3"/>
            <a:endCxn id="225" idx="1"/>
          </p:cNvCxnSpPr>
          <p:nvPr/>
        </p:nvCxnSpPr>
        <p:spPr>
          <a:xfrm>
            <a:off x="3895967"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233" name="Google Shape;233;p12"/>
          <p:cNvCxnSpPr>
            <a:stCxn id="225" idx="3"/>
            <a:endCxn id="228" idx="1"/>
          </p:cNvCxnSpPr>
          <p:nvPr/>
        </p:nvCxnSpPr>
        <p:spPr>
          <a:xfrm>
            <a:off x="5874820"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234" name="Google Shape;234;p12"/>
          <p:cNvCxnSpPr>
            <a:stCxn id="227" idx="3"/>
          </p:cNvCxnSpPr>
          <p:nvPr/>
        </p:nvCxnSpPr>
        <p:spPr>
          <a:xfrm>
            <a:off x="9836615"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235" name="Google Shape;235;p12"/>
          <p:cNvCxnSpPr>
            <a:stCxn id="223" idx="2"/>
            <a:endCxn id="224" idx="0"/>
          </p:cNvCxnSpPr>
          <p:nvPr/>
        </p:nvCxnSpPr>
        <p:spPr>
          <a:xfrm>
            <a:off x="3139967" y="3570281"/>
            <a:ext cx="0" cy="437100"/>
          </a:xfrm>
          <a:prstGeom prst="straightConnector1">
            <a:avLst/>
          </a:prstGeom>
          <a:noFill/>
          <a:ln w="19050" cap="flat" cmpd="sng">
            <a:solidFill>
              <a:schemeClr val="lt1"/>
            </a:solidFill>
            <a:prstDash val="solid"/>
            <a:miter lim="8000"/>
            <a:headEnd type="none" w="sm" len="sm"/>
            <a:tailEnd type="triangle" w="med" len="med"/>
          </a:ln>
        </p:spPr>
      </p:cxnSp>
      <p:cxnSp>
        <p:nvCxnSpPr>
          <p:cNvPr id="236" name="Google Shape;236;p12"/>
          <p:cNvCxnSpPr>
            <a:stCxn id="225" idx="2"/>
            <a:endCxn id="229" idx="0"/>
          </p:cNvCxnSpPr>
          <p:nvPr/>
        </p:nvCxnSpPr>
        <p:spPr>
          <a:xfrm>
            <a:off x="5118820" y="3570281"/>
            <a:ext cx="0" cy="437100"/>
          </a:xfrm>
          <a:prstGeom prst="straightConnector1">
            <a:avLst/>
          </a:prstGeom>
          <a:noFill/>
          <a:ln w="19050" cap="flat" cmpd="sng">
            <a:solidFill>
              <a:schemeClr val="lt1"/>
            </a:solidFill>
            <a:prstDash val="solid"/>
            <a:miter lim="8000"/>
            <a:headEnd type="none" w="sm" len="sm"/>
            <a:tailEnd type="triangle" w="med" len="med"/>
          </a:ln>
        </p:spPr>
      </p:cxnSp>
      <p:sp>
        <p:nvSpPr>
          <p:cNvPr id="237" name="Google Shape;237;p12"/>
          <p:cNvSpPr/>
          <p:nvPr/>
        </p:nvSpPr>
        <p:spPr>
          <a:xfrm>
            <a:off x="4362820"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Second home visit</a:t>
            </a:r>
            <a:endParaRPr/>
          </a:p>
        </p:txBody>
      </p:sp>
      <p:sp>
        <p:nvSpPr>
          <p:cNvPr id="238" name="Google Shape;238;p12"/>
          <p:cNvSpPr/>
          <p:nvPr/>
        </p:nvSpPr>
        <p:spPr>
          <a:xfrm>
            <a:off x="6341673"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Health &amp; Safety Inspection</a:t>
            </a:r>
            <a:endParaRPr/>
          </a:p>
        </p:txBody>
      </p:sp>
      <p:sp>
        <p:nvSpPr>
          <p:cNvPr id="239" name="Google Shape;239;p12"/>
          <p:cNvSpPr/>
          <p:nvPr/>
        </p:nvSpPr>
        <p:spPr>
          <a:xfrm>
            <a:off x="4362820"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Pet Assessment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13"/>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latin typeface="Inter"/>
                <a:ea typeface="Inter"/>
                <a:cs typeface="Inter"/>
                <a:sym typeface="Inter"/>
              </a:rPr>
              <a:t>Assessment: Start to Finish</a:t>
            </a:r>
            <a:endParaRPr/>
          </a:p>
        </p:txBody>
      </p:sp>
      <p:sp>
        <p:nvSpPr>
          <p:cNvPr id="246" name="Google Shape;246;p13"/>
          <p:cNvSpPr/>
          <p:nvPr/>
        </p:nvSpPr>
        <p:spPr>
          <a:xfrm>
            <a:off x="6341673"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Health &amp; Safety Inspection</a:t>
            </a:r>
            <a:endParaRPr/>
          </a:p>
        </p:txBody>
      </p:sp>
      <p:sp>
        <p:nvSpPr>
          <p:cNvPr id="247" name="Google Shape;247;p13"/>
          <p:cNvSpPr/>
          <p:nvPr/>
        </p:nvSpPr>
        <p:spPr>
          <a:xfrm>
            <a:off x="9204666" y="3914479"/>
            <a:ext cx="1512000" cy="1512000"/>
          </a:xfrm>
          <a:prstGeom prst="rect">
            <a:avLst/>
          </a:prstGeom>
          <a:solidFill>
            <a:schemeClr val="lt2"/>
          </a:solidFill>
          <a:ln w="19050" cap="flat" cmpd="sng">
            <a:solidFill>
              <a:schemeClr val="lt2"/>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600" b="1">
                <a:solidFill>
                  <a:srgbClr val="000020"/>
                </a:solidFill>
                <a:latin typeface="Inter"/>
                <a:ea typeface="Inter"/>
                <a:cs typeface="Inter"/>
                <a:sym typeface="Inter"/>
              </a:rPr>
              <a:t>Risk assessment &amp; </a:t>
            </a:r>
            <a:r>
              <a:rPr lang="en-GB" sz="1300" b="1">
                <a:solidFill>
                  <a:srgbClr val="000020"/>
                </a:solidFill>
                <a:latin typeface="Inter"/>
                <a:ea typeface="Inter"/>
                <a:cs typeface="Inter"/>
                <a:sym typeface="Inter"/>
              </a:rPr>
              <a:t>recommendations</a:t>
            </a:r>
            <a:r>
              <a:rPr lang="en-GB" sz="1600" b="1">
                <a:solidFill>
                  <a:srgbClr val="000020"/>
                </a:solidFill>
                <a:latin typeface="Inter"/>
                <a:ea typeface="Inter"/>
                <a:cs typeface="Inter"/>
                <a:sym typeface="Inter"/>
              </a:rPr>
              <a:t> </a:t>
            </a:r>
            <a:endParaRPr/>
          </a:p>
        </p:txBody>
      </p:sp>
      <p:sp>
        <p:nvSpPr>
          <p:cNvPr id="248" name="Google Shape;248;p13"/>
          <p:cNvSpPr/>
          <p:nvPr/>
        </p:nvSpPr>
        <p:spPr>
          <a:xfrm>
            <a:off x="7272333" y="3914479"/>
            <a:ext cx="1512000" cy="1512000"/>
          </a:xfrm>
          <a:prstGeom prst="rect">
            <a:avLst/>
          </a:prstGeom>
          <a:solidFill>
            <a:schemeClr val="lt2"/>
          </a:solidFill>
          <a:ln w="19050" cap="flat" cmpd="sng">
            <a:solidFill>
              <a:schemeClr val="lt2"/>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Fire Extinguisher/ blanket</a:t>
            </a:r>
            <a:endParaRPr/>
          </a:p>
        </p:txBody>
      </p:sp>
      <p:sp>
        <p:nvSpPr>
          <p:cNvPr id="249" name="Google Shape;249;p13"/>
          <p:cNvSpPr/>
          <p:nvPr/>
        </p:nvSpPr>
        <p:spPr>
          <a:xfrm>
            <a:off x="5340000" y="3914479"/>
            <a:ext cx="1512000" cy="1512000"/>
          </a:xfrm>
          <a:prstGeom prst="rect">
            <a:avLst/>
          </a:prstGeom>
          <a:solidFill>
            <a:schemeClr val="lt2"/>
          </a:solidFill>
          <a:ln w="19050" cap="flat" cmpd="sng">
            <a:solidFill>
              <a:schemeClr val="lt2"/>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Smoke Alarms</a:t>
            </a:r>
            <a:endParaRPr/>
          </a:p>
        </p:txBody>
      </p:sp>
      <p:sp>
        <p:nvSpPr>
          <p:cNvPr id="250" name="Google Shape;250;p13"/>
          <p:cNvSpPr/>
          <p:nvPr/>
        </p:nvSpPr>
        <p:spPr>
          <a:xfrm>
            <a:off x="3407667" y="3914479"/>
            <a:ext cx="1512000" cy="1512000"/>
          </a:xfrm>
          <a:prstGeom prst="rect">
            <a:avLst/>
          </a:prstGeom>
          <a:solidFill>
            <a:schemeClr val="lt2"/>
          </a:solidFill>
          <a:ln w="19050" cap="flat" cmpd="sng">
            <a:solidFill>
              <a:schemeClr val="lt2"/>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Carbon monoxide detector</a:t>
            </a:r>
            <a:endParaRPr/>
          </a:p>
        </p:txBody>
      </p:sp>
      <p:sp>
        <p:nvSpPr>
          <p:cNvPr id="251" name="Google Shape;251;p13"/>
          <p:cNvSpPr/>
          <p:nvPr/>
        </p:nvSpPr>
        <p:spPr>
          <a:xfrm>
            <a:off x="1475334" y="3914479"/>
            <a:ext cx="1512000" cy="1512000"/>
          </a:xfrm>
          <a:prstGeom prst="rect">
            <a:avLst/>
          </a:prstGeom>
          <a:solidFill>
            <a:schemeClr val="lt2"/>
          </a:solidFill>
          <a:ln w="19050" cap="flat" cmpd="sng">
            <a:solidFill>
              <a:schemeClr val="lt2"/>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Gas Safety Certificate</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4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4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14"/>
          <p:cNvSpPr/>
          <p:nvPr/>
        </p:nvSpPr>
        <p:spPr>
          <a:xfrm>
            <a:off x="8324615"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Panel</a:t>
            </a:r>
            <a:endParaRPr/>
          </a:p>
        </p:txBody>
      </p:sp>
      <p:sp>
        <p:nvSpPr>
          <p:cNvPr id="258" name="Google Shape;258;p14"/>
          <p:cNvSpPr/>
          <p:nvPr/>
        </p:nvSpPr>
        <p:spPr>
          <a:xfrm>
            <a:off x="6341673"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Health &amp; Safety Inspection</a:t>
            </a:r>
            <a:endParaRPr/>
          </a:p>
        </p:txBody>
      </p:sp>
      <p:sp>
        <p:nvSpPr>
          <p:cNvPr id="259" name="Google Shape;259;p14"/>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latin typeface="Inter"/>
                <a:ea typeface="Inter"/>
                <a:cs typeface="Inter"/>
                <a:sym typeface="Inter"/>
              </a:rPr>
              <a:t>Assessment: Start to Finish</a:t>
            </a:r>
            <a:endParaRPr/>
          </a:p>
        </p:txBody>
      </p:sp>
      <p:sp>
        <p:nvSpPr>
          <p:cNvPr id="260" name="Google Shape;260;p14"/>
          <p:cNvSpPr/>
          <p:nvPr/>
        </p:nvSpPr>
        <p:spPr>
          <a:xfrm>
            <a:off x="405114" y="2060963"/>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Initial Application &amp; Screening</a:t>
            </a:r>
            <a:endParaRPr/>
          </a:p>
        </p:txBody>
      </p:sp>
      <p:sp>
        <p:nvSpPr>
          <p:cNvPr id="261" name="Google Shape;261;p14"/>
          <p:cNvSpPr/>
          <p:nvPr/>
        </p:nvSpPr>
        <p:spPr>
          <a:xfrm>
            <a:off x="2383967"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First home visit</a:t>
            </a:r>
            <a:endParaRPr/>
          </a:p>
        </p:txBody>
      </p:sp>
      <p:sp>
        <p:nvSpPr>
          <p:cNvPr id="262" name="Google Shape;262;p14"/>
          <p:cNvSpPr/>
          <p:nvPr/>
        </p:nvSpPr>
        <p:spPr>
          <a:xfrm>
            <a:off x="2383967"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Start DBS,  referencing &amp; LADO checks</a:t>
            </a:r>
            <a:endParaRPr/>
          </a:p>
        </p:txBody>
      </p:sp>
      <p:sp>
        <p:nvSpPr>
          <p:cNvPr id="263" name="Google Shape;263;p14"/>
          <p:cNvSpPr/>
          <p:nvPr/>
        </p:nvSpPr>
        <p:spPr>
          <a:xfrm>
            <a:off x="4362820"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Second home visit</a:t>
            </a:r>
            <a:endParaRPr/>
          </a:p>
        </p:txBody>
      </p:sp>
      <p:sp>
        <p:nvSpPr>
          <p:cNvPr id="264" name="Google Shape;264;p14"/>
          <p:cNvSpPr/>
          <p:nvPr/>
        </p:nvSpPr>
        <p:spPr>
          <a:xfrm>
            <a:off x="10307557"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600" b="1">
                <a:solidFill>
                  <a:srgbClr val="000020"/>
                </a:solidFill>
                <a:latin typeface="Inter"/>
                <a:ea typeface="Inter"/>
                <a:cs typeface="Inter"/>
                <a:sym typeface="Inter"/>
              </a:rPr>
              <a:t>Induction &amp; onboarding, including safeguarding training</a:t>
            </a:r>
            <a:endParaRPr/>
          </a:p>
        </p:txBody>
      </p:sp>
      <p:sp>
        <p:nvSpPr>
          <p:cNvPr id="265" name="Google Shape;265;p14"/>
          <p:cNvSpPr/>
          <p:nvPr/>
        </p:nvSpPr>
        <p:spPr>
          <a:xfrm>
            <a:off x="8324615"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Panel</a:t>
            </a:r>
            <a:endParaRPr/>
          </a:p>
        </p:txBody>
      </p:sp>
      <p:sp>
        <p:nvSpPr>
          <p:cNvPr id="266" name="Google Shape;266;p14"/>
          <p:cNvSpPr/>
          <p:nvPr/>
        </p:nvSpPr>
        <p:spPr>
          <a:xfrm>
            <a:off x="6341673"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Health &amp; Safety Inspection</a:t>
            </a:r>
            <a:endParaRPr/>
          </a:p>
        </p:txBody>
      </p:sp>
      <p:sp>
        <p:nvSpPr>
          <p:cNvPr id="267" name="Google Shape;267;p14"/>
          <p:cNvSpPr/>
          <p:nvPr/>
        </p:nvSpPr>
        <p:spPr>
          <a:xfrm>
            <a:off x="4362820"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Pet Assessment</a:t>
            </a:r>
            <a:endParaRPr/>
          </a:p>
        </p:txBody>
      </p:sp>
      <p:cxnSp>
        <p:nvCxnSpPr>
          <p:cNvPr id="268" name="Google Shape;268;p14"/>
          <p:cNvCxnSpPr>
            <a:stCxn id="266" idx="3"/>
            <a:endCxn id="265" idx="1"/>
          </p:cNvCxnSpPr>
          <p:nvPr/>
        </p:nvCxnSpPr>
        <p:spPr>
          <a:xfrm>
            <a:off x="7853673"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269" name="Google Shape;269;p14"/>
          <p:cNvCxnSpPr>
            <a:stCxn id="260" idx="3"/>
            <a:endCxn id="261" idx="1"/>
          </p:cNvCxnSpPr>
          <p:nvPr/>
        </p:nvCxnSpPr>
        <p:spPr>
          <a:xfrm rot="10800000" flipH="1">
            <a:off x="1917114" y="2814263"/>
            <a:ext cx="466800" cy="2700"/>
          </a:xfrm>
          <a:prstGeom prst="straightConnector1">
            <a:avLst/>
          </a:prstGeom>
          <a:noFill/>
          <a:ln w="19050" cap="flat" cmpd="sng">
            <a:solidFill>
              <a:schemeClr val="lt1"/>
            </a:solidFill>
            <a:prstDash val="solid"/>
            <a:miter lim="8000"/>
            <a:headEnd type="none" w="sm" len="sm"/>
            <a:tailEnd type="triangle" w="med" len="med"/>
          </a:ln>
        </p:spPr>
      </p:cxnSp>
      <p:cxnSp>
        <p:nvCxnSpPr>
          <p:cNvPr id="270" name="Google Shape;270;p14"/>
          <p:cNvCxnSpPr>
            <a:stCxn id="261" idx="3"/>
            <a:endCxn id="263" idx="1"/>
          </p:cNvCxnSpPr>
          <p:nvPr/>
        </p:nvCxnSpPr>
        <p:spPr>
          <a:xfrm>
            <a:off x="3895967"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271" name="Google Shape;271;p14"/>
          <p:cNvCxnSpPr>
            <a:stCxn id="263" idx="3"/>
            <a:endCxn id="266" idx="1"/>
          </p:cNvCxnSpPr>
          <p:nvPr/>
        </p:nvCxnSpPr>
        <p:spPr>
          <a:xfrm>
            <a:off x="5874820"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272" name="Google Shape;272;p14"/>
          <p:cNvCxnSpPr>
            <a:stCxn id="265" idx="3"/>
          </p:cNvCxnSpPr>
          <p:nvPr/>
        </p:nvCxnSpPr>
        <p:spPr>
          <a:xfrm>
            <a:off x="9836615"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273" name="Google Shape;273;p14"/>
          <p:cNvCxnSpPr>
            <a:stCxn id="261" idx="2"/>
            <a:endCxn id="262" idx="0"/>
          </p:cNvCxnSpPr>
          <p:nvPr/>
        </p:nvCxnSpPr>
        <p:spPr>
          <a:xfrm>
            <a:off x="3139967" y="3570281"/>
            <a:ext cx="0" cy="437100"/>
          </a:xfrm>
          <a:prstGeom prst="straightConnector1">
            <a:avLst/>
          </a:prstGeom>
          <a:noFill/>
          <a:ln w="19050" cap="flat" cmpd="sng">
            <a:solidFill>
              <a:schemeClr val="lt1"/>
            </a:solidFill>
            <a:prstDash val="solid"/>
            <a:miter lim="8000"/>
            <a:headEnd type="none" w="sm" len="sm"/>
            <a:tailEnd type="triangle" w="med" len="med"/>
          </a:ln>
        </p:spPr>
      </p:cxnSp>
      <p:cxnSp>
        <p:nvCxnSpPr>
          <p:cNvPr id="274" name="Google Shape;274;p14"/>
          <p:cNvCxnSpPr>
            <a:stCxn id="263" idx="2"/>
            <a:endCxn id="267" idx="0"/>
          </p:cNvCxnSpPr>
          <p:nvPr/>
        </p:nvCxnSpPr>
        <p:spPr>
          <a:xfrm>
            <a:off x="5118820" y="3570281"/>
            <a:ext cx="0" cy="437100"/>
          </a:xfrm>
          <a:prstGeom prst="straightConnector1">
            <a:avLst/>
          </a:prstGeom>
          <a:noFill/>
          <a:ln w="19050" cap="flat" cmpd="sng">
            <a:solidFill>
              <a:schemeClr val="lt1"/>
            </a:solidFill>
            <a:prstDash val="solid"/>
            <a:miter lim="800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15"/>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latin typeface="Inter"/>
                <a:ea typeface="Inter"/>
                <a:cs typeface="Inter"/>
                <a:sym typeface="Inter"/>
              </a:rPr>
              <a:t>Assessment: Start to Finish</a:t>
            </a:r>
            <a:endParaRPr/>
          </a:p>
        </p:txBody>
      </p:sp>
      <p:sp>
        <p:nvSpPr>
          <p:cNvPr id="281" name="Google Shape;281;p15"/>
          <p:cNvSpPr/>
          <p:nvPr/>
        </p:nvSpPr>
        <p:spPr>
          <a:xfrm>
            <a:off x="8324615"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Panel</a:t>
            </a:r>
            <a:endParaRPr/>
          </a:p>
        </p:txBody>
      </p:sp>
      <p:sp>
        <p:nvSpPr>
          <p:cNvPr id="282" name="Google Shape;282;p15"/>
          <p:cNvSpPr txBox="1"/>
          <p:nvPr/>
        </p:nvSpPr>
        <p:spPr>
          <a:xfrm>
            <a:off x="746953" y="2072004"/>
            <a:ext cx="6203381" cy="1477328"/>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rgbClr val="000020"/>
                </a:solidFill>
                <a:latin typeface="Inter"/>
                <a:ea typeface="Inter"/>
                <a:cs typeface="Inter"/>
                <a:sym typeface="Inter"/>
              </a:rPr>
              <a:t>Attendees </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1 Chair, Senior Safeguarding Professionals independent of Performance &amp; Wellbeing team and assessment process. </a:t>
            </a:r>
            <a:endParaRPr/>
          </a:p>
          <a:p>
            <a:pPr marL="285750" marR="0" lvl="0" indent="-285750" algn="l" rtl="0">
              <a:spcBef>
                <a:spcPts val="0"/>
              </a:spcBef>
              <a:spcAft>
                <a:spcPts val="0"/>
              </a:spcAft>
              <a:buClr>
                <a:srgbClr val="000020"/>
              </a:buClr>
              <a:buSzPts val="1800"/>
              <a:buFont typeface="Arial"/>
              <a:buChar char="•"/>
            </a:pPr>
            <a:r>
              <a:rPr lang="en-GB" sz="1800">
                <a:solidFill>
                  <a:srgbClr val="000020"/>
                </a:solidFill>
                <a:latin typeface="Inter"/>
                <a:ea typeface="Inter"/>
                <a:cs typeface="Inter"/>
                <a:sym typeface="Inter"/>
              </a:rPr>
              <a:t>2 panel members from the club with varying roles and independent of assessment process to this point.</a:t>
            </a:r>
            <a:endParaRPr/>
          </a:p>
        </p:txBody>
      </p:sp>
      <p:sp>
        <p:nvSpPr>
          <p:cNvPr id="283" name="Google Shape;283;p15"/>
          <p:cNvSpPr txBox="1"/>
          <p:nvPr/>
        </p:nvSpPr>
        <p:spPr>
          <a:xfrm>
            <a:off x="3301679" y="1253809"/>
            <a:ext cx="6094070"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lt1"/>
              </a:solidFill>
              <a:latin typeface="Inter"/>
              <a:ea typeface="Inter"/>
              <a:cs typeface="Inter"/>
              <a:sym typeface="Inter"/>
            </a:endParaRPr>
          </a:p>
          <a:p>
            <a:pPr marL="0" marR="0" lvl="0" indent="0" algn="l" rtl="0">
              <a:spcBef>
                <a:spcPts val="0"/>
              </a:spcBef>
              <a:spcAft>
                <a:spcPts val="0"/>
              </a:spcAft>
              <a:buNone/>
            </a:pPr>
            <a:endParaRPr sz="1800">
              <a:solidFill>
                <a:schemeClr val="lt1"/>
              </a:solidFill>
              <a:latin typeface="Inter"/>
              <a:ea typeface="Inter"/>
              <a:cs typeface="Inter"/>
              <a:sym typeface="Inter"/>
            </a:endParaRPr>
          </a:p>
        </p:txBody>
      </p:sp>
      <p:sp>
        <p:nvSpPr>
          <p:cNvPr id="284" name="Google Shape;284;p15"/>
          <p:cNvSpPr txBox="1"/>
          <p:nvPr/>
        </p:nvSpPr>
        <p:spPr>
          <a:xfrm>
            <a:off x="746953" y="3728422"/>
            <a:ext cx="2518939" cy="2862322"/>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rgbClr val="000020"/>
                </a:solidFill>
                <a:latin typeface="Inter"/>
                <a:ea typeface="Inter"/>
                <a:cs typeface="Inter"/>
                <a:sym typeface="Inter"/>
              </a:rPr>
              <a:t>How would you manage a situation where your own child’s needs conflict with those of the player you are hosting? E.g. A player receives more attention or opportunities than your child and this causes tension at home.</a:t>
            </a:r>
            <a:endParaRPr/>
          </a:p>
        </p:txBody>
      </p:sp>
      <p:sp>
        <p:nvSpPr>
          <p:cNvPr id="285" name="Google Shape;285;p15"/>
          <p:cNvSpPr txBox="1"/>
          <p:nvPr/>
        </p:nvSpPr>
        <p:spPr>
          <a:xfrm>
            <a:off x="3629885" y="3728422"/>
            <a:ext cx="2518939" cy="2585323"/>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Inter"/>
                <a:ea typeface="Inter"/>
                <a:cs typeface="Inter"/>
                <a:sym typeface="Inter"/>
              </a:rPr>
              <a:t>You are hosting a player with a different cultural background to yourself and your family. Do you think you could accommodate their needs as an individual, and how might you do this? </a:t>
            </a:r>
            <a:endParaRPr/>
          </a:p>
        </p:txBody>
      </p:sp>
      <p:sp>
        <p:nvSpPr>
          <p:cNvPr id="286" name="Google Shape;286;p15"/>
          <p:cNvSpPr txBox="1"/>
          <p:nvPr/>
        </p:nvSpPr>
        <p:spPr>
          <a:xfrm>
            <a:off x="9395749" y="3728422"/>
            <a:ext cx="2518939" cy="1754326"/>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rgbClr val="000020"/>
                </a:solidFill>
                <a:latin typeface="Inter"/>
                <a:ea typeface="Inter"/>
                <a:cs typeface="Inter"/>
                <a:sym typeface="Inter"/>
              </a:rPr>
              <a:t>A player tells you they don’t feel safe at the club but asks you not to tell anyone. What do you do?</a:t>
            </a:r>
            <a:endParaRPr sz="1800">
              <a:solidFill>
                <a:schemeClr val="dk1"/>
              </a:solidFill>
              <a:latin typeface="Inter"/>
              <a:ea typeface="Inter"/>
              <a:cs typeface="Inter"/>
              <a:sym typeface="Inter"/>
            </a:endParaRPr>
          </a:p>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
        <p:nvSpPr>
          <p:cNvPr id="287" name="Google Shape;287;p15"/>
          <p:cNvSpPr txBox="1"/>
          <p:nvPr/>
        </p:nvSpPr>
        <p:spPr>
          <a:xfrm>
            <a:off x="6512817" y="3728421"/>
            <a:ext cx="2518939" cy="2031325"/>
          </a:xfrm>
          <a:prstGeom prst="rect">
            <a:avLst/>
          </a:prstGeom>
          <a:solidFill>
            <a:schemeClr val="lt2"/>
          </a:solidFill>
          <a:ln w="9525" cap="flat" cmpd="sng">
            <a:solidFill>
              <a:schemeClr val="lt2"/>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a:solidFill>
                  <a:schemeClr val="dk1"/>
                </a:solidFill>
                <a:latin typeface="Inter"/>
                <a:ea typeface="Inter"/>
                <a:cs typeface="Inter"/>
                <a:sym typeface="Inter"/>
              </a:rPr>
              <a:t>Can you explain the style you would adopt to respond to challenging behaviour from a player in your home?</a:t>
            </a:r>
            <a:endParaRPr/>
          </a:p>
          <a:p>
            <a:pPr marL="0" marR="0" lvl="0" indent="0" algn="l" rtl="0">
              <a:spcBef>
                <a:spcPts val="0"/>
              </a:spcBef>
              <a:spcAft>
                <a:spcPts val="0"/>
              </a:spcAft>
              <a:buNone/>
            </a:pPr>
            <a:endParaRPr sz="1800">
              <a:solidFill>
                <a:schemeClr val="dk1"/>
              </a:solidFill>
              <a:latin typeface="Inter"/>
              <a:ea typeface="Inter"/>
              <a:cs typeface="Inter"/>
              <a:sym typeface="Inter"/>
            </a:endParaRPr>
          </a:p>
          <a:p>
            <a:pPr marL="0" marR="0" lvl="0" indent="0" algn="l" rtl="0">
              <a:spcBef>
                <a:spcPts val="0"/>
              </a:spcBef>
              <a:spcAft>
                <a:spcPts val="0"/>
              </a:spcAft>
              <a:buNone/>
            </a:pPr>
            <a:endParaRPr sz="1800">
              <a:solidFill>
                <a:schemeClr val="dk1"/>
              </a:solidFill>
              <a:latin typeface="Inter"/>
              <a:ea typeface="Inter"/>
              <a:cs typeface="Inter"/>
              <a:sym typeface="Inte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8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16"/>
          <p:cNvSpPr/>
          <p:nvPr/>
        </p:nvSpPr>
        <p:spPr>
          <a:xfrm>
            <a:off x="10307557"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600" b="1">
                <a:solidFill>
                  <a:srgbClr val="000020"/>
                </a:solidFill>
                <a:latin typeface="Inter"/>
                <a:ea typeface="Inter"/>
                <a:cs typeface="Inter"/>
                <a:sym typeface="Inter"/>
              </a:rPr>
              <a:t>Induction &amp; onboarding, including safeguarding training</a:t>
            </a:r>
            <a:endParaRPr/>
          </a:p>
        </p:txBody>
      </p:sp>
      <p:sp>
        <p:nvSpPr>
          <p:cNvPr id="294" name="Google Shape;294;p16"/>
          <p:cNvSpPr/>
          <p:nvPr/>
        </p:nvSpPr>
        <p:spPr>
          <a:xfrm>
            <a:off x="8324615"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Panel</a:t>
            </a:r>
            <a:endParaRPr/>
          </a:p>
        </p:txBody>
      </p:sp>
      <p:sp>
        <p:nvSpPr>
          <p:cNvPr id="295" name="Google Shape;295;p16"/>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latin typeface="Inter"/>
                <a:ea typeface="Inter"/>
                <a:cs typeface="Inter"/>
                <a:sym typeface="Inter"/>
              </a:rPr>
              <a:t>Assessment: Start to Finish</a:t>
            </a:r>
            <a:endParaRPr/>
          </a:p>
        </p:txBody>
      </p:sp>
      <p:sp>
        <p:nvSpPr>
          <p:cNvPr id="296" name="Google Shape;296;p16"/>
          <p:cNvSpPr/>
          <p:nvPr/>
        </p:nvSpPr>
        <p:spPr>
          <a:xfrm>
            <a:off x="405114" y="2060963"/>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Initial Application &amp; Screening</a:t>
            </a:r>
            <a:endParaRPr/>
          </a:p>
        </p:txBody>
      </p:sp>
      <p:sp>
        <p:nvSpPr>
          <p:cNvPr id="297" name="Google Shape;297;p16"/>
          <p:cNvSpPr/>
          <p:nvPr/>
        </p:nvSpPr>
        <p:spPr>
          <a:xfrm>
            <a:off x="2383967"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First home visit</a:t>
            </a:r>
            <a:endParaRPr/>
          </a:p>
        </p:txBody>
      </p:sp>
      <p:sp>
        <p:nvSpPr>
          <p:cNvPr id="298" name="Google Shape;298;p16"/>
          <p:cNvSpPr/>
          <p:nvPr/>
        </p:nvSpPr>
        <p:spPr>
          <a:xfrm>
            <a:off x="2383967"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Start DBS,  referencing &amp; LADO checks</a:t>
            </a:r>
            <a:endParaRPr/>
          </a:p>
        </p:txBody>
      </p:sp>
      <p:sp>
        <p:nvSpPr>
          <p:cNvPr id="299" name="Google Shape;299;p16"/>
          <p:cNvSpPr/>
          <p:nvPr/>
        </p:nvSpPr>
        <p:spPr>
          <a:xfrm>
            <a:off x="4362820"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Second home visit</a:t>
            </a:r>
            <a:endParaRPr/>
          </a:p>
        </p:txBody>
      </p:sp>
      <p:sp>
        <p:nvSpPr>
          <p:cNvPr id="300" name="Google Shape;300;p16"/>
          <p:cNvSpPr/>
          <p:nvPr/>
        </p:nvSpPr>
        <p:spPr>
          <a:xfrm>
            <a:off x="10307557"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600" b="1">
                <a:solidFill>
                  <a:srgbClr val="000020"/>
                </a:solidFill>
                <a:latin typeface="Inter"/>
                <a:ea typeface="Inter"/>
                <a:cs typeface="Inter"/>
                <a:sym typeface="Inter"/>
              </a:rPr>
              <a:t>Induction &amp; onboarding, including safeguarding training</a:t>
            </a:r>
            <a:endParaRPr/>
          </a:p>
        </p:txBody>
      </p:sp>
      <p:sp>
        <p:nvSpPr>
          <p:cNvPr id="301" name="Google Shape;301;p16"/>
          <p:cNvSpPr/>
          <p:nvPr/>
        </p:nvSpPr>
        <p:spPr>
          <a:xfrm>
            <a:off x="8324615"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Panel</a:t>
            </a:r>
            <a:endParaRPr/>
          </a:p>
        </p:txBody>
      </p:sp>
      <p:sp>
        <p:nvSpPr>
          <p:cNvPr id="302" name="Google Shape;302;p16"/>
          <p:cNvSpPr/>
          <p:nvPr/>
        </p:nvSpPr>
        <p:spPr>
          <a:xfrm>
            <a:off x="6341673" y="2058281"/>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Health &amp; Safety Inspection</a:t>
            </a:r>
            <a:endParaRPr/>
          </a:p>
        </p:txBody>
      </p:sp>
      <p:sp>
        <p:nvSpPr>
          <p:cNvPr id="303" name="Google Shape;303;p16"/>
          <p:cNvSpPr/>
          <p:nvPr/>
        </p:nvSpPr>
        <p:spPr>
          <a:xfrm>
            <a:off x="4362820" y="4007438"/>
            <a:ext cx="1512000" cy="1512000"/>
          </a:xfrm>
          <a:prstGeom prst="rect">
            <a:avLst/>
          </a:prstGeom>
          <a:solidFill>
            <a:srgbClr val="1AFFBA"/>
          </a:solidFill>
          <a:ln w="19050" cap="flat" cmpd="sng">
            <a:solidFill>
              <a:srgbClr val="1AFFBA"/>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Pet Assessment</a:t>
            </a:r>
            <a:endParaRPr/>
          </a:p>
        </p:txBody>
      </p:sp>
      <p:cxnSp>
        <p:nvCxnSpPr>
          <p:cNvPr id="304" name="Google Shape;304;p16"/>
          <p:cNvCxnSpPr>
            <a:stCxn id="302" idx="3"/>
            <a:endCxn id="301" idx="1"/>
          </p:cNvCxnSpPr>
          <p:nvPr/>
        </p:nvCxnSpPr>
        <p:spPr>
          <a:xfrm>
            <a:off x="7853673"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305" name="Google Shape;305;p16"/>
          <p:cNvCxnSpPr>
            <a:stCxn id="296" idx="3"/>
            <a:endCxn id="297" idx="1"/>
          </p:cNvCxnSpPr>
          <p:nvPr/>
        </p:nvCxnSpPr>
        <p:spPr>
          <a:xfrm rot="10800000" flipH="1">
            <a:off x="1917114" y="2814263"/>
            <a:ext cx="466800" cy="2700"/>
          </a:xfrm>
          <a:prstGeom prst="straightConnector1">
            <a:avLst/>
          </a:prstGeom>
          <a:noFill/>
          <a:ln w="19050" cap="flat" cmpd="sng">
            <a:solidFill>
              <a:schemeClr val="lt1"/>
            </a:solidFill>
            <a:prstDash val="solid"/>
            <a:miter lim="8000"/>
            <a:headEnd type="none" w="sm" len="sm"/>
            <a:tailEnd type="triangle" w="med" len="med"/>
          </a:ln>
        </p:spPr>
      </p:cxnSp>
      <p:cxnSp>
        <p:nvCxnSpPr>
          <p:cNvPr id="306" name="Google Shape;306;p16"/>
          <p:cNvCxnSpPr>
            <a:stCxn id="297" idx="3"/>
            <a:endCxn id="299" idx="1"/>
          </p:cNvCxnSpPr>
          <p:nvPr/>
        </p:nvCxnSpPr>
        <p:spPr>
          <a:xfrm>
            <a:off x="3895967"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307" name="Google Shape;307;p16"/>
          <p:cNvCxnSpPr>
            <a:stCxn id="299" idx="3"/>
            <a:endCxn id="302" idx="1"/>
          </p:cNvCxnSpPr>
          <p:nvPr/>
        </p:nvCxnSpPr>
        <p:spPr>
          <a:xfrm>
            <a:off x="5874820"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308" name="Google Shape;308;p16"/>
          <p:cNvCxnSpPr>
            <a:stCxn id="301" idx="3"/>
          </p:cNvCxnSpPr>
          <p:nvPr/>
        </p:nvCxnSpPr>
        <p:spPr>
          <a:xfrm>
            <a:off x="9836615"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309" name="Google Shape;309;p16"/>
          <p:cNvCxnSpPr>
            <a:stCxn id="297" idx="2"/>
            <a:endCxn id="298" idx="0"/>
          </p:cNvCxnSpPr>
          <p:nvPr/>
        </p:nvCxnSpPr>
        <p:spPr>
          <a:xfrm>
            <a:off x="3139967" y="3570281"/>
            <a:ext cx="0" cy="437100"/>
          </a:xfrm>
          <a:prstGeom prst="straightConnector1">
            <a:avLst/>
          </a:prstGeom>
          <a:noFill/>
          <a:ln w="19050" cap="flat" cmpd="sng">
            <a:solidFill>
              <a:schemeClr val="lt1"/>
            </a:solidFill>
            <a:prstDash val="solid"/>
            <a:miter lim="8000"/>
            <a:headEnd type="none" w="sm" len="sm"/>
            <a:tailEnd type="triangle" w="med" len="med"/>
          </a:ln>
        </p:spPr>
      </p:cxnSp>
      <p:cxnSp>
        <p:nvCxnSpPr>
          <p:cNvPr id="310" name="Google Shape;310;p16"/>
          <p:cNvCxnSpPr>
            <a:stCxn id="299" idx="2"/>
            <a:endCxn id="303" idx="0"/>
          </p:cNvCxnSpPr>
          <p:nvPr/>
        </p:nvCxnSpPr>
        <p:spPr>
          <a:xfrm>
            <a:off x="5118820" y="3570281"/>
            <a:ext cx="0" cy="437100"/>
          </a:xfrm>
          <a:prstGeom prst="straightConnector1">
            <a:avLst/>
          </a:prstGeom>
          <a:noFill/>
          <a:ln w="19050" cap="flat" cmpd="sng">
            <a:solidFill>
              <a:schemeClr val="lt1"/>
            </a:solidFill>
            <a:prstDash val="solid"/>
            <a:miter lim="8000"/>
            <a:headEnd type="none" w="sm" len="sm"/>
            <a:tailEnd type="triangle" w="med" len="med"/>
          </a:ln>
        </p:spPr>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17"/>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latin typeface="Inter"/>
                <a:ea typeface="Inter"/>
                <a:cs typeface="Inter"/>
                <a:sym typeface="Inter"/>
              </a:rPr>
              <a:t>Assessment: Start to Finish</a:t>
            </a:r>
            <a:endParaRPr/>
          </a:p>
        </p:txBody>
      </p:sp>
      <p:sp>
        <p:nvSpPr>
          <p:cNvPr id="317" name="Google Shape;317;p17"/>
          <p:cNvSpPr/>
          <p:nvPr/>
        </p:nvSpPr>
        <p:spPr>
          <a:xfrm>
            <a:off x="10307557"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600" b="1">
                <a:solidFill>
                  <a:srgbClr val="000020"/>
                </a:solidFill>
                <a:latin typeface="Inter"/>
                <a:ea typeface="Inter"/>
                <a:cs typeface="Inter"/>
                <a:sym typeface="Inter"/>
              </a:rPr>
              <a:t>Induction &amp; onboarding, including safeguarding training</a:t>
            </a:r>
            <a:endParaRPr/>
          </a:p>
        </p:txBody>
      </p:sp>
      <p:sp>
        <p:nvSpPr>
          <p:cNvPr id="318" name="Google Shape;318;p17"/>
          <p:cNvSpPr/>
          <p:nvPr/>
        </p:nvSpPr>
        <p:spPr>
          <a:xfrm>
            <a:off x="1122261" y="2058281"/>
            <a:ext cx="1512000" cy="1512000"/>
          </a:xfrm>
          <a:prstGeom prst="rect">
            <a:avLst/>
          </a:prstGeom>
          <a:solidFill>
            <a:schemeClr val="lt2"/>
          </a:solidFill>
          <a:ln w="19050" cap="flat" cmpd="sng">
            <a:solidFill>
              <a:schemeClr val="lt2"/>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Transition to active host</a:t>
            </a:r>
            <a:endParaRPr/>
          </a:p>
        </p:txBody>
      </p:sp>
      <p:sp>
        <p:nvSpPr>
          <p:cNvPr id="319" name="Google Shape;319;p17"/>
          <p:cNvSpPr/>
          <p:nvPr/>
        </p:nvSpPr>
        <p:spPr>
          <a:xfrm>
            <a:off x="3418585" y="2058281"/>
            <a:ext cx="1512000" cy="1512000"/>
          </a:xfrm>
          <a:prstGeom prst="rect">
            <a:avLst/>
          </a:prstGeom>
          <a:solidFill>
            <a:schemeClr val="lt2"/>
          </a:solidFill>
          <a:ln w="19050" cap="flat" cmpd="sng">
            <a:solidFill>
              <a:schemeClr val="lt2"/>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Host contract</a:t>
            </a:r>
            <a:endParaRPr/>
          </a:p>
        </p:txBody>
      </p:sp>
      <p:sp>
        <p:nvSpPr>
          <p:cNvPr id="320" name="Google Shape;320;p17"/>
          <p:cNvSpPr/>
          <p:nvPr/>
        </p:nvSpPr>
        <p:spPr>
          <a:xfrm>
            <a:off x="5714909" y="2058281"/>
            <a:ext cx="1512000" cy="1512000"/>
          </a:xfrm>
          <a:prstGeom prst="rect">
            <a:avLst/>
          </a:prstGeom>
          <a:solidFill>
            <a:schemeClr val="lt2"/>
          </a:solidFill>
          <a:ln w="19050" cap="flat" cmpd="sng">
            <a:solidFill>
              <a:schemeClr val="lt2"/>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700" b="1">
                <a:solidFill>
                  <a:srgbClr val="000020"/>
                </a:solidFill>
                <a:latin typeface="Inter"/>
                <a:ea typeface="Inter"/>
                <a:cs typeface="Inter"/>
                <a:sym typeface="Inter"/>
              </a:rPr>
              <a:t>Confidentiality agreement</a:t>
            </a:r>
            <a:endParaRPr/>
          </a:p>
        </p:txBody>
      </p:sp>
      <p:sp>
        <p:nvSpPr>
          <p:cNvPr id="321" name="Google Shape;321;p17"/>
          <p:cNvSpPr/>
          <p:nvPr/>
        </p:nvSpPr>
        <p:spPr>
          <a:xfrm>
            <a:off x="8011233" y="2058281"/>
            <a:ext cx="1512000" cy="1512000"/>
          </a:xfrm>
          <a:prstGeom prst="rect">
            <a:avLst/>
          </a:prstGeom>
          <a:solidFill>
            <a:schemeClr val="lt2"/>
          </a:solidFill>
          <a:ln w="19050" cap="flat" cmpd="sng">
            <a:solidFill>
              <a:schemeClr val="lt2"/>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Safeguarding training</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p18"/>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latin typeface="Inter"/>
                <a:ea typeface="Inter"/>
                <a:cs typeface="Inter"/>
                <a:sym typeface="Inter"/>
              </a:rPr>
              <a:t>Assessment: Start to Finish</a:t>
            </a:r>
            <a:endParaRPr/>
          </a:p>
        </p:txBody>
      </p:sp>
      <p:sp>
        <p:nvSpPr>
          <p:cNvPr id="328" name="Google Shape;328;p18"/>
          <p:cNvSpPr/>
          <p:nvPr/>
        </p:nvSpPr>
        <p:spPr>
          <a:xfrm>
            <a:off x="405114" y="2060963"/>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Initial Application &amp; Screening</a:t>
            </a:r>
            <a:endParaRPr/>
          </a:p>
        </p:txBody>
      </p:sp>
      <p:sp>
        <p:nvSpPr>
          <p:cNvPr id="329" name="Google Shape;329;p18"/>
          <p:cNvSpPr/>
          <p:nvPr/>
        </p:nvSpPr>
        <p:spPr>
          <a:xfrm>
            <a:off x="2383967"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First home visit</a:t>
            </a:r>
            <a:endParaRPr/>
          </a:p>
        </p:txBody>
      </p:sp>
      <p:sp>
        <p:nvSpPr>
          <p:cNvPr id="330" name="Google Shape;330;p18"/>
          <p:cNvSpPr/>
          <p:nvPr/>
        </p:nvSpPr>
        <p:spPr>
          <a:xfrm>
            <a:off x="2383967" y="4007438"/>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Start DBS,  referencing &amp; LADO checks</a:t>
            </a:r>
            <a:endParaRPr/>
          </a:p>
        </p:txBody>
      </p:sp>
      <p:sp>
        <p:nvSpPr>
          <p:cNvPr id="331" name="Google Shape;331;p18"/>
          <p:cNvSpPr/>
          <p:nvPr/>
        </p:nvSpPr>
        <p:spPr>
          <a:xfrm>
            <a:off x="4362820"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Second home visit</a:t>
            </a:r>
            <a:endParaRPr/>
          </a:p>
        </p:txBody>
      </p:sp>
      <p:sp>
        <p:nvSpPr>
          <p:cNvPr id="332" name="Google Shape;332;p18"/>
          <p:cNvSpPr/>
          <p:nvPr/>
        </p:nvSpPr>
        <p:spPr>
          <a:xfrm>
            <a:off x="10307557"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600" b="1">
                <a:solidFill>
                  <a:srgbClr val="000020"/>
                </a:solidFill>
                <a:latin typeface="Inter"/>
                <a:ea typeface="Inter"/>
                <a:cs typeface="Inter"/>
                <a:sym typeface="Inter"/>
              </a:rPr>
              <a:t>Induction &amp; onboarding, including safeguarding training</a:t>
            </a:r>
            <a:endParaRPr/>
          </a:p>
        </p:txBody>
      </p:sp>
      <p:sp>
        <p:nvSpPr>
          <p:cNvPr id="333" name="Google Shape;333;p18"/>
          <p:cNvSpPr/>
          <p:nvPr/>
        </p:nvSpPr>
        <p:spPr>
          <a:xfrm>
            <a:off x="8324615"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Panel</a:t>
            </a:r>
            <a:endParaRPr/>
          </a:p>
        </p:txBody>
      </p:sp>
      <p:sp>
        <p:nvSpPr>
          <p:cNvPr id="334" name="Google Shape;334;p18"/>
          <p:cNvSpPr/>
          <p:nvPr/>
        </p:nvSpPr>
        <p:spPr>
          <a:xfrm>
            <a:off x="6341673" y="2058281"/>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Health &amp; Safety Inspection</a:t>
            </a:r>
            <a:endParaRPr/>
          </a:p>
        </p:txBody>
      </p:sp>
      <p:sp>
        <p:nvSpPr>
          <p:cNvPr id="335" name="Google Shape;335;p18"/>
          <p:cNvSpPr/>
          <p:nvPr/>
        </p:nvSpPr>
        <p:spPr>
          <a:xfrm>
            <a:off x="4362820" y="4007438"/>
            <a:ext cx="1512000" cy="1512000"/>
          </a:xfrm>
          <a:prstGeom prst="rect">
            <a:avLst/>
          </a:prstGeom>
          <a:solidFill>
            <a:srgbClr val="FFAB00"/>
          </a:solidFill>
          <a:ln w="19050" cap="flat" cmpd="sng">
            <a:solidFill>
              <a:srgbClr val="FFAB00"/>
            </a:solidFill>
            <a:prstDash val="solid"/>
            <a:miter lim="8000"/>
            <a:headEnd type="none" w="sm" len="sm"/>
            <a:tailEnd type="none" w="sm" len="sm"/>
          </a:ln>
        </p:spPr>
        <p:txBody>
          <a:bodyPr spcFirstLastPara="1" wrap="square" lIns="91425" tIns="45700" rIns="91425" bIns="45700" anchor="ctr" anchorCtr="0">
            <a:normAutofit/>
          </a:bodyPr>
          <a:lstStyle/>
          <a:p>
            <a:pPr marL="0" marR="0" lvl="0" indent="0" algn="ctr" rtl="0">
              <a:spcBef>
                <a:spcPts val="0"/>
              </a:spcBef>
              <a:spcAft>
                <a:spcPts val="0"/>
              </a:spcAft>
              <a:buNone/>
            </a:pPr>
            <a:r>
              <a:rPr lang="en-GB" sz="1800" b="1">
                <a:solidFill>
                  <a:srgbClr val="000020"/>
                </a:solidFill>
                <a:latin typeface="Inter"/>
                <a:ea typeface="Inter"/>
                <a:cs typeface="Inter"/>
                <a:sym typeface="Inter"/>
              </a:rPr>
              <a:t>Pet Assessment</a:t>
            </a:r>
            <a:endParaRPr/>
          </a:p>
        </p:txBody>
      </p:sp>
      <p:cxnSp>
        <p:nvCxnSpPr>
          <p:cNvPr id="336" name="Google Shape;336;p18"/>
          <p:cNvCxnSpPr>
            <a:stCxn id="334" idx="3"/>
            <a:endCxn id="333" idx="1"/>
          </p:cNvCxnSpPr>
          <p:nvPr/>
        </p:nvCxnSpPr>
        <p:spPr>
          <a:xfrm>
            <a:off x="7853673"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337" name="Google Shape;337;p18"/>
          <p:cNvCxnSpPr>
            <a:stCxn id="328" idx="3"/>
            <a:endCxn id="329" idx="1"/>
          </p:cNvCxnSpPr>
          <p:nvPr/>
        </p:nvCxnSpPr>
        <p:spPr>
          <a:xfrm rot="10800000" flipH="1">
            <a:off x="1917114" y="2814263"/>
            <a:ext cx="466800" cy="2700"/>
          </a:xfrm>
          <a:prstGeom prst="straightConnector1">
            <a:avLst/>
          </a:prstGeom>
          <a:noFill/>
          <a:ln w="19050" cap="flat" cmpd="sng">
            <a:solidFill>
              <a:schemeClr val="lt1"/>
            </a:solidFill>
            <a:prstDash val="solid"/>
            <a:miter lim="8000"/>
            <a:headEnd type="none" w="sm" len="sm"/>
            <a:tailEnd type="triangle" w="med" len="med"/>
          </a:ln>
        </p:spPr>
      </p:cxnSp>
      <p:cxnSp>
        <p:nvCxnSpPr>
          <p:cNvPr id="338" name="Google Shape;338;p18"/>
          <p:cNvCxnSpPr>
            <a:stCxn id="329" idx="3"/>
            <a:endCxn id="331" idx="1"/>
          </p:cNvCxnSpPr>
          <p:nvPr/>
        </p:nvCxnSpPr>
        <p:spPr>
          <a:xfrm>
            <a:off x="3895967"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339" name="Google Shape;339;p18"/>
          <p:cNvCxnSpPr>
            <a:stCxn id="331" idx="3"/>
            <a:endCxn id="334" idx="1"/>
          </p:cNvCxnSpPr>
          <p:nvPr/>
        </p:nvCxnSpPr>
        <p:spPr>
          <a:xfrm>
            <a:off x="5874820" y="2814281"/>
            <a:ext cx="466800" cy="0"/>
          </a:xfrm>
          <a:prstGeom prst="straightConnector1">
            <a:avLst/>
          </a:prstGeom>
          <a:noFill/>
          <a:ln w="19050" cap="flat" cmpd="sng">
            <a:solidFill>
              <a:schemeClr val="lt1"/>
            </a:solidFill>
            <a:prstDash val="solid"/>
            <a:miter lim="8000"/>
            <a:headEnd type="none" w="sm" len="sm"/>
            <a:tailEnd type="triangle" w="med" len="med"/>
          </a:ln>
        </p:spPr>
      </p:cxnSp>
      <p:cxnSp>
        <p:nvCxnSpPr>
          <p:cNvPr id="340" name="Google Shape;340;p18"/>
          <p:cNvCxnSpPr>
            <a:stCxn id="333" idx="3"/>
          </p:cNvCxnSpPr>
          <p:nvPr/>
        </p:nvCxnSpPr>
        <p:spPr>
          <a:xfrm>
            <a:off x="9836615" y="2814281"/>
            <a:ext cx="471000" cy="0"/>
          </a:xfrm>
          <a:prstGeom prst="straightConnector1">
            <a:avLst/>
          </a:prstGeom>
          <a:noFill/>
          <a:ln w="19050" cap="flat" cmpd="sng">
            <a:solidFill>
              <a:schemeClr val="lt1"/>
            </a:solidFill>
            <a:prstDash val="solid"/>
            <a:miter lim="8000"/>
            <a:headEnd type="none" w="sm" len="sm"/>
            <a:tailEnd type="triangle" w="med" len="med"/>
          </a:ln>
        </p:spPr>
      </p:cxnSp>
      <p:cxnSp>
        <p:nvCxnSpPr>
          <p:cNvPr id="341" name="Google Shape;341;p18"/>
          <p:cNvCxnSpPr>
            <a:stCxn id="329" idx="2"/>
            <a:endCxn id="330" idx="0"/>
          </p:cNvCxnSpPr>
          <p:nvPr/>
        </p:nvCxnSpPr>
        <p:spPr>
          <a:xfrm>
            <a:off x="3139967" y="3570281"/>
            <a:ext cx="0" cy="437100"/>
          </a:xfrm>
          <a:prstGeom prst="straightConnector1">
            <a:avLst/>
          </a:prstGeom>
          <a:noFill/>
          <a:ln w="19050" cap="flat" cmpd="sng">
            <a:solidFill>
              <a:schemeClr val="lt1"/>
            </a:solidFill>
            <a:prstDash val="solid"/>
            <a:miter lim="8000"/>
            <a:headEnd type="none" w="sm" len="sm"/>
            <a:tailEnd type="triangle" w="med" len="med"/>
          </a:ln>
        </p:spPr>
      </p:cxnSp>
      <p:cxnSp>
        <p:nvCxnSpPr>
          <p:cNvPr id="342" name="Google Shape;342;p18"/>
          <p:cNvCxnSpPr>
            <a:stCxn id="331" idx="2"/>
            <a:endCxn id="335" idx="0"/>
          </p:cNvCxnSpPr>
          <p:nvPr/>
        </p:nvCxnSpPr>
        <p:spPr>
          <a:xfrm>
            <a:off x="5118820" y="3570281"/>
            <a:ext cx="0" cy="437100"/>
          </a:xfrm>
          <a:prstGeom prst="straightConnector1">
            <a:avLst/>
          </a:prstGeom>
          <a:noFill/>
          <a:ln w="19050" cap="flat" cmpd="sng">
            <a:solidFill>
              <a:schemeClr val="lt1"/>
            </a:solidFill>
            <a:prstDash val="solid"/>
            <a:miter lim="8000"/>
            <a:headEnd type="none" w="sm" len="sm"/>
            <a:tailEnd type="triangle" w="med" len="med"/>
          </a:ln>
        </p:spPr>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19"/>
          <p:cNvSpPr txBox="1">
            <a:spLocks noGrp="1"/>
          </p:cNvSpPr>
          <p:nvPr>
            <p:ph type="body" idx="1"/>
          </p:nvPr>
        </p:nvSpPr>
        <p:spPr>
          <a:xfrm>
            <a:off x="6224751"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4899"/>
              </a:buClr>
              <a:buSzPts val="2800"/>
              <a:buNone/>
            </a:pPr>
            <a:r>
              <a:rPr lang="en-GB"/>
              <a:t>Matching and placement plans</a:t>
            </a:r>
            <a:endParaRPr/>
          </a:p>
        </p:txBody>
      </p:sp>
      <p:sp>
        <p:nvSpPr>
          <p:cNvPr id="349" name="Google Shape;349;p19"/>
          <p:cNvSpPr txBox="1"/>
          <p:nvPr/>
        </p:nvSpPr>
        <p:spPr>
          <a:xfrm>
            <a:off x="6224751" y="1560532"/>
            <a:ext cx="5367982" cy="4524315"/>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004899"/>
              </a:buClr>
              <a:buSzPts val="1800"/>
              <a:buFont typeface="Play"/>
              <a:buAutoNum type="arabicPeriod"/>
            </a:pPr>
            <a:r>
              <a:rPr lang="en-GB" sz="1800">
                <a:solidFill>
                  <a:srgbClr val="004899"/>
                </a:solidFill>
                <a:latin typeface="Arial"/>
                <a:ea typeface="Arial"/>
                <a:cs typeface="Arial"/>
                <a:sym typeface="Arial"/>
              </a:rPr>
              <a:t>Homestay information form completed by player’s parent/guardian </a:t>
            </a:r>
            <a:endParaRPr/>
          </a:p>
          <a:p>
            <a:pPr marL="342900" marR="0" lvl="0" indent="-342900" algn="l" rtl="0">
              <a:spcBef>
                <a:spcPts val="0"/>
              </a:spcBef>
              <a:spcAft>
                <a:spcPts val="0"/>
              </a:spcAft>
              <a:buClr>
                <a:srgbClr val="004899"/>
              </a:buClr>
              <a:buSzPts val="1800"/>
              <a:buFont typeface="Play"/>
              <a:buAutoNum type="arabicPeriod"/>
            </a:pPr>
            <a:r>
              <a:rPr lang="en-GB" sz="1800">
                <a:solidFill>
                  <a:srgbClr val="004899"/>
                </a:solidFill>
                <a:latin typeface="Arial"/>
                <a:ea typeface="Arial"/>
                <a:cs typeface="Arial"/>
                <a:sym typeface="Arial"/>
              </a:rPr>
              <a:t>Collate special requests, medical info etc. </a:t>
            </a:r>
            <a:endParaRPr/>
          </a:p>
          <a:p>
            <a:pPr marL="342900" marR="0" lvl="0" indent="-342900" algn="l" rtl="0">
              <a:spcBef>
                <a:spcPts val="0"/>
              </a:spcBef>
              <a:spcAft>
                <a:spcPts val="0"/>
              </a:spcAft>
              <a:buClr>
                <a:srgbClr val="004899"/>
              </a:buClr>
              <a:buSzPts val="1800"/>
              <a:buFont typeface="Play"/>
              <a:buAutoNum type="arabicPeriod"/>
            </a:pPr>
            <a:r>
              <a:rPr lang="en-GB" sz="1800">
                <a:solidFill>
                  <a:srgbClr val="004899"/>
                </a:solidFill>
                <a:latin typeface="Arial"/>
                <a:ea typeface="Arial"/>
                <a:cs typeface="Arial"/>
                <a:sym typeface="Arial"/>
              </a:rPr>
              <a:t>Matching process </a:t>
            </a:r>
            <a:endParaRPr/>
          </a:p>
          <a:p>
            <a:pPr marL="342900" marR="0" lvl="0" indent="-342900" algn="l" rtl="0">
              <a:spcBef>
                <a:spcPts val="0"/>
              </a:spcBef>
              <a:spcAft>
                <a:spcPts val="0"/>
              </a:spcAft>
              <a:buClr>
                <a:srgbClr val="004899"/>
              </a:buClr>
              <a:buSzPts val="1800"/>
              <a:buFont typeface="Play"/>
              <a:buAutoNum type="arabicPeriod"/>
            </a:pPr>
            <a:r>
              <a:rPr lang="en-GB" sz="1800">
                <a:solidFill>
                  <a:srgbClr val="004899"/>
                </a:solidFill>
                <a:latin typeface="Arial"/>
                <a:ea typeface="Arial"/>
                <a:cs typeface="Arial"/>
                <a:sym typeface="Arial"/>
              </a:rPr>
              <a:t>Contact proposed host Contact player’s parent/guardian </a:t>
            </a:r>
            <a:endParaRPr/>
          </a:p>
          <a:p>
            <a:pPr marL="342900" marR="0" lvl="0" indent="-342900" algn="l" rtl="0">
              <a:spcBef>
                <a:spcPts val="0"/>
              </a:spcBef>
              <a:spcAft>
                <a:spcPts val="0"/>
              </a:spcAft>
              <a:buClr>
                <a:srgbClr val="004899"/>
              </a:buClr>
              <a:buSzPts val="1800"/>
              <a:buFont typeface="Play"/>
              <a:buAutoNum type="arabicPeriod"/>
            </a:pPr>
            <a:r>
              <a:rPr lang="en-GB" sz="1800">
                <a:solidFill>
                  <a:srgbClr val="004899"/>
                </a:solidFill>
                <a:latin typeface="Arial"/>
                <a:ea typeface="Arial"/>
                <a:cs typeface="Arial"/>
                <a:sym typeface="Arial"/>
              </a:rPr>
              <a:t>Confirmation email </a:t>
            </a:r>
            <a:endParaRPr/>
          </a:p>
          <a:p>
            <a:pPr marL="342900" marR="0" lvl="0" indent="-342900" algn="l" rtl="0">
              <a:spcBef>
                <a:spcPts val="0"/>
              </a:spcBef>
              <a:spcAft>
                <a:spcPts val="0"/>
              </a:spcAft>
              <a:buClr>
                <a:srgbClr val="004899"/>
              </a:buClr>
              <a:buSzPts val="1800"/>
              <a:buFont typeface="Play"/>
              <a:buAutoNum type="arabicPeriod"/>
            </a:pPr>
            <a:r>
              <a:rPr lang="en-GB" sz="1800">
                <a:solidFill>
                  <a:srgbClr val="004899"/>
                </a:solidFill>
                <a:latin typeface="Arial"/>
                <a:ea typeface="Arial"/>
                <a:cs typeface="Arial"/>
                <a:sym typeface="Arial"/>
              </a:rPr>
              <a:t>Player’s parent/guardian and host have direct contact to arrange visit </a:t>
            </a:r>
            <a:endParaRPr/>
          </a:p>
          <a:p>
            <a:pPr marL="342900" marR="0" lvl="0" indent="-342900" algn="l" rtl="0">
              <a:spcBef>
                <a:spcPts val="0"/>
              </a:spcBef>
              <a:spcAft>
                <a:spcPts val="0"/>
              </a:spcAft>
              <a:buClr>
                <a:srgbClr val="004899"/>
              </a:buClr>
              <a:buSzPts val="1800"/>
              <a:buFont typeface="Play"/>
              <a:buAutoNum type="arabicPeriod"/>
            </a:pPr>
            <a:r>
              <a:rPr lang="en-GB" sz="1800">
                <a:solidFill>
                  <a:srgbClr val="004899"/>
                </a:solidFill>
                <a:latin typeface="Arial"/>
                <a:ea typeface="Arial"/>
                <a:cs typeface="Arial"/>
                <a:sym typeface="Arial"/>
              </a:rPr>
              <a:t>Player provided with homestay info sheet </a:t>
            </a:r>
            <a:endParaRPr/>
          </a:p>
          <a:p>
            <a:pPr marL="342900" marR="0" lvl="0" indent="-342900" algn="l" rtl="0">
              <a:spcBef>
                <a:spcPts val="0"/>
              </a:spcBef>
              <a:spcAft>
                <a:spcPts val="0"/>
              </a:spcAft>
              <a:buClr>
                <a:srgbClr val="004899"/>
              </a:buClr>
              <a:buSzPts val="1800"/>
              <a:buFont typeface="Play"/>
              <a:buAutoNum type="arabicPeriod"/>
            </a:pPr>
            <a:r>
              <a:rPr lang="en-GB" sz="1800">
                <a:solidFill>
                  <a:srgbClr val="004899"/>
                </a:solidFill>
                <a:latin typeface="Arial"/>
                <a:ea typeface="Arial"/>
                <a:cs typeface="Arial"/>
                <a:sym typeface="Arial"/>
              </a:rPr>
              <a:t>Placement plan completed prior to stay commencing </a:t>
            </a:r>
            <a:endParaRPr/>
          </a:p>
          <a:p>
            <a:pPr marL="342900" marR="0" lvl="0" indent="-342900" algn="l" rtl="0">
              <a:spcBef>
                <a:spcPts val="0"/>
              </a:spcBef>
              <a:spcAft>
                <a:spcPts val="0"/>
              </a:spcAft>
              <a:buClr>
                <a:srgbClr val="004899"/>
              </a:buClr>
              <a:buSzPts val="1800"/>
              <a:buFont typeface="Play"/>
              <a:buAutoNum type="arabicPeriod"/>
            </a:pPr>
            <a:r>
              <a:rPr lang="en-GB" sz="1800">
                <a:solidFill>
                  <a:srgbClr val="004899"/>
                </a:solidFill>
                <a:latin typeface="Arial"/>
                <a:ea typeface="Arial"/>
                <a:cs typeface="Arial"/>
                <a:sym typeface="Arial"/>
              </a:rPr>
              <a:t>Player to agree to homestay contract prior to starting placement </a:t>
            </a:r>
            <a:endParaRPr/>
          </a:p>
          <a:p>
            <a:pPr marL="342900" marR="0" lvl="0" indent="-342900" algn="l" rtl="0">
              <a:spcBef>
                <a:spcPts val="0"/>
              </a:spcBef>
              <a:spcAft>
                <a:spcPts val="0"/>
              </a:spcAft>
              <a:buClr>
                <a:srgbClr val="004899"/>
              </a:buClr>
              <a:buSzPts val="1800"/>
              <a:buFont typeface="Play"/>
              <a:buAutoNum type="arabicPeriod"/>
            </a:pPr>
            <a:r>
              <a:rPr lang="en-GB" sz="1800">
                <a:solidFill>
                  <a:srgbClr val="004899"/>
                </a:solidFill>
                <a:latin typeface="Google Sans"/>
                <a:ea typeface="Google Sans"/>
                <a:cs typeface="Google Sans"/>
                <a:sym typeface="Google Sans"/>
              </a:rPr>
              <a:t>Local Authority notified if placement is a Private Fostering arrangement</a:t>
            </a:r>
            <a:endParaRPr sz="1800">
              <a:solidFill>
                <a:srgbClr val="004899"/>
              </a:solidFill>
              <a:latin typeface="Google Sans"/>
              <a:ea typeface="Google Sans"/>
              <a:cs typeface="Google Sans"/>
              <a:sym typeface="Google Sans"/>
            </a:endParaRPr>
          </a:p>
        </p:txBody>
      </p:sp>
      <p:pic>
        <p:nvPicPr>
          <p:cNvPr id="350" name="Google Shape;350;p19"/>
          <p:cNvPicPr preferRelativeResize="0">
            <a:picLocks noGrp="1"/>
          </p:cNvPicPr>
          <p:nvPr>
            <p:ph type="pic" idx="2"/>
          </p:nvPr>
        </p:nvPicPr>
        <p:blipFill rotWithShape="1">
          <a:blip r:embed="rId3">
            <a:alphaModFix/>
          </a:blip>
          <a:srcRect l="2076" r="2076"/>
          <a:stretch/>
        </p:blipFill>
        <p:spPr>
          <a:xfrm>
            <a:off x="1285875" y="0"/>
            <a:ext cx="4381500" cy="6858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20"/>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t>ANNUAL REVIEW &amp; MONITORING</a:t>
            </a:r>
            <a:endParaRPr/>
          </a:p>
        </p:txBody>
      </p:sp>
      <p:sp>
        <p:nvSpPr>
          <p:cNvPr id="356" name="Google Shape;356;p20"/>
          <p:cNvSpPr txBox="1"/>
          <p:nvPr/>
        </p:nvSpPr>
        <p:spPr>
          <a:xfrm>
            <a:off x="467933" y="1996853"/>
            <a:ext cx="4801491" cy="3123932"/>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chemeClr val="lt1"/>
              </a:buClr>
              <a:buSzPts val="1800"/>
              <a:buFont typeface="Play"/>
              <a:buAutoNum type="arabicPeriod"/>
            </a:pPr>
            <a:r>
              <a:rPr lang="en-GB" sz="1800">
                <a:solidFill>
                  <a:schemeClr val="lt1"/>
                </a:solidFill>
                <a:latin typeface="Arial"/>
                <a:ea typeface="Arial"/>
                <a:cs typeface="Arial"/>
                <a:sym typeface="Arial"/>
              </a:rPr>
              <a:t>2 x unannounced visits per host (full time) per season</a:t>
            </a:r>
            <a:endParaRPr/>
          </a:p>
          <a:p>
            <a:pPr marL="342900" marR="0" lvl="0" indent="-342900" algn="l" rtl="0">
              <a:spcBef>
                <a:spcPts val="600"/>
              </a:spcBef>
              <a:spcAft>
                <a:spcPts val="0"/>
              </a:spcAft>
              <a:buClr>
                <a:schemeClr val="lt1"/>
              </a:buClr>
              <a:buSzPts val="1800"/>
              <a:buFont typeface="Play"/>
              <a:buAutoNum type="arabicPeriod"/>
            </a:pPr>
            <a:r>
              <a:rPr lang="en-GB" sz="1800">
                <a:solidFill>
                  <a:schemeClr val="lt1"/>
                </a:solidFill>
                <a:latin typeface="Arial"/>
                <a:ea typeface="Arial"/>
                <a:cs typeface="Arial"/>
                <a:sym typeface="Arial"/>
              </a:rPr>
              <a:t>1 x pre-arranged revisit per season </a:t>
            </a:r>
            <a:endParaRPr/>
          </a:p>
          <a:p>
            <a:pPr marL="342900" marR="0" lvl="0" indent="-342900" algn="l" rtl="0">
              <a:spcBef>
                <a:spcPts val="600"/>
              </a:spcBef>
              <a:spcAft>
                <a:spcPts val="0"/>
              </a:spcAft>
              <a:buClr>
                <a:schemeClr val="lt1"/>
              </a:buClr>
              <a:buSzPts val="1800"/>
              <a:buFont typeface="Play"/>
              <a:buAutoNum type="arabicPeriod"/>
            </a:pPr>
            <a:r>
              <a:rPr lang="en-GB" sz="1800">
                <a:solidFill>
                  <a:schemeClr val="lt1"/>
                </a:solidFill>
                <a:latin typeface="Arial"/>
                <a:ea typeface="Arial"/>
                <a:cs typeface="Arial"/>
                <a:sym typeface="Arial"/>
              </a:rPr>
              <a:t>Updated photos of accommodation </a:t>
            </a:r>
            <a:endParaRPr/>
          </a:p>
          <a:p>
            <a:pPr marL="342900" marR="0" lvl="0" indent="-342900" algn="l" rtl="0">
              <a:spcBef>
                <a:spcPts val="600"/>
              </a:spcBef>
              <a:spcAft>
                <a:spcPts val="0"/>
              </a:spcAft>
              <a:buClr>
                <a:schemeClr val="lt1"/>
              </a:buClr>
              <a:buSzPts val="1800"/>
              <a:buFont typeface="Play"/>
              <a:buAutoNum type="arabicPeriod"/>
            </a:pPr>
            <a:r>
              <a:rPr lang="en-GB" sz="1800">
                <a:solidFill>
                  <a:schemeClr val="lt1"/>
                </a:solidFill>
                <a:latin typeface="Arial"/>
                <a:ea typeface="Arial"/>
                <a:cs typeface="Arial"/>
                <a:sym typeface="Arial"/>
              </a:rPr>
              <a:t>Player/Guardian feedback </a:t>
            </a:r>
            <a:endParaRPr/>
          </a:p>
          <a:p>
            <a:pPr marL="342900" marR="0" lvl="0" indent="-342900" algn="l" rtl="0">
              <a:spcBef>
                <a:spcPts val="600"/>
              </a:spcBef>
              <a:spcAft>
                <a:spcPts val="0"/>
              </a:spcAft>
              <a:buClr>
                <a:schemeClr val="lt1"/>
              </a:buClr>
              <a:buSzPts val="1800"/>
              <a:buFont typeface="Play"/>
              <a:buAutoNum type="arabicPeriod"/>
            </a:pPr>
            <a:r>
              <a:rPr lang="en-GB" sz="1800">
                <a:solidFill>
                  <a:schemeClr val="lt1"/>
                </a:solidFill>
                <a:latin typeface="Arial"/>
                <a:ea typeface="Arial"/>
                <a:cs typeface="Arial"/>
                <a:sym typeface="Arial"/>
              </a:rPr>
              <a:t>Host feedback </a:t>
            </a:r>
            <a:endParaRPr/>
          </a:p>
          <a:p>
            <a:pPr marL="342900" marR="0" lvl="0" indent="-342900" algn="l" rtl="0">
              <a:spcBef>
                <a:spcPts val="600"/>
              </a:spcBef>
              <a:spcAft>
                <a:spcPts val="0"/>
              </a:spcAft>
              <a:buClr>
                <a:schemeClr val="lt1"/>
              </a:buClr>
              <a:buSzPts val="1800"/>
              <a:buFont typeface="Play"/>
              <a:buAutoNum type="arabicPeriod"/>
            </a:pPr>
            <a:r>
              <a:rPr lang="en-GB" sz="1800">
                <a:solidFill>
                  <a:schemeClr val="lt1"/>
                </a:solidFill>
                <a:latin typeface="Arial"/>
                <a:ea typeface="Arial"/>
                <a:cs typeface="Arial"/>
                <a:sym typeface="Arial"/>
              </a:rPr>
              <a:t>Club feedback </a:t>
            </a:r>
            <a:endParaRPr/>
          </a:p>
          <a:p>
            <a:pPr marL="342900" marR="0" lvl="0" indent="-342900" algn="l" rtl="0">
              <a:spcBef>
                <a:spcPts val="600"/>
              </a:spcBef>
              <a:spcAft>
                <a:spcPts val="0"/>
              </a:spcAft>
              <a:buClr>
                <a:schemeClr val="lt1"/>
              </a:buClr>
              <a:buSzPts val="1800"/>
              <a:buFont typeface="Play"/>
              <a:buAutoNum type="arabicPeriod"/>
            </a:pPr>
            <a:r>
              <a:rPr lang="en-GB" sz="1800">
                <a:solidFill>
                  <a:schemeClr val="lt1"/>
                </a:solidFill>
                <a:latin typeface="Arial"/>
                <a:ea typeface="Arial"/>
                <a:cs typeface="Arial"/>
                <a:sym typeface="Arial"/>
              </a:rPr>
              <a:t>Annual panel</a:t>
            </a:r>
            <a:endParaRPr/>
          </a:p>
          <a:p>
            <a:pPr marL="342900" marR="0" lvl="0" indent="-342900" algn="l" rtl="0">
              <a:spcBef>
                <a:spcPts val="600"/>
              </a:spcBef>
              <a:spcAft>
                <a:spcPts val="0"/>
              </a:spcAft>
              <a:buClr>
                <a:schemeClr val="lt1"/>
              </a:buClr>
              <a:buSzPts val="1800"/>
              <a:buFont typeface="Play"/>
              <a:buAutoNum type="arabicPeriod"/>
            </a:pPr>
            <a:r>
              <a:rPr lang="en-GB" sz="1800">
                <a:solidFill>
                  <a:schemeClr val="lt1"/>
                </a:solidFill>
                <a:latin typeface="Arial"/>
                <a:ea typeface="Arial"/>
                <a:cs typeface="Arial"/>
                <a:sym typeface="Arial"/>
              </a:rPr>
              <a:t>Recommendation decision</a:t>
            </a:r>
            <a:endParaRPr sz="1800">
              <a:solidFill>
                <a:schemeClr val="lt1"/>
              </a:solidFill>
              <a:latin typeface="Arial"/>
              <a:ea typeface="Arial"/>
              <a:cs typeface="Arial"/>
              <a:sym typeface="Arial"/>
            </a:endParaRPr>
          </a:p>
        </p:txBody>
      </p:sp>
      <p:pic>
        <p:nvPicPr>
          <p:cNvPr id="357" name="Google Shape;357;p20"/>
          <p:cNvPicPr preferRelativeResize="0">
            <a:picLocks noGrp="1"/>
          </p:cNvPicPr>
          <p:nvPr>
            <p:ph type="pic" idx="2"/>
          </p:nvPr>
        </p:nvPicPr>
        <p:blipFill rotWithShape="1">
          <a:blip r:embed="rId3">
            <a:alphaModFix/>
          </a:blip>
          <a:srcRect l="46258" r="17880"/>
          <a:stretch/>
        </p:blipFill>
        <p:spPr>
          <a:xfrm>
            <a:off x="6366821" y="0"/>
            <a:ext cx="4381500" cy="6858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21"/>
          <p:cNvSpPr txBox="1">
            <a:spLocks noGrp="1"/>
          </p:cNvSpPr>
          <p:nvPr>
            <p:ph type="body" idx="1"/>
          </p:nvPr>
        </p:nvSpPr>
        <p:spPr>
          <a:xfrm>
            <a:off x="6224751"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4899"/>
              </a:buClr>
              <a:buSzPts val="2800"/>
              <a:buNone/>
            </a:pPr>
            <a:r>
              <a:rPr lang="en-GB"/>
              <a:t>SUPPORT &amp; TRAINING</a:t>
            </a:r>
            <a:endParaRPr/>
          </a:p>
        </p:txBody>
      </p:sp>
      <p:pic>
        <p:nvPicPr>
          <p:cNvPr id="364" name="Google Shape;364;p21"/>
          <p:cNvPicPr preferRelativeResize="0">
            <a:picLocks noGrp="1"/>
          </p:cNvPicPr>
          <p:nvPr>
            <p:ph type="pic" idx="2"/>
          </p:nvPr>
        </p:nvPicPr>
        <p:blipFill rotWithShape="1">
          <a:blip r:embed="rId3">
            <a:alphaModFix/>
          </a:blip>
          <a:srcRect l="27176" r="30232"/>
          <a:stretch/>
        </p:blipFill>
        <p:spPr>
          <a:xfrm>
            <a:off x="1285875" y="0"/>
            <a:ext cx="4381500" cy="6858000"/>
          </a:xfrm>
          <a:prstGeom prst="rect">
            <a:avLst/>
          </a:prstGeom>
          <a:noFill/>
          <a:ln>
            <a:noFill/>
          </a:ln>
        </p:spPr>
      </p:pic>
      <p:sp>
        <p:nvSpPr>
          <p:cNvPr id="365" name="Google Shape;365;p21"/>
          <p:cNvSpPr txBox="1"/>
          <p:nvPr/>
        </p:nvSpPr>
        <p:spPr>
          <a:xfrm>
            <a:off x="6224751" y="1459079"/>
            <a:ext cx="5657687" cy="480131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rgbClr val="004899"/>
                </a:solidFill>
                <a:latin typeface="Arial"/>
                <a:ea typeface="Arial"/>
                <a:cs typeface="Arial"/>
                <a:sym typeface="Arial"/>
              </a:rPr>
              <a:t>Mandatory Training Engagement</a:t>
            </a:r>
            <a:r>
              <a:rPr lang="en-GB" sz="1800">
                <a:solidFill>
                  <a:srgbClr val="004899"/>
                </a:solidFill>
                <a:latin typeface="Arial"/>
                <a:ea typeface="Arial"/>
                <a:cs typeface="Arial"/>
                <a:sym typeface="Arial"/>
              </a:rPr>
              <a:t>: Each household must maintain a minimum 75% attendance rate across continuous education workshops remain registered. </a:t>
            </a:r>
            <a:endParaRPr/>
          </a:p>
          <a:p>
            <a:pPr marL="0" marR="0" lvl="0" indent="114300" algn="l" rtl="0">
              <a:spcBef>
                <a:spcPts val="0"/>
              </a:spcBef>
              <a:spcAft>
                <a:spcPts val="0"/>
              </a:spcAft>
              <a:buClr>
                <a:schemeClr val="dk1"/>
              </a:buClr>
              <a:buSzPts val="1800"/>
              <a:buFont typeface="Arial"/>
              <a:buNone/>
            </a:pPr>
            <a:endParaRPr sz="1800">
              <a:solidFill>
                <a:schemeClr val="dk1"/>
              </a:solidFill>
              <a:latin typeface="Arial"/>
              <a:ea typeface="Arial"/>
              <a:cs typeface="Arial"/>
              <a:sym typeface="Arial"/>
            </a:endParaRPr>
          </a:p>
          <a:p>
            <a:pPr marL="0" marR="0" lvl="0" indent="0" algn="l" rtl="0">
              <a:spcBef>
                <a:spcPts val="0"/>
              </a:spcBef>
              <a:spcAft>
                <a:spcPts val="0"/>
              </a:spcAft>
              <a:buNone/>
            </a:pPr>
            <a:r>
              <a:rPr lang="en-GB" sz="1800" b="1">
                <a:solidFill>
                  <a:srgbClr val="004899"/>
                </a:solidFill>
                <a:latin typeface="Arial"/>
                <a:ea typeface="Arial"/>
                <a:cs typeface="Arial"/>
                <a:sym typeface="Arial"/>
              </a:rPr>
              <a:t>June: </a:t>
            </a:r>
            <a:r>
              <a:rPr lang="en-GB" sz="1800">
                <a:solidFill>
                  <a:srgbClr val="004899"/>
                </a:solidFill>
                <a:latin typeface="Arial"/>
                <a:ea typeface="Arial"/>
                <a:cs typeface="Arial"/>
                <a:sym typeface="Arial"/>
              </a:rPr>
              <a:t>Annual induction training, including  safeguarding</a:t>
            </a:r>
            <a:endParaRPr/>
          </a:p>
          <a:p>
            <a:pPr marL="0" marR="0" lvl="0" indent="0" algn="l" rtl="0">
              <a:spcBef>
                <a:spcPts val="0"/>
              </a:spcBef>
              <a:spcAft>
                <a:spcPts val="0"/>
              </a:spcAft>
              <a:buNone/>
            </a:pPr>
            <a:r>
              <a:rPr lang="en-GB" sz="1800" b="1">
                <a:solidFill>
                  <a:srgbClr val="004899"/>
                </a:solidFill>
                <a:latin typeface="Arial"/>
                <a:ea typeface="Arial"/>
                <a:cs typeface="Arial"/>
                <a:sym typeface="Arial"/>
              </a:rPr>
              <a:t>October: </a:t>
            </a:r>
            <a:r>
              <a:rPr lang="en-GB" sz="1800">
                <a:solidFill>
                  <a:srgbClr val="004899"/>
                </a:solidFill>
                <a:latin typeface="Arial"/>
                <a:ea typeface="Arial"/>
                <a:cs typeface="Arial"/>
                <a:sym typeface="Arial"/>
              </a:rPr>
              <a:t>Diversity, Equality &amp; Discrimination</a:t>
            </a:r>
            <a:endParaRPr/>
          </a:p>
          <a:p>
            <a:pPr marL="0" marR="0" lvl="0" indent="0" algn="l" rtl="0">
              <a:spcBef>
                <a:spcPts val="0"/>
              </a:spcBef>
              <a:spcAft>
                <a:spcPts val="0"/>
              </a:spcAft>
              <a:buNone/>
            </a:pPr>
            <a:r>
              <a:rPr lang="en-GB" sz="1800" b="1">
                <a:solidFill>
                  <a:srgbClr val="004899"/>
                </a:solidFill>
                <a:latin typeface="Arial"/>
                <a:ea typeface="Arial"/>
                <a:cs typeface="Arial"/>
                <a:sym typeface="Arial"/>
              </a:rPr>
              <a:t>January: </a:t>
            </a:r>
            <a:r>
              <a:rPr lang="en-GB" sz="1800">
                <a:solidFill>
                  <a:srgbClr val="004899"/>
                </a:solidFill>
                <a:latin typeface="Arial"/>
                <a:ea typeface="Arial"/>
                <a:cs typeface="Arial"/>
                <a:sym typeface="Arial"/>
              </a:rPr>
              <a:t>Online Safety </a:t>
            </a:r>
            <a:endParaRPr/>
          </a:p>
          <a:p>
            <a:pPr marL="0" marR="0" lvl="0" indent="0" algn="l" rtl="0">
              <a:spcBef>
                <a:spcPts val="0"/>
              </a:spcBef>
              <a:spcAft>
                <a:spcPts val="0"/>
              </a:spcAft>
              <a:buNone/>
            </a:pPr>
            <a:r>
              <a:rPr lang="en-GB" sz="1800" b="1">
                <a:solidFill>
                  <a:srgbClr val="004899"/>
                </a:solidFill>
                <a:latin typeface="Arial"/>
                <a:ea typeface="Arial"/>
                <a:cs typeface="Arial"/>
                <a:sym typeface="Arial"/>
              </a:rPr>
              <a:t>March: </a:t>
            </a:r>
            <a:r>
              <a:rPr lang="en-GB" sz="1800">
                <a:solidFill>
                  <a:srgbClr val="004899"/>
                </a:solidFill>
                <a:latin typeface="Arial"/>
                <a:ea typeface="Arial"/>
                <a:cs typeface="Arial"/>
                <a:sym typeface="Arial"/>
              </a:rPr>
              <a:t>Nutrition</a:t>
            </a:r>
            <a:endParaRPr/>
          </a:p>
          <a:p>
            <a:pPr marL="0" marR="0" lvl="0" indent="0" algn="l" rtl="0">
              <a:spcBef>
                <a:spcPts val="0"/>
              </a:spcBef>
              <a:spcAft>
                <a:spcPts val="0"/>
              </a:spcAft>
              <a:buNone/>
            </a:pPr>
            <a:r>
              <a:rPr lang="en-GB" sz="1800" b="1">
                <a:solidFill>
                  <a:srgbClr val="004899"/>
                </a:solidFill>
                <a:latin typeface="Arial"/>
                <a:ea typeface="Arial"/>
                <a:cs typeface="Arial"/>
                <a:sym typeface="Arial"/>
              </a:rPr>
              <a:t>May: </a:t>
            </a:r>
            <a:r>
              <a:rPr lang="en-GB" sz="1800">
                <a:solidFill>
                  <a:srgbClr val="004899"/>
                </a:solidFill>
                <a:latin typeface="Arial"/>
                <a:ea typeface="Arial"/>
                <a:cs typeface="Arial"/>
                <a:sym typeface="Arial"/>
              </a:rPr>
              <a:t>End of season celebration meal</a:t>
            </a:r>
            <a:endParaRPr/>
          </a:p>
          <a:p>
            <a:pPr marL="0" marR="0" lvl="0" indent="0" algn="l" rtl="0">
              <a:spcBef>
                <a:spcPts val="0"/>
              </a:spcBef>
              <a:spcAft>
                <a:spcPts val="0"/>
              </a:spcAft>
              <a:buNone/>
            </a:pPr>
            <a:endParaRPr sz="1800" b="1">
              <a:solidFill>
                <a:srgbClr val="004899"/>
              </a:solidFill>
              <a:latin typeface="Arial"/>
              <a:ea typeface="Arial"/>
              <a:cs typeface="Arial"/>
              <a:sym typeface="Arial"/>
            </a:endParaRPr>
          </a:p>
          <a:p>
            <a:pPr marL="0" marR="0" lvl="0" indent="0" algn="l" rtl="0">
              <a:spcBef>
                <a:spcPts val="0"/>
              </a:spcBef>
              <a:spcAft>
                <a:spcPts val="0"/>
              </a:spcAft>
              <a:buNone/>
            </a:pPr>
            <a:r>
              <a:rPr lang="en-GB" sz="1800" b="1">
                <a:solidFill>
                  <a:srgbClr val="004899"/>
                </a:solidFill>
                <a:latin typeface="Arial"/>
                <a:ea typeface="Arial"/>
                <a:cs typeface="Arial"/>
                <a:sym typeface="Arial"/>
              </a:rPr>
              <a:t>Peer Community</a:t>
            </a:r>
            <a:r>
              <a:rPr lang="en-GB" sz="1800">
                <a:solidFill>
                  <a:srgbClr val="004899"/>
                </a:solidFill>
                <a:latin typeface="Arial"/>
                <a:ea typeface="Arial"/>
                <a:cs typeface="Arial"/>
                <a:sym typeface="Arial"/>
              </a:rPr>
              <a:t>: Training sessions double as host support networks</a:t>
            </a:r>
            <a:endParaRPr/>
          </a:p>
          <a:p>
            <a:pPr marL="0" marR="0" lvl="0" indent="0" algn="l" rtl="0">
              <a:spcBef>
                <a:spcPts val="0"/>
              </a:spcBef>
              <a:spcAft>
                <a:spcPts val="0"/>
              </a:spcAft>
              <a:buNone/>
            </a:pPr>
            <a:endParaRPr sz="1800" b="1">
              <a:solidFill>
                <a:srgbClr val="004899"/>
              </a:solidFill>
              <a:latin typeface="Arial"/>
              <a:ea typeface="Arial"/>
              <a:cs typeface="Arial"/>
              <a:sym typeface="Arial"/>
            </a:endParaRPr>
          </a:p>
          <a:p>
            <a:pPr marL="0" marR="0" lvl="0" indent="0" algn="l" rtl="0">
              <a:spcBef>
                <a:spcPts val="0"/>
              </a:spcBef>
              <a:spcAft>
                <a:spcPts val="0"/>
              </a:spcAft>
              <a:buNone/>
            </a:pPr>
            <a:r>
              <a:rPr lang="en-GB" sz="1800" b="1">
                <a:solidFill>
                  <a:srgbClr val="004899"/>
                </a:solidFill>
                <a:latin typeface="Arial"/>
                <a:ea typeface="Arial"/>
                <a:cs typeface="Arial"/>
                <a:sym typeface="Arial"/>
              </a:rPr>
              <a:t>Quarterly newsletters</a:t>
            </a:r>
            <a:endParaRPr/>
          </a:p>
          <a:p>
            <a:pPr marL="0" marR="0" lvl="0" indent="0" algn="l" rtl="0">
              <a:spcBef>
                <a:spcPts val="0"/>
              </a:spcBef>
              <a:spcAft>
                <a:spcPts val="0"/>
              </a:spcAft>
              <a:buNone/>
            </a:pPr>
            <a:endParaRPr sz="1800" b="1">
              <a:solidFill>
                <a:srgbClr val="004899"/>
              </a:solidFill>
              <a:latin typeface="Arial"/>
              <a:ea typeface="Arial"/>
              <a:cs typeface="Arial"/>
              <a:sym typeface="Arial"/>
            </a:endParaRPr>
          </a:p>
          <a:p>
            <a:pPr marL="0" marR="0" lvl="0" indent="0" algn="l" rtl="0">
              <a:spcBef>
                <a:spcPts val="0"/>
              </a:spcBef>
              <a:spcAft>
                <a:spcPts val="0"/>
              </a:spcAft>
              <a:buNone/>
            </a:pPr>
            <a:r>
              <a:rPr lang="en-GB" sz="1800" b="1">
                <a:solidFill>
                  <a:srgbClr val="004899"/>
                </a:solidFill>
                <a:latin typeface="Arial"/>
                <a:ea typeface="Arial"/>
                <a:cs typeface="Arial"/>
                <a:sym typeface="Arial"/>
              </a:rPr>
              <a:t>Out of Hours support</a:t>
            </a:r>
            <a:endParaRPr/>
          </a:p>
          <a:p>
            <a:pPr marL="0" marR="0" lvl="0" indent="0" algn="l" rtl="0">
              <a:spcBef>
                <a:spcPts val="0"/>
              </a:spcBef>
              <a:spcAft>
                <a:spcPts val="0"/>
              </a:spcAft>
              <a:buNone/>
            </a:pPr>
            <a:endParaRPr sz="1800" b="1">
              <a:solidFill>
                <a:schemeClr val="dk1"/>
              </a:solidFill>
              <a:latin typeface="Arial"/>
              <a:ea typeface="Arial"/>
              <a:cs typeface="Arial"/>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22"/>
          <p:cNvSpPr txBox="1">
            <a:spLocks noGrp="1"/>
          </p:cNvSpPr>
          <p:nvPr>
            <p:ph type="body" idx="1"/>
          </p:nvPr>
        </p:nvSpPr>
        <p:spPr>
          <a:xfrm>
            <a:off x="6224751"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chemeClr val="lt1"/>
              </a:buClr>
              <a:buSzPts val="2800"/>
              <a:buNone/>
            </a:pPr>
            <a:r>
              <a:rPr lang="en-GB"/>
              <a:t>Addressing issues &amp; concerns</a:t>
            </a:r>
            <a:endParaRPr/>
          </a:p>
        </p:txBody>
      </p:sp>
      <p:grpSp>
        <p:nvGrpSpPr>
          <p:cNvPr id="371" name="Google Shape;371;p22"/>
          <p:cNvGrpSpPr/>
          <p:nvPr/>
        </p:nvGrpSpPr>
        <p:grpSpPr>
          <a:xfrm>
            <a:off x="6224751" y="1671124"/>
            <a:ext cx="5542073" cy="3858408"/>
            <a:chOff x="322699" y="1773865"/>
            <a:chExt cx="5542073" cy="3858408"/>
          </a:xfrm>
        </p:grpSpPr>
        <p:sp>
          <p:nvSpPr>
            <p:cNvPr id="372" name="Google Shape;372;p22"/>
            <p:cNvSpPr/>
            <p:nvPr/>
          </p:nvSpPr>
          <p:spPr>
            <a:xfrm>
              <a:off x="322699" y="1773865"/>
              <a:ext cx="5542073" cy="685926"/>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rgbClr val="004899"/>
                  </a:solidFill>
                  <a:latin typeface="Arial"/>
                  <a:ea typeface="Arial"/>
                  <a:cs typeface="Arial"/>
                  <a:sym typeface="Arial"/>
                </a:rPr>
                <a:t>Contact host family coordinator</a:t>
              </a:r>
              <a:endParaRPr/>
            </a:p>
          </p:txBody>
        </p:sp>
        <p:sp>
          <p:nvSpPr>
            <p:cNvPr id="373" name="Google Shape;373;p22"/>
            <p:cNvSpPr/>
            <p:nvPr/>
          </p:nvSpPr>
          <p:spPr>
            <a:xfrm>
              <a:off x="322699" y="2831359"/>
              <a:ext cx="5542073" cy="685926"/>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rgbClr val="004899"/>
                  </a:solidFill>
                  <a:latin typeface="Arial"/>
                  <a:ea typeface="Arial"/>
                  <a:cs typeface="Arial"/>
                  <a:sym typeface="Arial"/>
                </a:rPr>
                <a:t>Escalate to Designated Safeguarding Officer</a:t>
              </a:r>
              <a:endParaRPr/>
            </a:p>
          </p:txBody>
        </p:sp>
        <p:sp>
          <p:nvSpPr>
            <p:cNvPr id="374" name="Google Shape;374;p22"/>
            <p:cNvSpPr/>
            <p:nvPr/>
          </p:nvSpPr>
          <p:spPr>
            <a:xfrm>
              <a:off x="322699" y="3888853"/>
              <a:ext cx="5542073" cy="685926"/>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rgbClr val="004899"/>
                  </a:solidFill>
                  <a:latin typeface="Inter"/>
                  <a:ea typeface="Inter"/>
                  <a:cs typeface="Inter"/>
                  <a:sym typeface="Inter"/>
                </a:rPr>
                <a:t>Emergency: 999 </a:t>
              </a:r>
              <a:endParaRPr/>
            </a:p>
          </p:txBody>
        </p:sp>
        <p:sp>
          <p:nvSpPr>
            <p:cNvPr id="375" name="Google Shape;375;p22"/>
            <p:cNvSpPr/>
            <p:nvPr/>
          </p:nvSpPr>
          <p:spPr>
            <a:xfrm>
              <a:off x="322699" y="4946347"/>
              <a:ext cx="5542073" cy="685926"/>
            </a:xfrm>
            <a:prstGeom prst="rect">
              <a:avLst/>
            </a:prstGeom>
            <a:solidFill>
              <a:schemeClr val="lt1"/>
            </a:solidFill>
            <a:ln w="19050" cap="flat" cmpd="sng">
              <a:solidFill>
                <a:schemeClr val="lt1"/>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GB" sz="1800" b="1">
                  <a:solidFill>
                    <a:srgbClr val="004899"/>
                  </a:solidFill>
                  <a:latin typeface="Inter"/>
                  <a:ea typeface="Inter"/>
                  <a:cs typeface="Inter"/>
                  <a:sym typeface="Inter"/>
                </a:rPr>
                <a:t>Non-emergency: QR Code reporting</a:t>
              </a:r>
              <a:endParaRPr/>
            </a:p>
          </p:txBody>
        </p:sp>
      </p:grpSp>
      <p:pic>
        <p:nvPicPr>
          <p:cNvPr id="376" name="Google Shape;376;p22"/>
          <p:cNvPicPr preferRelativeResize="0">
            <a:picLocks noGrp="1"/>
          </p:cNvPicPr>
          <p:nvPr>
            <p:ph type="pic" idx="2"/>
          </p:nvPr>
        </p:nvPicPr>
        <p:blipFill rotWithShape="1">
          <a:blip r:embed="rId3">
            <a:alphaModFix/>
          </a:blip>
          <a:srcRect l="32031" r="32031"/>
          <a:stretch/>
        </p:blipFill>
        <p:spPr>
          <a:xfrm>
            <a:off x="1285875" y="0"/>
            <a:ext cx="4381500" cy="6858000"/>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81"/>
        <p:cNvGrpSpPr/>
        <p:nvPr/>
      </p:nvGrpSpPr>
      <p:grpSpPr>
        <a:xfrm>
          <a:off x="0" y="0"/>
          <a:ext cx="0" cy="0"/>
          <a:chOff x="0" y="0"/>
          <a:chExt cx="0" cy="0"/>
        </a:xfrm>
      </p:grpSpPr>
      <p:sp>
        <p:nvSpPr>
          <p:cNvPr id="382" name="Google Shape;382;p23"/>
          <p:cNvSpPr txBox="1">
            <a:spLocks noGrp="1"/>
          </p:cNvSpPr>
          <p:nvPr>
            <p:ph type="body" idx="1"/>
          </p:nvPr>
        </p:nvSpPr>
        <p:spPr>
          <a:xfrm>
            <a:off x="6238875" y="1649452"/>
            <a:ext cx="5553075" cy="3732173"/>
          </a:xfrm>
          <a:prstGeom prst="rect">
            <a:avLst/>
          </a:prstGeom>
          <a:noFill/>
          <a:ln>
            <a:noFill/>
          </a:ln>
        </p:spPr>
        <p:txBody>
          <a:bodyPr spcFirstLastPara="1" wrap="square" lIns="91425" tIns="45700" rIns="91425" bIns="45700" anchor="t" anchorCtr="0">
            <a:normAutofit fontScale="77500" lnSpcReduction="20000"/>
          </a:bodyPr>
          <a:lstStyle/>
          <a:p>
            <a:pPr marL="228600" lvl="0" indent="-228600" algn="ctr" rtl="0">
              <a:lnSpc>
                <a:spcPct val="90000"/>
              </a:lnSpc>
              <a:spcBef>
                <a:spcPts val="0"/>
              </a:spcBef>
              <a:spcAft>
                <a:spcPts val="0"/>
              </a:spcAft>
              <a:buClr>
                <a:schemeClr val="lt1"/>
              </a:buClr>
              <a:buSzPct val="100000"/>
              <a:buNone/>
            </a:pPr>
            <a:r>
              <a:rPr lang="en-GB" i="1"/>
              <a:t>Children first, players second. </a:t>
            </a:r>
            <a:endParaRPr/>
          </a:p>
          <a:p>
            <a:pPr marL="228600" lvl="0" indent="-228600" algn="ctr" rtl="0">
              <a:lnSpc>
                <a:spcPct val="90000"/>
              </a:lnSpc>
              <a:spcBef>
                <a:spcPts val="1000"/>
              </a:spcBef>
              <a:spcAft>
                <a:spcPts val="0"/>
              </a:spcAft>
              <a:buClr>
                <a:schemeClr val="lt1"/>
              </a:buClr>
              <a:buSzPct val="100000"/>
              <a:buNone/>
            </a:pPr>
            <a:endParaRPr i="1"/>
          </a:p>
          <a:p>
            <a:pPr marL="228600" lvl="0" indent="-228600" algn="ctr" rtl="0">
              <a:lnSpc>
                <a:spcPct val="120000"/>
              </a:lnSpc>
              <a:spcBef>
                <a:spcPts val="1000"/>
              </a:spcBef>
              <a:spcAft>
                <a:spcPts val="0"/>
              </a:spcAft>
              <a:buClr>
                <a:schemeClr val="lt1"/>
              </a:buClr>
              <a:buSzPct val="100000"/>
              <a:buNone/>
            </a:pPr>
            <a:r>
              <a:rPr lang="en-GB" i="1"/>
              <a:t>We host elite young athletes aiming for top leagues and international representation, but their safety and wellbeing always come first. Our accommodation standards follow government legislation, regulatory guidance, and best practices for young people living away from home.</a:t>
            </a:r>
            <a:endParaRPr/>
          </a:p>
        </p:txBody>
      </p:sp>
      <p:pic>
        <p:nvPicPr>
          <p:cNvPr id="383" name="Google Shape;383;p23"/>
          <p:cNvPicPr preferRelativeResize="0">
            <a:picLocks noGrp="1"/>
          </p:cNvPicPr>
          <p:nvPr>
            <p:ph type="pic" idx="2"/>
          </p:nvPr>
        </p:nvPicPr>
        <p:blipFill rotWithShape="1">
          <a:blip r:embed="rId3">
            <a:alphaModFix/>
          </a:blip>
          <a:srcRect l="32031" r="32031"/>
          <a:stretch/>
        </p:blipFill>
        <p:spPr>
          <a:xfrm>
            <a:off x="1285875" y="0"/>
            <a:ext cx="4381500" cy="6858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24"/>
          <p:cNvSpPr txBox="1">
            <a:spLocks noGrp="1"/>
          </p:cNvSpPr>
          <p:nvPr>
            <p:ph type="body" idx="1"/>
          </p:nvPr>
        </p:nvSpPr>
        <p:spPr>
          <a:xfrm>
            <a:off x="322699" y="773153"/>
            <a:ext cx="5657687" cy="685926"/>
          </a:xfrm>
          <a:prstGeom prst="rect">
            <a:avLst/>
          </a:prstGeom>
          <a:noFill/>
          <a:ln>
            <a:noFill/>
          </a:ln>
        </p:spPr>
        <p:txBody>
          <a:bodyPr spcFirstLastPara="1" wrap="square" lIns="91425" tIns="45700" rIns="91425" bIns="45700" anchor="t" anchorCtr="0">
            <a:normAutofit/>
          </a:bodyPr>
          <a:lstStyle/>
          <a:p>
            <a:pPr marL="228600" lvl="0" indent="-228600" algn="l" rtl="0">
              <a:lnSpc>
                <a:spcPct val="90000"/>
              </a:lnSpc>
              <a:spcBef>
                <a:spcPts val="0"/>
              </a:spcBef>
              <a:spcAft>
                <a:spcPts val="0"/>
              </a:spcAft>
              <a:buClr>
                <a:srgbClr val="004899"/>
              </a:buClr>
              <a:buSzPts val="2800"/>
              <a:buNone/>
            </a:pPr>
            <a:r>
              <a:rPr lang="en-GB"/>
              <a:t>Q&amp;A</a:t>
            </a:r>
            <a:endParaRPr/>
          </a:p>
        </p:txBody>
      </p:sp>
      <p:pic>
        <p:nvPicPr>
          <p:cNvPr id="389" name="Google Shape;389;p24"/>
          <p:cNvPicPr preferRelativeResize="0"/>
          <p:nvPr/>
        </p:nvPicPr>
        <p:blipFill rotWithShape="1">
          <a:blip r:embed="rId3">
            <a:alphaModFix/>
          </a:blip>
          <a:srcRect l="21849" t="3810" r="21854" b="11141"/>
          <a:stretch/>
        </p:blipFill>
        <p:spPr>
          <a:xfrm>
            <a:off x="1093975" y="1071250"/>
            <a:ext cx="4196003" cy="4225877"/>
          </a:xfrm>
          <a:prstGeom prst="rect">
            <a:avLst/>
          </a:prstGeom>
          <a:noFill/>
          <a:ln>
            <a:noFill/>
          </a:ln>
        </p:spPr>
      </p:pic>
      <p:sp>
        <p:nvSpPr>
          <p:cNvPr id="390" name="Google Shape;390;p24"/>
          <p:cNvSpPr txBox="1"/>
          <p:nvPr/>
        </p:nvSpPr>
        <p:spPr>
          <a:xfrm>
            <a:off x="1977499" y="5435659"/>
            <a:ext cx="27399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rgbClr val="004899"/>
                </a:solidFill>
                <a:latin typeface="Arial"/>
                <a:ea typeface="Arial"/>
                <a:cs typeface="Arial"/>
                <a:sym typeface="Arial"/>
              </a:rPr>
              <a:t>Annika Lewis</a:t>
            </a:r>
            <a:endParaRPr/>
          </a:p>
          <a:p>
            <a:pPr marL="0" marR="0" lvl="0" indent="0" algn="l" rtl="0">
              <a:spcBef>
                <a:spcPts val="0"/>
              </a:spcBef>
              <a:spcAft>
                <a:spcPts val="0"/>
              </a:spcAft>
              <a:buNone/>
            </a:pPr>
            <a:r>
              <a:rPr lang="en-GB" sz="1800" b="1">
                <a:solidFill>
                  <a:srgbClr val="004899"/>
                </a:solidFill>
                <a:latin typeface="Arial"/>
                <a:ea typeface="Arial"/>
                <a:cs typeface="Arial"/>
                <a:sym typeface="Arial"/>
              </a:rPr>
              <a:t>Host Family Coordinator</a:t>
            </a:r>
            <a:endParaRPr/>
          </a:p>
        </p:txBody>
      </p:sp>
      <p:sp>
        <p:nvSpPr>
          <p:cNvPr id="391" name="Google Shape;391;p24"/>
          <p:cNvSpPr txBox="1"/>
          <p:nvPr/>
        </p:nvSpPr>
        <p:spPr>
          <a:xfrm>
            <a:off x="6594524" y="5435658"/>
            <a:ext cx="1677000" cy="9234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GB" sz="1800" b="1">
                <a:solidFill>
                  <a:srgbClr val="004899"/>
                </a:solidFill>
                <a:latin typeface="Arial"/>
                <a:ea typeface="Arial"/>
                <a:cs typeface="Arial"/>
                <a:sym typeface="Arial"/>
              </a:rPr>
              <a:t>Paul Gardener</a:t>
            </a:r>
            <a:endParaRPr/>
          </a:p>
          <a:p>
            <a:pPr marL="0" marR="0" lvl="0" indent="0" algn="l" rtl="0">
              <a:spcBef>
                <a:spcPts val="0"/>
              </a:spcBef>
              <a:spcAft>
                <a:spcPts val="0"/>
              </a:spcAft>
              <a:buNone/>
            </a:pPr>
            <a:r>
              <a:rPr lang="en-GB" sz="1800" b="1">
                <a:solidFill>
                  <a:srgbClr val="004899"/>
                </a:solidFill>
                <a:latin typeface="Arial"/>
                <a:ea typeface="Arial"/>
                <a:cs typeface="Arial"/>
                <a:sym typeface="Arial"/>
              </a:rPr>
              <a:t>Host</a:t>
            </a:r>
            <a:endParaRPr/>
          </a:p>
        </p:txBody>
      </p:sp>
      <p:pic>
        <p:nvPicPr>
          <p:cNvPr id="392" name="Google Shape;392;p24" title="a34d9cdc-e39d-43aa-8f56-2d3a011f3064.JPG"/>
          <p:cNvPicPr preferRelativeResize="0"/>
          <p:nvPr/>
        </p:nvPicPr>
        <p:blipFill rotWithShape="1">
          <a:blip r:embed="rId4">
            <a:alphaModFix/>
          </a:blip>
          <a:srcRect b="3689"/>
          <a:stretch/>
        </p:blipFill>
        <p:spPr>
          <a:xfrm>
            <a:off x="6426221" y="1071252"/>
            <a:ext cx="3796302" cy="422586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stretch>
            <a:fillRect/>
          </a:stretch>
        </p:blipFill>
        <p:spPr>
          <a:xfrm>
            <a:off x="6597650" y="0"/>
            <a:ext cx="5572760" cy="6849110"/>
          </a:xfrm>
          <a:prstGeom prst="rect">
            <a:avLst/>
          </a:prstGeom>
        </p:spPr>
      </p:pic>
      <p:pic>
        <p:nvPicPr>
          <p:cNvPr id="5" name="Picture 4"/>
          <p:cNvPicPr/>
          <p:nvPr/>
        </p:nvPicPr>
        <p:blipFill>
          <a:blip r:embed="rId3"/>
          <a:stretch>
            <a:fillRect/>
          </a:stretch>
        </p:blipFill>
        <p:spPr>
          <a:xfrm>
            <a:off x="690245" y="5637530"/>
            <a:ext cx="1673225" cy="795020"/>
          </a:xfrm>
          <a:prstGeom prst="rect">
            <a:avLst/>
          </a:prstGeom>
        </p:spPr>
      </p:pic>
      <p:graphicFrame>
        <p:nvGraphicFramePr>
          <p:cNvPr id="3" name="Table 2"/>
          <p:cNvGraphicFramePr>
            <a:graphicFrameLocks noGrp="1"/>
          </p:cNvGraphicFramePr>
          <p:nvPr/>
        </p:nvGraphicFramePr>
        <p:xfrm>
          <a:off x="415925" y="0"/>
          <a:ext cx="11754485" cy="6849110"/>
        </p:xfrm>
        <a:graphic>
          <a:graphicData uri="http://schemas.openxmlformats.org/drawingml/2006/table">
            <a:tbl>
              <a:tblPr/>
              <a:tblGrid>
                <a:gridCol w="5982335">
                  <a:extLst>
                    <a:ext uri="{9D8B030D-6E8A-4147-A177-3AD203B41FA5}">
                      <a16:colId xmlns:a16="http://schemas.microsoft.com/office/drawing/2014/main" val="20000"/>
                    </a:ext>
                  </a:extLst>
                </a:gridCol>
                <a:gridCol w="5772150">
                  <a:extLst>
                    <a:ext uri="{9D8B030D-6E8A-4147-A177-3AD203B41FA5}">
                      <a16:colId xmlns:a16="http://schemas.microsoft.com/office/drawing/2014/main" val="20001"/>
                    </a:ext>
                  </a:extLst>
                </a:gridCol>
              </a:tblGrid>
              <a:tr h="5637530">
                <a:tc>
                  <a:txBody>
                    <a:bodyPr/>
                    <a:lstStyle/>
                    <a:p>
                      <a:pPr marL="0" marR="774700" indent="0" algn="r">
                        <a:lnSpc>
                          <a:spcPts val="3100"/>
                        </a:lnSpc>
                        <a:spcBef>
                          <a:spcPts val="0"/>
                        </a:spcBef>
                        <a:spcAft>
                          <a:spcPts val="0"/>
                        </a:spcAft>
                      </a:pPr>
                      <a:r>
                        <a:rPr lang="en-US" sz="3550" b="1" spc="0">
                          <a:solidFill>
                            <a:srgbClr val="E31F12"/>
                          </a:solidFill>
                          <a:latin typeface="Calibri" panose="02020603050405020304" pitchFamily="2"/>
                        </a:rPr>
                        <a:t>Learning from Emerging </a:t>
                      </a:r>
                    </a:p>
                    <a:p>
                      <a:pPr marL="0" marR="203200" indent="0" algn="r">
                        <a:lnSpc>
                          <a:spcPts val="3100"/>
                        </a:lnSpc>
                        <a:spcBef>
                          <a:spcPts val="0"/>
                        </a:spcBef>
                        <a:spcAft>
                          <a:spcPts val="0"/>
                        </a:spcAft>
                      </a:pPr>
                      <a:r>
                        <a:rPr lang="en-US" sz="3550" b="1" spc="0">
                          <a:solidFill>
                            <a:srgbClr val="E31F12"/>
                          </a:solidFill>
                          <a:latin typeface="Calibri" panose="02020603050405020304" pitchFamily="2"/>
                        </a:rPr>
                        <a:t>Safeguarding Themes in Sport </a:t>
                      </a:r>
                    </a:p>
                    <a:p>
                      <a:pPr marL="868680" marR="0" indent="0" algn="l">
                        <a:lnSpc>
                          <a:spcPts val="3100"/>
                        </a:lnSpc>
                        <a:spcBef>
                          <a:spcPts val="0"/>
                        </a:spcBef>
                        <a:spcAft>
                          <a:spcPts val="23470"/>
                        </a:spcAft>
                      </a:pPr>
                      <a:r>
                        <a:rPr lang="en-US" sz="3550" b="1" spc="0">
                          <a:solidFill>
                            <a:srgbClr val="E31F12"/>
                          </a:solidFill>
                          <a:latin typeface="Calibri" panose="02020603050405020304" pitchFamily="2"/>
                        </a:rPr>
                        <a:t>and Physical Activity </a:t>
                      </a:r>
                    </a:p>
                  </a:txBody>
                  <a:tcPr marL="0" marR="0" marT="0" marB="0" anchor="ctr">
                    <a:lnL w="0" cmpd="sng">
                      <a:noFill/>
                      <a:prstDash val="solid"/>
                    </a:lnL>
                    <a:lnR w="0" cmpd="sng">
                      <a:noFill/>
                      <a:prstDash val="solid"/>
                    </a:lnR>
                    <a:lnT w="0" cmpd="sng">
                      <a:noFill/>
                      <a:prstDash val="solid"/>
                    </a:lnT>
                    <a:lnB w="0" cmpd="sng">
                      <a:noFill/>
                      <a:prstDash val="solid"/>
                    </a:lnB>
                  </a:tcPr>
                </a:tc>
                <a:tc rowSpan="2">
                  <a:txBody>
                    <a:bodyPr/>
                    <a:lstStyle/>
                    <a:p>
                      <a:endParaRPr/>
                    </a:p>
                  </a:txBody>
                  <a:tcPr marL="0" marR="0" marT="0" marB="0">
                    <a:lnL w="0" cmpd="sng">
                      <a:noFill/>
                      <a:prstDash val="solid"/>
                    </a:lnL>
                    <a:lnR w="0" cmpd="sng">
                      <a:noFill/>
                      <a:prstDash val="solid"/>
                    </a:lnR>
                    <a:lnT w="0" cmpd="sng">
                      <a:noFill/>
                      <a:prstDash val="solid"/>
                    </a:lnT>
                    <a:lnB w="0" cmpd="sng">
                      <a:noFill/>
                      <a:prstDash val="solid"/>
                    </a:lnB>
                  </a:tcPr>
                </a:tc>
                <a:extLst>
                  <a:ext uri="{0D108BD9-81ED-4DB2-BD59-A6C34878D82A}">
                    <a16:rowId xmlns:a16="http://schemas.microsoft.com/office/drawing/2014/main" val="10000"/>
                  </a:ext>
                </a:extLst>
              </a:tr>
              <a:tr h="1211580">
                <a:tc>
                  <a:txBody>
                    <a:bodyPr/>
                    <a:lstStyle/>
                    <a:p>
                      <a:endParaRPr/>
                    </a:p>
                  </a:txBody>
                  <a:tcPr marL="0" marR="0" marT="0" marB="0">
                    <a:lnL w="0" cmpd="sng">
                      <a:noFill/>
                      <a:prstDash val="solid"/>
                    </a:lnL>
                    <a:lnR w="0" cmpd="sng">
                      <a:noFill/>
                      <a:prstDash val="solid"/>
                    </a:lnR>
                    <a:lnT w="0" cmpd="sng">
                      <a:noFill/>
                      <a:prstDash val="solid"/>
                    </a:lnT>
                    <a:lnB w="0" cmpd="sng">
                      <a:noFill/>
                      <a:prstDash val="solid"/>
                    </a:lnB>
                  </a:tcPr>
                </a:tc>
                <a:tc vMerge="1">
                  <a:txBody>
                    <a:bodyPr/>
                    <a:lstStyle/>
                    <a:p>
                      <a:endParaRPr/>
                    </a:p>
                  </a:txBody>
                  <a:tcPr marL="0" marR="0" marT="0" marB="0">
                    <a:lnL w="0" cmpd="sng">
                      <a:noFill/>
                      <a:prstDash val="solid"/>
                    </a:lnL>
                    <a:lnR w="0" cmpd="sng">
                      <a:noFill/>
                      <a:prstDash val="solid"/>
                    </a:lnR>
                    <a:lnT w="0" cmpd="sng">
                      <a:noFill/>
                      <a:prstDash val="solid"/>
                    </a:lnT>
                    <a:lnB w="0" cmpd="sng">
                      <a:noFill/>
                      <a:prstDash val="solid"/>
                    </a:lnB>
                  </a:tcPr>
                </a:tc>
                <a:extLst>
                  <a:ext uri="{0D108BD9-81ED-4DB2-BD59-A6C34878D82A}">
                    <a16:rowId xmlns:a16="http://schemas.microsoft.com/office/drawing/2014/main" val="10001"/>
                  </a:ext>
                </a:extLst>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0" y="100330"/>
            <a:ext cx="12192000" cy="6757670"/>
          </a:xfrm>
          <a:prstGeom prst="rect">
            <a:avLst/>
          </a:prstGeom>
        </p:spPr>
      </p:pic>
      <p:sp>
        <p:nvSpPr>
          <p:cNvPr id="4" name="Text Placeholder 3"/>
          <p:cNvSpPr>
            <a:spLocks noGrp="1"/>
          </p:cNvSpPr>
          <p:nvPr>
            <p:ph type="body" idx="10"/>
          </p:nvPr>
        </p:nvSpPr>
        <p:spPr>
          <a:xfrm>
            <a:off x="277495" y="165100"/>
            <a:ext cx="2794635" cy="620395"/>
          </a:xfrm>
          <a:prstGeom prst="rect">
            <a:avLst/>
          </a:prstGeom>
          <a:noFill/>
          <a:ln w="0" cmpd="sng">
            <a:noFill/>
            <a:prstDash val="solid"/>
          </a:ln>
        </p:spPr>
        <p:txBody>
          <a:bodyPr vert="horz" lIns="0" tIns="58420" rIns="0" bIns="0" anchor="t">
            <a:normAutofit fontScale="87500"/>
          </a:bodyPr>
          <a:lstStyle/>
          <a:p>
            <a:pPr marL="0" marR="0" indent="0" algn="l">
              <a:lnSpc>
                <a:spcPts val="4400"/>
              </a:lnSpc>
              <a:spcAft>
                <a:spcPts val="0"/>
              </a:spcAft>
            </a:pPr>
            <a:r>
              <a:rPr lang="en-US" sz="4000" b="1" spc="-5">
                <a:solidFill>
                  <a:srgbClr val="E31F12"/>
                </a:solidFill>
                <a:latin typeface="Calibri" panose="02020603050405020304" pitchFamily="2"/>
              </a:rPr>
              <a:t>Introductions </a:t>
            </a:r>
          </a:p>
        </p:txBody>
      </p:sp>
      <p:sp>
        <p:nvSpPr>
          <p:cNvPr id="5" name="Text Placeholder 4"/>
          <p:cNvSpPr>
            <a:spLocks noGrp="1"/>
          </p:cNvSpPr>
          <p:nvPr>
            <p:ph type="body" idx="10"/>
          </p:nvPr>
        </p:nvSpPr>
        <p:spPr>
          <a:xfrm>
            <a:off x="94615" y="880110"/>
            <a:ext cx="3943985" cy="1838325"/>
          </a:xfrm>
          <a:prstGeom prst="rect">
            <a:avLst/>
          </a:prstGeom>
          <a:noFill/>
          <a:ln w="0" cmpd="sng">
            <a:noFill/>
            <a:prstDash val="solid"/>
          </a:ln>
        </p:spPr>
        <p:txBody>
          <a:bodyPr vert="horz" lIns="0" tIns="33655" rIns="0" bIns="0" anchor="t">
            <a:normAutofit fontScale="87500"/>
          </a:bodyPr>
          <a:lstStyle/>
          <a:p>
            <a:pPr marL="0" marR="0" indent="0" algn="l">
              <a:lnSpc>
                <a:spcPts val="2500"/>
              </a:lnSpc>
              <a:spcAft>
                <a:spcPts val="0"/>
              </a:spcAft>
            </a:pPr>
            <a:r>
              <a:rPr lang="en-US" sz="2400" spc="-5">
                <a:solidFill>
                  <a:srgbClr val="000000"/>
                </a:solidFill>
                <a:latin typeface="Calibri" panose="02020603050405020304" pitchFamily="2"/>
              </a:rPr>
              <a:t>Gemma Finlay-Gray </a:t>
            </a:r>
          </a:p>
          <a:p>
            <a:pPr marL="0" marR="0" indent="0" algn="l">
              <a:lnSpc>
                <a:spcPts val="2400"/>
              </a:lnSpc>
              <a:spcBef>
                <a:spcPts val="450"/>
              </a:spcBef>
              <a:spcAft>
                <a:spcPts val="0"/>
              </a:spcAft>
            </a:pPr>
            <a:r>
              <a:rPr lang="en-US" sz="2400" b="1" spc="-5">
                <a:solidFill>
                  <a:srgbClr val="FF0000"/>
                </a:solidFill>
                <a:latin typeface="Calibri" panose="02020603050405020304" pitchFamily="2"/>
              </a:rPr>
              <a:t>Active Sussex </a:t>
            </a:r>
          </a:p>
          <a:p>
            <a:pPr marL="0" marR="0" indent="0" algn="l">
              <a:lnSpc>
                <a:spcPts val="2900"/>
              </a:lnSpc>
              <a:spcBef>
                <a:spcPts val="160"/>
              </a:spcBef>
              <a:spcAft>
                <a:spcPts val="0"/>
              </a:spcAft>
            </a:pPr>
            <a:r>
              <a:rPr lang="en-US" sz="2400" b="1" spc="-90">
                <a:solidFill>
                  <a:srgbClr val="FF0000"/>
                </a:solidFill>
                <a:latin typeface="Calibri" panose="02020603050405020304" pitchFamily="2"/>
              </a:rPr>
              <a:t>Strategic Relationship Manager </a:t>
            </a:r>
            <a:r>
              <a:rPr lang="en-US" sz="2350" u="sng" spc="-75">
                <a:solidFill>
                  <a:srgbClr val="0000FF"/>
                </a:solidFill>
                <a:latin typeface="Calibri" panose="02020603050405020304" pitchFamily="2"/>
              </a:rPr>
              <a:t>Email Me</a:t>
            </a:r>
            <a:r>
              <a:rPr lang="en-US" sz="2350" u="sng" spc="-75">
                <a:solidFill>
                  <a:srgbClr val="0462C1"/>
                </a:solidFill>
                <a:latin typeface="Calibri" panose="02020603050405020304" pitchFamily="2"/>
              </a:rPr>
              <a:t>  </a:t>
            </a:r>
          </a:p>
          <a:p>
            <a:pPr marL="0" marR="0" indent="0" algn="l">
              <a:lnSpc>
                <a:spcPts val="2700"/>
              </a:lnSpc>
              <a:spcBef>
                <a:spcPts val="230"/>
              </a:spcBef>
              <a:spcAft>
                <a:spcPts val="0"/>
              </a:spcAft>
            </a:pPr>
            <a:r>
              <a:rPr lang="en-US" sz="2400" b="1" u="sng" spc="-40">
                <a:solidFill>
                  <a:srgbClr val="0000FF"/>
                </a:solidFill>
                <a:latin typeface="Calibri" panose="02020603050405020304" pitchFamily="2"/>
              </a:rPr>
              <a:t>LinkedIn Profile</a:t>
            </a:r>
            <a:r>
              <a:rPr lang="en-US" sz="2400" b="1" u="sng" spc="-40">
                <a:solidFill>
                  <a:srgbClr val="000000"/>
                </a:solidFill>
                <a:latin typeface="Calibri" panose="02020603050405020304" pitchFamily="2"/>
              </a:rPr>
              <a:t>  </a:t>
            </a:r>
          </a:p>
        </p:txBody>
      </p:sp>
      <p:sp>
        <p:nvSpPr>
          <p:cNvPr id="6" name="Text Placeholder 5"/>
          <p:cNvSpPr>
            <a:spLocks noGrp="1"/>
          </p:cNvSpPr>
          <p:nvPr>
            <p:ph type="body" idx="10"/>
          </p:nvPr>
        </p:nvSpPr>
        <p:spPr>
          <a:xfrm>
            <a:off x="6193790" y="598805"/>
            <a:ext cx="5690235" cy="940435"/>
          </a:xfrm>
          <a:prstGeom prst="rect">
            <a:avLst/>
          </a:prstGeom>
          <a:noFill/>
          <a:ln w="0" cmpd="sng">
            <a:noFill/>
            <a:prstDash val="solid"/>
          </a:ln>
        </p:spPr>
        <p:txBody>
          <a:bodyPr vert="horz" lIns="0" tIns="25400" rIns="0" bIns="0" anchor="t">
            <a:normAutofit fontScale="80000" lnSpcReduction="10000"/>
          </a:bodyPr>
          <a:lstStyle/>
          <a:p>
            <a:pPr marL="0" marR="0" indent="0" algn="ctr">
              <a:lnSpc>
                <a:spcPts val="1900"/>
              </a:lnSpc>
              <a:spcAft>
                <a:spcPts val="0"/>
              </a:spcAft>
            </a:pPr>
            <a:r>
              <a:rPr lang="en-US" sz="1800" b="1" spc="0">
                <a:solidFill>
                  <a:srgbClr val="000000"/>
                </a:solidFill>
                <a:latin typeface="Calibri" panose="02020603050405020304" pitchFamily="2"/>
              </a:rPr>
              <a:t>Active Sussex Learning Agreement </a:t>
            </a:r>
          </a:p>
          <a:p>
            <a:pPr marL="0" marR="0" indent="0" algn="l">
              <a:lnSpc>
                <a:spcPts val="1900"/>
              </a:lnSpc>
              <a:spcBef>
                <a:spcPts val="1315"/>
              </a:spcBef>
              <a:spcAft>
                <a:spcPts val="0"/>
              </a:spcAft>
            </a:pPr>
            <a:r>
              <a:rPr lang="en-US" sz="1800" spc="20">
                <a:solidFill>
                  <a:srgbClr val="000000"/>
                </a:solidFill>
                <a:latin typeface="Calibri" panose="02020603050405020304" pitchFamily="2"/>
              </a:rPr>
              <a:t>We are creating a safe, supportive space where everyone can </a:t>
            </a:r>
          </a:p>
          <a:p>
            <a:pPr marL="0" marR="0" indent="0" algn="l">
              <a:lnSpc>
                <a:spcPts val="1900"/>
              </a:lnSpc>
              <a:spcBef>
                <a:spcPts val="310"/>
              </a:spcBef>
              <a:spcAft>
                <a:spcPts val="0"/>
              </a:spcAft>
            </a:pPr>
            <a:r>
              <a:rPr lang="en-US" sz="1800" spc="30">
                <a:solidFill>
                  <a:srgbClr val="000000"/>
                </a:solidFill>
                <a:latin typeface="Calibri" panose="02020603050405020304" pitchFamily="2"/>
              </a:rPr>
              <a:t>learn and contribute in a way that works for them. </a:t>
            </a:r>
          </a:p>
        </p:txBody>
      </p:sp>
      <p:sp>
        <p:nvSpPr>
          <p:cNvPr id="7" name="Text Placeholder 6"/>
          <p:cNvSpPr>
            <a:spLocks noGrp="1"/>
          </p:cNvSpPr>
          <p:nvPr>
            <p:ph type="body" idx="10"/>
          </p:nvPr>
        </p:nvSpPr>
        <p:spPr>
          <a:xfrm>
            <a:off x="6343015" y="1688465"/>
            <a:ext cx="5559425" cy="551815"/>
          </a:xfrm>
          <a:prstGeom prst="rect">
            <a:avLst/>
          </a:prstGeom>
          <a:noFill/>
          <a:ln w="0" cmpd="sng">
            <a:noFill/>
            <a:prstDash val="solid"/>
          </a:ln>
        </p:spPr>
        <p:txBody>
          <a:bodyPr vert="horz" lIns="0" tIns="43815" rIns="0" bIns="0" anchor="t">
            <a:normAutofit fontScale="95000"/>
          </a:bodyPr>
          <a:lstStyle/>
          <a:p>
            <a:pPr marL="0" marR="0" indent="320040" algn="l">
              <a:lnSpc>
                <a:spcPts val="1800"/>
              </a:lnSpc>
              <a:spcAft>
                <a:spcPts val="0"/>
              </a:spcAft>
              <a:buFont typeface="Wingdings"/>
              <a:buChar char="l"/>
            </a:pPr>
            <a:r>
              <a:rPr lang="en-US" sz="1800" b="1" spc="0">
                <a:solidFill>
                  <a:srgbClr val="000000"/>
                </a:solidFill>
                <a:latin typeface="Calibri" panose="02020603050405020304" pitchFamily="2"/>
              </a:rPr>
              <a:t>Be kind and respectful: </a:t>
            </a:r>
            <a:r>
              <a:rPr lang="en-US" sz="1800" spc="0">
                <a:solidFill>
                  <a:srgbClr val="000000"/>
                </a:solidFill>
                <a:latin typeface="Calibri" panose="02020603050405020304" pitchFamily="2"/>
              </a:rPr>
              <a:t>Value different backgrounds and </a:t>
            </a:r>
          </a:p>
          <a:p>
            <a:pPr marL="320040" marR="0" indent="0" algn="l">
              <a:lnSpc>
                <a:spcPts val="1900"/>
              </a:lnSpc>
              <a:spcBef>
                <a:spcPts val="290"/>
              </a:spcBef>
              <a:spcAft>
                <a:spcPts val="25"/>
              </a:spcAft>
            </a:pPr>
            <a:r>
              <a:rPr lang="en-US" sz="1800" spc="30">
                <a:solidFill>
                  <a:srgbClr val="000000"/>
                </a:solidFill>
                <a:latin typeface="Calibri" panose="02020603050405020304" pitchFamily="2"/>
              </a:rPr>
              <a:t>perspectives and treat everyone with empathy. </a:t>
            </a:r>
          </a:p>
        </p:txBody>
      </p:sp>
      <p:sp>
        <p:nvSpPr>
          <p:cNvPr id="8" name="Text Placeholder 7"/>
          <p:cNvSpPr>
            <a:spLocks noGrp="1"/>
          </p:cNvSpPr>
          <p:nvPr>
            <p:ph type="body" idx="10"/>
          </p:nvPr>
        </p:nvSpPr>
        <p:spPr>
          <a:xfrm>
            <a:off x="94615" y="3099435"/>
            <a:ext cx="3419475" cy="1837690"/>
          </a:xfrm>
          <a:prstGeom prst="rect">
            <a:avLst/>
          </a:prstGeom>
          <a:noFill/>
          <a:ln w="0" cmpd="sng">
            <a:noFill/>
            <a:prstDash val="solid"/>
          </a:ln>
        </p:spPr>
        <p:txBody>
          <a:bodyPr vert="horz" lIns="0" tIns="36830" rIns="0" bIns="0" anchor="t"/>
          <a:lstStyle/>
          <a:p>
            <a:pPr marL="0" marR="0" indent="0" algn="l">
              <a:lnSpc>
                <a:spcPts val="2600"/>
              </a:lnSpc>
              <a:spcAft>
                <a:spcPts val="0"/>
              </a:spcAft>
            </a:pPr>
            <a:r>
              <a:rPr lang="en-US" sz="2400" spc="-55">
                <a:solidFill>
                  <a:srgbClr val="000000"/>
                </a:solidFill>
                <a:latin typeface="Calibri" panose="02020603050405020304" pitchFamily="2"/>
              </a:rPr>
              <a:t>Nick Chellel </a:t>
            </a:r>
          </a:p>
          <a:p>
            <a:pPr marL="0" marR="0" indent="0" algn="l">
              <a:lnSpc>
                <a:spcPts val="2400"/>
              </a:lnSpc>
              <a:spcBef>
                <a:spcPts val="240"/>
              </a:spcBef>
              <a:spcAft>
                <a:spcPts val="0"/>
              </a:spcAft>
            </a:pPr>
            <a:r>
              <a:rPr lang="en-US" sz="2400" b="1" spc="-5">
                <a:solidFill>
                  <a:srgbClr val="FF0000"/>
                </a:solidFill>
                <a:latin typeface="Calibri" panose="02020603050405020304" pitchFamily="2"/>
              </a:rPr>
              <a:t>Active Sussex </a:t>
            </a:r>
          </a:p>
          <a:p>
            <a:pPr marL="0" marR="0" indent="0" algn="l">
              <a:lnSpc>
                <a:spcPts val="2900"/>
              </a:lnSpc>
              <a:spcBef>
                <a:spcPts val="160"/>
              </a:spcBef>
              <a:spcAft>
                <a:spcPts val="0"/>
              </a:spcAft>
            </a:pPr>
            <a:r>
              <a:rPr lang="en-US" sz="2400" b="1" spc="-90">
                <a:solidFill>
                  <a:srgbClr val="FF0000"/>
                </a:solidFill>
                <a:latin typeface="Calibri" panose="02020603050405020304" pitchFamily="2"/>
              </a:rPr>
              <a:t>Strategic Workforce Officer </a:t>
            </a:r>
            <a:r>
              <a:rPr lang="en-US" sz="2350" u="sng" spc="-75">
                <a:solidFill>
                  <a:srgbClr val="006FC0"/>
                </a:solidFill>
                <a:latin typeface="Calibri" panose="02020603050405020304" pitchFamily="2"/>
              </a:rPr>
              <a:t>Email Me</a:t>
            </a:r>
            <a:r>
              <a:rPr lang="en-US" sz="2350" u="sng" spc="-75">
                <a:solidFill>
                  <a:srgbClr val="0462C1"/>
                </a:solidFill>
                <a:latin typeface="Calibri" panose="02020603050405020304" pitchFamily="2"/>
              </a:rPr>
              <a:t>  </a:t>
            </a:r>
          </a:p>
          <a:p>
            <a:pPr marL="0" marR="0" indent="0" algn="l">
              <a:lnSpc>
                <a:spcPts val="2600"/>
              </a:lnSpc>
              <a:spcBef>
                <a:spcPts val="255"/>
              </a:spcBef>
              <a:spcAft>
                <a:spcPts val="0"/>
              </a:spcAft>
            </a:pPr>
            <a:r>
              <a:rPr lang="en-US" sz="2400" b="1" u="sng" spc="-40">
                <a:solidFill>
                  <a:srgbClr val="0000FF"/>
                </a:solidFill>
                <a:latin typeface="Calibri" panose="02020603050405020304" pitchFamily="2"/>
              </a:rPr>
              <a:t>LinkedIn Profile</a:t>
            </a:r>
            <a:r>
              <a:rPr lang="en-US" sz="2400" b="1" u="sng" spc="-40">
                <a:solidFill>
                  <a:srgbClr val="FFFFFF"/>
                </a:solidFill>
                <a:latin typeface="Calibri" panose="02020603050405020304" pitchFamily="2"/>
              </a:rPr>
              <a:t>  </a:t>
            </a:r>
          </a:p>
        </p:txBody>
      </p:sp>
      <p:sp>
        <p:nvSpPr>
          <p:cNvPr id="9" name="Text Placeholder 8"/>
          <p:cNvSpPr>
            <a:spLocks noGrp="1"/>
          </p:cNvSpPr>
          <p:nvPr>
            <p:ph type="body" idx="10"/>
          </p:nvPr>
        </p:nvSpPr>
        <p:spPr>
          <a:xfrm>
            <a:off x="6343015" y="2365375"/>
            <a:ext cx="5596255" cy="3554095"/>
          </a:xfrm>
          <a:prstGeom prst="rect">
            <a:avLst/>
          </a:prstGeom>
          <a:noFill/>
          <a:ln w="0" cmpd="sng">
            <a:noFill/>
            <a:prstDash val="solid"/>
          </a:ln>
        </p:spPr>
        <p:txBody>
          <a:bodyPr vert="horz" lIns="0" tIns="43815" rIns="0" bIns="0" anchor="t">
            <a:normAutofit fontScale="80000" lnSpcReduction="10000"/>
          </a:bodyPr>
          <a:lstStyle/>
          <a:p>
            <a:pPr marL="0" marR="0" indent="320040" algn="l">
              <a:lnSpc>
                <a:spcPts val="1800"/>
              </a:lnSpc>
              <a:spcAft>
                <a:spcPts val="0"/>
              </a:spcAft>
              <a:buFont typeface="Wingdings"/>
              <a:buChar char="l"/>
            </a:pPr>
            <a:r>
              <a:rPr lang="en-US" sz="1800" b="1" spc="15">
                <a:solidFill>
                  <a:srgbClr val="000000"/>
                </a:solidFill>
                <a:latin typeface="Calibri" panose="02020603050405020304" pitchFamily="2"/>
              </a:rPr>
              <a:t>Listen with curiosity: </a:t>
            </a:r>
            <a:r>
              <a:rPr lang="en-US" sz="1800" spc="15">
                <a:solidFill>
                  <a:srgbClr val="000000"/>
                </a:solidFill>
                <a:latin typeface="Calibri" panose="02020603050405020304" pitchFamily="2"/>
              </a:rPr>
              <a:t>Ask questions to understand, and </a:t>
            </a:r>
          </a:p>
          <a:p>
            <a:pPr marL="320040" marR="0" indent="0" algn="l">
              <a:lnSpc>
                <a:spcPts val="1900"/>
              </a:lnSpc>
              <a:spcBef>
                <a:spcPts val="290"/>
              </a:spcBef>
              <a:spcAft>
                <a:spcPts val="0"/>
              </a:spcAft>
            </a:pPr>
            <a:r>
              <a:rPr lang="en-US" sz="1800" spc="30">
                <a:solidFill>
                  <a:srgbClr val="000000"/>
                </a:solidFill>
                <a:latin typeface="Calibri" panose="02020603050405020304" pitchFamily="2"/>
              </a:rPr>
              <a:t>challenge ideas without making assumptions. </a:t>
            </a:r>
          </a:p>
          <a:p>
            <a:pPr marL="0" marR="0" indent="320040" algn="l">
              <a:lnSpc>
                <a:spcPts val="1800"/>
              </a:lnSpc>
              <a:spcBef>
                <a:spcPts val="1350"/>
              </a:spcBef>
              <a:spcAft>
                <a:spcPts val="0"/>
              </a:spcAft>
              <a:buFont typeface="Wingdings"/>
              <a:buChar char="l"/>
            </a:pPr>
            <a:r>
              <a:rPr lang="en-US" sz="1800" b="1" spc="5">
                <a:solidFill>
                  <a:srgbClr val="000000"/>
                </a:solidFill>
                <a:latin typeface="Calibri" panose="02020603050405020304" pitchFamily="2"/>
              </a:rPr>
              <a:t>Share and make space: </a:t>
            </a:r>
            <a:r>
              <a:rPr lang="en-US" sz="1800" spc="5">
                <a:solidFill>
                  <a:srgbClr val="000000"/>
                </a:solidFill>
                <a:latin typeface="Calibri" panose="02020603050405020304" pitchFamily="2"/>
              </a:rPr>
              <a:t>Contribute your experiences, but </a:t>
            </a:r>
          </a:p>
          <a:p>
            <a:pPr marL="320040" marR="0" indent="0" algn="l">
              <a:lnSpc>
                <a:spcPts val="1900"/>
              </a:lnSpc>
              <a:spcBef>
                <a:spcPts val="310"/>
              </a:spcBef>
              <a:spcAft>
                <a:spcPts val="0"/>
              </a:spcAft>
            </a:pPr>
            <a:r>
              <a:rPr lang="en-US" sz="1800" spc="30">
                <a:solidFill>
                  <a:srgbClr val="000000"/>
                </a:solidFill>
                <a:latin typeface="Calibri" panose="02020603050405020304" pitchFamily="2"/>
              </a:rPr>
              <a:t>step back so others can be heard. </a:t>
            </a:r>
          </a:p>
          <a:p>
            <a:pPr marL="0" marR="0" indent="320040" algn="l">
              <a:lnSpc>
                <a:spcPts val="1800"/>
              </a:lnSpc>
              <a:spcBef>
                <a:spcPts val="1330"/>
              </a:spcBef>
              <a:spcAft>
                <a:spcPts val="0"/>
              </a:spcAft>
              <a:buFont typeface="Wingdings"/>
              <a:buChar char="l"/>
            </a:pPr>
            <a:r>
              <a:rPr lang="en-US" sz="1800" b="1" spc="5">
                <a:solidFill>
                  <a:srgbClr val="000000"/>
                </a:solidFill>
                <a:latin typeface="Calibri" panose="02020603050405020304" pitchFamily="2"/>
              </a:rPr>
              <a:t>Participate your way: </a:t>
            </a:r>
            <a:r>
              <a:rPr lang="en-US" sz="1800" spc="5">
                <a:solidFill>
                  <a:srgbClr val="000000"/>
                </a:solidFill>
                <a:latin typeface="Calibri" panose="02020603050405020304" pitchFamily="2"/>
              </a:rPr>
              <a:t>Engage as you feel comfortable - it </a:t>
            </a:r>
          </a:p>
          <a:p>
            <a:pPr marL="320040" marR="0" indent="0" algn="l">
              <a:lnSpc>
                <a:spcPts val="1900"/>
              </a:lnSpc>
              <a:spcBef>
                <a:spcPts val="310"/>
              </a:spcBef>
              <a:spcAft>
                <a:spcPts val="0"/>
              </a:spcAft>
            </a:pPr>
            <a:r>
              <a:rPr lang="en-US" sz="1800" spc="30">
                <a:solidFill>
                  <a:srgbClr val="000000"/>
                </a:solidFill>
                <a:latin typeface="Calibri" panose="02020603050405020304" pitchFamily="2"/>
              </a:rPr>
              <a:t>is always fine to pass, pause, or take a break. </a:t>
            </a:r>
          </a:p>
          <a:p>
            <a:pPr marL="0" marR="0" indent="320040" algn="l">
              <a:lnSpc>
                <a:spcPts val="1800"/>
              </a:lnSpc>
              <a:spcBef>
                <a:spcPts val="1355"/>
              </a:spcBef>
              <a:spcAft>
                <a:spcPts val="0"/>
              </a:spcAft>
              <a:buFont typeface="Wingdings"/>
              <a:buChar char="l"/>
            </a:pPr>
            <a:r>
              <a:rPr lang="en-US" sz="1800" b="1" spc="15">
                <a:solidFill>
                  <a:srgbClr val="000000"/>
                </a:solidFill>
                <a:latin typeface="Calibri" panose="02020603050405020304" pitchFamily="2"/>
              </a:rPr>
              <a:t>Keep stories private: </a:t>
            </a:r>
            <a:r>
              <a:rPr lang="en-US" sz="1800" spc="15">
                <a:solidFill>
                  <a:srgbClr val="000000"/>
                </a:solidFill>
                <a:latin typeface="Calibri" panose="02020603050405020304" pitchFamily="2"/>
              </a:rPr>
              <a:t>Share the lessons, not people’s </a:t>
            </a:r>
          </a:p>
          <a:p>
            <a:pPr marL="320040" marR="0" indent="0" algn="l">
              <a:lnSpc>
                <a:spcPts val="1900"/>
              </a:lnSpc>
              <a:spcBef>
                <a:spcPts val="310"/>
              </a:spcBef>
              <a:spcAft>
                <a:spcPts val="0"/>
              </a:spcAft>
            </a:pPr>
            <a:r>
              <a:rPr lang="en-US" sz="1800" spc="30">
                <a:solidFill>
                  <a:srgbClr val="000000"/>
                </a:solidFill>
                <a:latin typeface="Calibri" panose="02020603050405020304" pitchFamily="2"/>
              </a:rPr>
              <a:t>names or personal details. Safeguarding issues must </a:t>
            </a:r>
          </a:p>
          <a:p>
            <a:pPr marL="320040" marR="0" indent="0" algn="l">
              <a:lnSpc>
                <a:spcPts val="1900"/>
              </a:lnSpc>
              <a:spcBef>
                <a:spcPts val="310"/>
              </a:spcBef>
              <a:spcAft>
                <a:spcPts val="0"/>
              </a:spcAft>
            </a:pPr>
            <a:r>
              <a:rPr lang="en-US" sz="1800" spc="25">
                <a:solidFill>
                  <a:srgbClr val="000000"/>
                </a:solidFill>
                <a:latin typeface="Calibri" panose="02020603050405020304" pitchFamily="2"/>
              </a:rPr>
              <a:t>always be reported properly. </a:t>
            </a:r>
          </a:p>
          <a:p>
            <a:pPr marL="0" marR="0" indent="320040" algn="l">
              <a:lnSpc>
                <a:spcPts val="1800"/>
              </a:lnSpc>
              <a:spcBef>
                <a:spcPts val="1545"/>
              </a:spcBef>
              <a:spcAft>
                <a:spcPts val="0"/>
              </a:spcAft>
              <a:buFont typeface="Wingdings"/>
              <a:buChar char="l"/>
            </a:pPr>
            <a:r>
              <a:rPr lang="en-US" sz="1800" b="1" spc="10">
                <a:solidFill>
                  <a:srgbClr val="000000"/>
                </a:solidFill>
                <a:latin typeface="Calibri" panose="02020603050405020304" pitchFamily="2"/>
              </a:rPr>
              <a:t>Turn learning into action: </a:t>
            </a:r>
            <a:r>
              <a:rPr lang="en-US" sz="1800" spc="10">
                <a:solidFill>
                  <a:srgbClr val="000000"/>
                </a:solidFill>
                <a:latin typeface="Calibri" panose="02020603050405020304" pitchFamily="2"/>
              </a:rPr>
              <a:t>Focus on how you can use </a:t>
            </a:r>
          </a:p>
          <a:p>
            <a:pPr marL="320040" marR="0" indent="0" algn="l">
              <a:lnSpc>
                <a:spcPts val="1800"/>
              </a:lnSpc>
              <a:spcBef>
                <a:spcPts val="310"/>
              </a:spcBef>
              <a:spcAft>
                <a:spcPts val="0"/>
              </a:spcAft>
            </a:pPr>
            <a:r>
              <a:rPr lang="en-US" sz="1800" spc="30">
                <a:solidFill>
                  <a:srgbClr val="000000"/>
                </a:solidFill>
                <a:latin typeface="Calibri" panose="02020603050405020304" pitchFamily="2"/>
              </a:rPr>
              <a:t>what you learn to make a positive impact. </a:t>
            </a:r>
          </a:p>
        </p:txBody>
      </p:sp>
      <p:sp>
        <p:nvSpPr>
          <p:cNvPr id="10" name="Text Placeholder 9"/>
          <p:cNvSpPr>
            <a:spLocks noGrp="1"/>
          </p:cNvSpPr>
          <p:nvPr>
            <p:ph type="body" idx="10"/>
          </p:nvPr>
        </p:nvSpPr>
        <p:spPr>
          <a:xfrm>
            <a:off x="716280" y="6396355"/>
            <a:ext cx="1877695"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0">
                <a:solidFill>
                  <a:srgbClr val="FFFFFF"/>
                </a:solidFill>
                <a:latin typeface="Calibri" panose="02020603050405020304" pitchFamily="2"/>
              </a:rPr>
              <a:t>#GettingSussexMoving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0" y="0"/>
            <a:ext cx="12192000" cy="6858000"/>
          </a:xfrm>
          <a:prstGeom prst="rect">
            <a:avLst/>
          </a:prstGeom>
        </p:spPr>
      </p:pic>
      <p:sp>
        <p:nvSpPr>
          <p:cNvPr id="4" name="Text Placeholder 3"/>
          <p:cNvSpPr>
            <a:spLocks noGrp="1"/>
          </p:cNvSpPr>
          <p:nvPr>
            <p:ph type="body" idx="10"/>
          </p:nvPr>
        </p:nvSpPr>
        <p:spPr>
          <a:xfrm>
            <a:off x="109855" y="330200"/>
            <a:ext cx="5565775" cy="596900"/>
          </a:xfrm>
          <a:prstGeom prst="rect">
            <a:avLst/>
          </a:prstGeom>
          <a:noFill/>
          <a:ln w="0" cmpd="sng">
            <a:noFill/>
            <a:prstDash val="solid"/>
          </a:ln>
        </p:spPr>
        <p:txBody>
          <a:bodyPr vert="horz" lIns="0" tIns="59055" rIns="0" bIns="0" anchor="t">
            <a:normAutofit fontScale="87500"/>
          </a:bodyPr>
          <a:lstStyle/>
          <a:p>
            <a:pPr marL="0" marR="0" indent="0" algn="l">
              <a:lnSpc>
                <a:spcPts val="4200"/>
              </a:lnSpc>
              <a:spcAft>
                <a:spcPts val="0"/>
              </a:spcAft>
            </a:pPr>
            <a:r>
              <a:rPr lang="en-US" sz="3850" b="1" spc="20">
                <a:solidFill>
                  <a:srgbClr val="F6B805"/>
                </a:solidFill>
                <a:latin typeface="Calibri" panose="02020603050405020304" pitchFamily="2"/>
              </a:rPr>
              <a:t>Active Sussex- Who are we? </a:t>
            </a:r>
          </a:p>
        </p:txBody>
      </p:sp>
      <p:sp>
        <p:nvSpPr>
          <p:cNvPr id="5" name="Text Placeholder 4"/>
          <p:cNvSpPr>
            <a:spLocks noGrp="1"/>
          </p:cNvSpPr>
          <p:nvPr>
            <p:ph type="body" idx="10"/>
          </p:nvPr>
        </p:nvSpPr>
        <p:spPr>
          <a:xfrm>
            <a:off x="109855" y="1175385"/>
            <a:ext cx="6016625" cy="708025"/>
          </a:xfrm>
          <a:prstGeom prst="rect">
            <a:avLst/>
          </a:prstGeom>
          <a:noFill/>
          <a:ln w="0" cmpd="sng">
            <a:noFill/>
            <a:prstDash val="solid"/>
          </a:ln>
        </p:spPr>
        <p:txBody>
          <a:bodyPr vert="horz" lIns="0" tIns="31750" rIns="0" bIns="0" anchor="t"/>
          <a:lstStyle/>
          <a:p>
            <a:pPr marL="0" marR="0" indent="0" algn="l">
              <a:lnSpc>
                <a:spcPts val="2400"/>
              </a:lnSpc>
              <a:spcAft>
                <a:spcPts val="0"/>
              </a:spcAft>
            </a:pPr>
            <a:r>
              <a:rPr lang="en-US" sz="2350" spc="0">
                <a:solidFill>
                  <a:srgbClr val="000000"/>
                </a:solidFill>
                <a:latin typeface="Calibri" panose="02020603050405020304" pitchFamily="2"/>
              </a:rPr>
              <a:t>Active Sussex is the Active Partnership for Sussex </a:t>
            </a:r>
          </a:p>
          <a:p>
            <a:pPr marL="0" marR="0" indent="0" algn="l">
              <a:lnSpc>
                <a:spcPts val="2400"/>
              </a:lnSpc>
              <a:spcBef>
                <a:spcPts val="430"/>
              </a:spcBef>
              <a:spcAft>
                <a:spcPts val="0"/>
              </a:spcAft>
            </a:pPr>
            <a:r>
              <a:rPr lang="en-US" sz="2350" spc="-45">
                <a:solidFill>
                  <a:srgbClr val="000000"/>
                </a:solidFill>
                <a:latin typeface="Calibri" panose="02020603050405020304" pitchFamily="2"/>
              </a:rPr>
              <a:t>1/42 nationally. </a:t>
            </a:r>
          </a:p>
        </p:txBody>
      </p:sp>
      <p:sp>
        <p:nvSpPr>
          <p:cNvPr id="6" name="Text Placeholder 5"/>
          <p:cNvSpPr>
            <a:spLocks noGrp="1"/>
          </p:cNvSpPr>
          <p:nvPr>
            <p:ph type="body" idx="10"/>
          </p:nvPr>
        </p:nvSpPr>
        <p:spPr>
          <a:xfrm>
            <a:off x="125095" y="2272665"/>
            <a:ext cx="5772785" cy="708025"/>
          </a:xfrm>
          <a:prstGeom prst="rect">
            <a:avLst/>
          </a:prstGeom>
          <a:noFill/>
          <a:ln w="0" cmpd="sng">
            <a:noFill/>
            <a:prstDash val="solid"/>
          </a:ln>
        </p:spPr>
        <p:txBody>
          <a:bodyPr vert="horz" lIns="0" tIns="31750" rIns="0" bIns="0" anchor="t"/>
          <a:lstStyle/>
          <a:p>
            <a:pPr marL="0" marR="0" indent="0" algn="l">
              <a:lnSpc>
                <a:spcPts val="2400"/>
              </a:lnSpc>
              <a:spcAft>
                <a:spcPts val="0"/>
              </a:spcAft>
            </a:pPr>
            <a:r>
              <a:rPr lang="en-US" sz="2350" spc="-5">
                <a:solidFill>
                  <a:srgbClr val="000000"/>
                </a:solidFill>
                <a:latin typeface="Calibri" panose="02020603050405020304" pitchFamily="2"/>
              </a:rPr>
              <a:t>Funded by Sport England to promote sport and </a:t>
            </a:r>
          </a:p>
          <a:p>
            <a:pPr marL="0" marR="0" indent="0" algn="l">
              <a:lnSpc>
                <a:spcPts val="2400"/>
              </a:lnSpc>
              <a:spcBef>
                <a:spcPts val="455"/>
              </a:spcBef>
              <a:spcAft>
                <a:spcPts val="0"/>
              </a:spcAft>
            </a:pPr>
            <a:r>
              <a:rPr lang="en-US" sz="2350" spc="0">
                <a:solidFill>
                  <a:srgbClr val="000000"/>
                </a:solidFill>
                <a:latin typeface="Calibri" panose="02020603050405020304" pitchFamily="2"/>
              </a:rPr>
              <a:t>physical activity across Sussex. </a:t>
            </a:r>
          </a:p>
        </p:txBody>
      </p:sp>
      <p:sp>
        <p:nvSpPr>
          <p:cNvPr id="7" name="Text Placeholder 6"/>
          <p:cNvSpPr>
            <a:spLocks noGrp="1"/>
          </p:cNvSpPr>
          <p:nvPr>
            <p:ph type="body" idx="10"/>
          </p:nvPr>
        </p:nvSpPr>
        <p:spPr>
          <a:xfrm>
            <a:off x="113030" y="3369945"/>
            <a:ext cx="6269355" cy="708025"/>
          </a:xfrm>
          <a:prstGeom prst="rect">
            <a:avLst/>
          </a:prstGeom>
          <a:noFill/>
          <a:ln w="0" cmpd="sng">
            <a:noFill/>
            <a:prstDash val="solid"/>
          </a:ln>
        </p:spPr>
        <p:txBody>
          <a:bodyPr vert="horz" lIns="0" tIns="31750" rIns="0" bIns="0" anchor="t"/>
          <a:lstStyle/>
          <a:p>
            <a:pPr marL="0" marR="0" indent="0" algn="l">
              <a:lnSpc>
                <a:spcPts val="2400"/>
              </a:lnSpc>
              <a:spcAft>
                <a:spcPts val="0"/>
              </a:spcAft>
            </a:pPr>
            <a:r>
              <a:rPr lang="en-US" sz="2350" spc="-5">
                <a:solidFill>
                  <a:srgbClr val="000000"/>
                </a:solidFill>
                <a:latin typeface="Calibri" panose="02020603050405020304" pitchFamily="2"/>
              </a:rPr>
              <a:t>Strategic organisation focused on reducing physical </a:t>
            </a:r>
          </a:p>
          <a:p>
            <a:pPr marL="0" marR="0" indent="0" algn="l">
              <a:lnSpc>
                <a:spcPts val="2400"/>
              </a:lnSpc>
              <a:spcBef>
                <a:spcPts val="455"/>
              </a:spcBef>
              <a:spcAft>
                <a:spcPts val="0"/>
              </a:spcAft>
            </a:pPr>
            <a:r>
              <a:rPr lang="en-US" sz="2350" spc="0">
                <a:solidFill>
                  <a:srgbClr val="000000"/>
                </a:solidFill>
                <a:latin typeface="Calibri" panose="02020603050405020304" pitchFamily="2"/>
              </a:rPr>
              <a:t>inactivity and tackling inequalities in Sussex. </a:t>
            </a:r>
          </a:p>
        </p:txBody>
      </p:sp>
      <p:sp>
        <p:nvSpPr>
          <p:cNvPr id="8" name="Text Placeholder 7"/>
          <p:cNvSpPr>
            <a:spLocks noGrp="1"/>
          </p:cNvSpPr>
          <p:nvPr>
            <p:ph type="body" idx="10"/>
          </p:nvPr>
        </p:nvSpPr>
        <p:spPr>
          <a:xfrm>
            <a:off x="8869680" y="3517265"/>
            <a:ext cx="1852930" cy="1527175"/>
          </a:xfrm>
          <a:prstGeom prst="rect">
            <a:avLst/>
          </a:prstGeom>
          <a:noFill/>
          <a:ln w="0" cmpd="sng">
            <a:noFill/>
            <a:prstDash val="solid"/>
          </a:ln>
        </p:spPr>
        <p:txBody>
          <a:bodyPr vert="horz" lIns="0" tIns="46355" rIns="0" bIns="0" anchor="t">
            <a:normAutofit fontScale="95000"/>
          </a:bodyPr>
          <a:lstStyle/>
          <a:p>
            <a:pPr marL="0" marR="0" indent="0" algn="ctr">
              <a:lnSpc>
                <a:spcPts val="2000"/>
              </a:lnSpc>
              <a:spcAft>
                <a:spcPts val="0"/>
              </a:spcAft>
            </a:pPr>
            <a:r>
              <a:rPr lang="en-US" sz="2000" i="1" spc="-15">
                <a:solidFill>
                  <a:srgbClr val="FFFFFF"/>
                </a:solidFill>
                <a:latin typeface="Calibri" panose="02020603050405020304" pitchFamily="2"/>
              </a:rPr>
              <a:t>Transforming lives </a:t>
            </a:r>
          </a:p>
          <a:p>
            <a:pPr marL="0" marR="0" indent="0" algn="ctr">
              <a:lnSpc>
                <a:spcPts val="2000"/>
              </a:lnSpc>
              <a:spcBef>
                <a:spcPts val="365"/>
              </a:spcBef>
              <a:spcAft>
                <a:spcPts val="0"/>
              </a:spcAft>
            </a:pPr>
            <a:r>
              <a:rPr lang="en-US" sz="2000" i="1" spc="0">
                <a:solidFill>
                  <a:srgbClr val="FFFFFF"/>
                </a:solidFill>
                <a:latin typeface="Calibri" panose="02020603050405020304" pitchFamily="2"/>
              </a:rPr>
              <a:t>and improving </a:t>
            </a:r>
          </a:p>
          <a:p>
            <a:pPr marL="0" marR="0" indent="0" algn="ctr">
              <a:lnSpc>
                <a:spcPts val="2000"/>
              </a:lnSpc>
              <a:spcBef>
                <a:spcPts val="365"/>
              </a:spcBef>
              <a:spcAft>
                <a:spcPts val="0"/>
              </a:spcAft>
            </a:pPr>
            <a:r>
              <a:rPr lang="en-US" sz="2000" i="1" spc="0">
                <a:solidFill>
                  <a:srgbClr val="FFFFFF"/>
                </a:solidFill>
                <a:latin typeface="Calibri" panose="02020603050405020304" pitchFamily="2"/>
              </a:rPr>
              <a:t>communities </a:t>
            </a:r>
          </a:p>
          <a:p>
            <a:pPr marL="0" marR="0" indent="0" algn="ctr">
              <a:lnSpc>
                <a:spcPts val="2000"/>
              </a:lnSpc>
              <a:spcBef>
                <a:spcPts val="365"/>
              </a:spcBef>
              <a:spcAft>
                <a:spcPts val="0"/>
              </a:spcAft>
            </a:pPr>
            <a:r>
              <a:rPr lang="en-US" sz="2000" i="1" spc="0">
                <a:solidFill>
                  <a:srgbClr val="FFFFFF"/>
                </a:solidFill>
                <a:latin typeface="Calibri" panose="02020603050405020304" pitchFamily="2"/>
              </a:rPr>
              <a:t>through sport &amp; </a:t>
            </a:r>
          </a:p>
          <a:p>
            <a:pPr marL="0" marR="0" indent="0" algn="ctr">
              <a:lnSpc>
                <a:spcPts val="2000"/>
              </a:lnSpc>
              <a:spcBef>
                <a:spcPts val="365"/>
              </a:spcBef>
              <a:spcAft>
                <a:spcPts val="0"/>
              </a:spcAft>
            </a:pPr>
            <a:r>
              <a:rPr lang="en-US" sz="2000" i="1" spc="0">
                <a:solidFill>
                  <a:srgbClr val="FFFFFF"/>
                </a:solidFill>
                <a:latin typeface="Calibri" panose="02020603050405020304" pitchFamily="2"/>
              </a:rPr>
              <a:t>physical activity </a:t>
            </a:r>
          </a:p>
        </p:txBody>
      </p:sp>
      <p:sp>
        <p:nvSpPr>
          <p:cNvPr id="9" name="Text Placeholder 8"/>
          <p:cNvSpPr>
            <a:spLocks noGrp="1"/>
          </p:cNvSpPr>
          <p:nvPr>
            <p:ph type="body" idx="10"/>
          </p:nvPr>
        </p:nvSpPr>
        <p:spPr>
          <a:xfrm>
            <a:off x="118745" y="4467225"/>
            <a:ext cx="6309360" cy="708025"/>
          </a:xfrm>
          <a:prstGeom prst="rect">
            <a:avLst/>
          </a:prstGeom>
          <a:noFill/>
          <a:ln w="0" cmpd="sng">
            <a:noFill/>
            <a:prstDash val="solid"/>
          </a:ln>
        </p:spPr>
        <p:txBody>
          <a:bodyPr vert="horz" lIns="0" tIns="31750" rIns="0" bIns="0" anchor="t"/>
          <a:lstStyle/>
          <a:p>
            <a:pPr marL="0" marR="0" indent="0" algn="l">
              <a:lnSpc>
                <a:spcPts val="2400"/>
              </a:lnSpc>
              <a:spcAft>
                <a:spcPts val="0"/>
              </a:spcAft>
            </a:pPr>
            <a:r>
              <a:rPr lang="en-US" sz="2350" spc="5">
                <a:solidFill>
                  <a:srgbClr val="000000"/>
                </a:solidFill>
                <a:latin typeface="Calibri" panose="02020603050405020304" pitchFamily="2"/>
              </a:rPr>
              <a:t>Our aim is to is to address inequality and empower </a:t>
            </a:r>
          </a:p>
          <a:p>
            <a:pPr marL="0" marR="0" indent="0" algn="l">
              <a:lnSpc>
                <a:spcPts val="2400"/>
              </a:lnSpc>
              <a:spcBef>
                <a:spcPts val="455"/>
              </a:spcBef>
              <a:spcAft>
                <a:spcPts val="0"/>
              </a:spcAft>
            </a:pPr>
            <a:r>
              <a:rPr lang="en-US" sz="2350" spc="-5">
                <a:solidFill>
                  <a:srgbClr val="000000"/>
                </a:solidFill>
                <a:latin typeface="Calibri" panose="02020603050405020304" pitchFamily="2"/>
              </a:rPr>
              <a:t>everyone to be active in a way that works for them. </a:t>
            </a:r>
          </a:p>
        </p:txBody>
      </p:sp>
      <p:sp>
        <p:nvSpPr>
          <p:cNvPr id="10" name="Text Placeholder 9"/>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0" y="0"/>
            <a:ext cx="12192000" cy="6858000"/>
          </a:xfrm>
          <a:prstGeom prst="rect">
            <a:avLst/>
          </a:prstGeom>
        </p:spPr>
      </p:pic>
      <p:sp>
        <p:nvSpPr>
          <p:cNvPr id="4" name="Text Placeholder 3"/>
          <p:cNvSpPr>
            <a:spLocks noGrp="1"/>
          </p:cNvSpPr>
          <p:nvPr>
            <p:ph type="body" idx="10"/>
          </p:nvPr>
        </p:nvSpPr>
        <p:spPr>
          <a:xfrm>
            <a:off x="115570" y="76200"/>
            <a:ext cx="6215380" cy="948055"/>
          </a:xfrm>
          <a:prstGeom prst="rect">
            <a:avLst/>
          </a:prstGeom>
          <a:noFill/>
          <a:ln w="0" cmpd="sng">
            <a:noFill/>
            <a:prstDash val="solid"/>
          </a:ln>
        </p:spPr>
        <p:txBody>
          <a:bodyPr vert="horz" lIns="0" tIns="40640" rIns="0" bIns="0" anchor="t"/>
          <a:lstStyle/>
          <a:p>
            <a:pPr marL="0" marR="0" indent="0" algn="l">
              <a:lnSpc>
                <a:spcPts val="3100"/>
              </a:lnSpc>
              <a:spcAft>
                <a:spcPts val="0"/>
              </a:spcAft>
            </a:pPr>
            <a:r>
              <a:rPr lang="en-US" sz="3050" b="1" spc="0">
                <a:solidFill>
                  <a:srgbClr val="E31F12"/>
                </a:solidFill>
                <a:latin typeface="Calibri" panose="02020603050405020304" pitchFamily="2"/>
              </a:rPr>
              <a:t>Learning Objectives </a:t>
            </a:r>
          </a:p>
          <a:p>
            <a:pPr marL="0" marR="0" indent="0" algn="l">
              <a:lnSpc>
                <a:spcPts val="2400"/>
              </a:lnSpc>
              <a:spcBef>
                <a:spcPts val="1560"/>
              </a:spcBef>
              <a:spcAft>
                <a:spcPts val="20"/>
              </a:spcAft>
            </a:pPr>
            <a:r>
              <a:rPr lang="en-US" sz="2400" spc="-25">
                <a:solidFill>
                  <a:srgbClr val="000000"/>
                </a:solidFill>
                <a:latin typeface="Calibri" panose="02020603050405020304" pitchFamily="2"/>
              </a:rPr>
              <a:t>By the end of the workshop, participants will have: </a:t>
            </a:r>
          </a:p>
        </p:txBody>
      </p:sp>
      <p:sp>
        <p:nvSpPr>
          <p:cNvPr id="5" name="Text Placeholder 4"/>
          <p:cNvSpPr>
            <a:spLocks noGrp="1"/>
          </p:cNvSpPr>
          <p:nvPr>
            <p:ph type="body" idx="10"/>
          </p:nvPr>
        </p:nvSpPr>
        <p:spPr>
          <a:xfrm>
            <a:off x="109855" y="1610995"/>
            <a:ext cx="6187440" cy="1181100"/>
          </a:xfrm>
          <a:prstGeom prst="rect">
            <a:avLst/>
          </a:prstGeom>
          <a:noFill/>
          <a:ln w="0" cmpd="sng">
            <a:noFill/>
            <a:prstDash val="solid"/>
          </a:ln>
        </p:spPr>
        <p:txBody>
          <a:bodyPr vert="horz" lIns="0" tIns="29210" rIns="0" bIns="0" anchor="t">
            <a:normAutofit fontScale="92500"/>
          </a:bodyPr>
          <a:lstStyle/>
          <a:p>
            <a:pPr marL="0" marR="0" indent="320040" algn="l">
              <a:lnSpc>
                <a:spcPts val="3100"/>
              </a:lnSpc>
              <a:spcAft>
                <a:spcPts val="0"/>
              </a:spcAft>
              <a:buFont typeface="Symbol"/>
              <a:buChar char="·"/>
            </a:pPr>
            <a:r>
              <a:rPr lang="en-US" sz="2400" spc="-15">
                <a:solidFill>
                  <a:srgbClr val="000000"/>
                </a:solidFill>
                <a:latin typeface="Calibri" panose="02020603050405020304" pitchFamily="2"/>
              </a:rPr>
              <a:t>Explored emerging safeguarding concerns from </a:t>
            </a:r>
          </a:p>
          <a:p>
            <a:pPr marL="320040" marR="0" indent="0" algn="l">
              <a:lnSpc>
                <a:spcPts val="2400"/>
              </a:lnSpc>
              <a:spcBef>
                <a:spcPts val="465"/>
              </a:spcBef>
              <a:spcAft>
                <a:spcPts val="0"/>
              </a:spcAft>
            </a:pPr>
            <a:r>
              <a:rPr lang="en-US" sz="2400" spc="-20">
                <a:solidFill>
                  <a:srgbClr val="000000"/>
                </a:solidFill>
                <a:latin typeface="Calibri" panose="02020603050405020304" pitchFamily="2"/>
              </a:rPr>
              <a:t>Sussex and what they reveal about risk, culture, </a:t>
            </a:r>
          </a:p>
          <a:p>
            <a:pPr marL="320040" marR="0" indent="0" algn="l">
              <a:lnSpc>
                <a:spcPts val="2400"/>
              </a:lnSpc>
              <a:spcBef>
                <a:spcPts val="645"/>
              </a:spcBef>
              <a:spcAft>
                <a:spcPts val="0"/>
              </a:spcAft>
            </a:pPr>
            <a:r>
              <a:rPr lang="en-US" sz="2400" spc="-15">
                <a:solidFill>
                  <a:srgbClr val="000000"/>
                </a:solidFill>
                <a:latin typeface="Calibri" panose="02020603050405020304" pitchFamily="2"/>
              </a:rPr>
              <a:t>professional boundaries and power. </a:t>
            </a:r>
          </a:p>
        </p:txBody>
      </p:sp>
      <p:sp>
        <p:nvSpPr>
          <p:cNvPr id="6" name="Text Placeholder 5"/>
          <p:cNvSpPr>
            <a:spLocks noGrp="1"/>
          </p:cNvSpPr>
          <p:nvPr>
            <p:ph type="body" idx="10"/>
          </p:nvPr>
        </p:nvSpPr>
        <p:spPr>
          <a:xfrm>
            <a:off x="109855" y="3381375"/>
            <a:ext cx="6458585" cy="1181735"/>
          </a:xfrm>
          <a:prstGeom prst="rect">
            <a:avLst/>
          </a:prstGeom>
          <a:noFill/>
          <a:ln w="0" cmpd="sng">
            <a:noFill/>
            <a:prstDash val="solid"/>
          </a:ln>
        </p:spPr>
        <p:txBody>
          <a:bodyPr vert="horz" lIns="0" tIns="29845" rIns="0" bIns="0" anchor="t"/>
          <a:lstStyle/>
          <a:p>
            <a:pPr marL="0" marR="0" indent="320040" algn="l">
              <a:lnSpc>
                <a:spcPts val="3100"/>
              </a:lnSpc>
              <a:spcAft>
                <a:spcPts val="0"/>
              </a:spcAft>
              <a:buFont typeface="Symbol"/>
              <a:buChar char="·"/>
            </a:pPr>
            <a:r>
              <a:rPr lang="en-US" sz="2400" spc="-5">
                <a:solidFill>
                  <a:srgbClr val="000000"/>
                </a:solidFill>
                <a:latin typeface="Calibri" panose="02020603050405020304" pitchFamily="2"/>
              </a:rPr>
              <a:t>Identified one action to take from the session to </a:t>
            </a:r>
          </a:p>
          <a:p>
            <a:pPr marL="320040" marR="0" indent="0" algn="l">
              <a:lnSpc>
                <a:spcPts val="2400"/>
              </a:lnSpc>
              <a:spcBef>
                <a:spcPts val="440"/>
              </a:spcBef>
              <a:spcAft>
                <a:spcPts val="0"/>
              </a:spcAft>
            </a:pPr>
            <a:r>
              <a:rPr lang="en-US" sz="2400" spc="-20">
                <a:solidFill>
                  <a:srgbClr val="000000"/>
                </a:solidFill>
                <a:latin typeface="Calibri" panose="02020603050405020304" pitchFamily="2"/>
              </a:rPr>
              <a:t>strengthen safeguarding practice within sport and </a:t>
            </a:r>
          </a:p>
          <a:p>
            <a:pPr marL="320040" marR="0" indent="0" algn="l">
              <a:lnSpc>
                <a:spcPts val="2400"/>
              </a:lnSpc>
              <a:spcBef>
                <a:spcPts val="665"/>
              </a:spcBef>
              <a:spcAft>
                <a:spcPts val="20"/>
              </a:spcAft>
            </a:pPr>
            <a:r>
              <a:rPr lang="en-US" sz="2400" spc="-25">
                <a:solidFill>
                  <a:srgbClr val="000000"/>
                </a:solidFill>
                <a:latin typeface="Calibri" panose="02020603050405020304" pitchFamily="2"/>
              </a:rPr>
              <a:t>physical activity. </a:t>
            </a:r>
          </a:p>
        </p:txBody>
      </p:sp>
      <p:sp>
        <p:nvSpPr>
          <p:cNvPr id="7" name="Text Placeholder 6"/>
          <p:cNvSpPr>
            <a:spLocks noGrp="1"/>
          </p:cNvSpPr>
          <p:nvPr>
            <p:ph type="body" idx="10"/>
          </p:nvPr>
        </p:nvSpPr>
        <p:spPr>
          <a:xfrm>
            <a:off x="716280" y="6396355"/>
            <a:ext cx="1877695"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0">
                <a:solidFill>
                  <a:srgbClr val="FFFFFF"/>
                </a:solidFill>
                <a:latin typeface="Calibri" panose="02020603050405020304" pitchFamily="2"/>
              </a:rPr>
              <a:t>#GettingSussexMoving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0" y="0"/>
            <a:ext cx="12192000" cy="6858000"/>
          </a:xfrm>
          <a:prstGeom prst="rect">
            <a:avLst/>
          </a:prstGeom>
        </p:spPr>
      </p:pic>
      <p:sp>
        <p:nvSpPr>
          <p:cNvPr id="4" name="Text Placeholder 3"/>
          <p:cNvSpPr>
            <a:spLocks noGrp="1"/>
          </p:cNvSpPr>
          <p:nvPr>
            <p:ph type="body" idx="10"/>
          </p:nvPr>
        </p:nvSpPr>
        <p:spPr>
          <a:xfrm>
            <a:off x="841375" y="116840"/>
            <a:ext cx="3550920" cy="681990"/>
          </a:xfrm>
          <a:prstGeom prst="rect">
            <a:avLst/>
          </a:prstGeom>
          <a:noFill/>
          <a:ln w="0" cmpd="sng">
            <a:noFill/>
            <a:prstDash val="solid"/>
          </a:ln>
        </p:spPr>
        <p:txBody>
          <a:bodyPr vert="horz" lIns="0" tIns="66040" rIns="0" bIns="0" anchor="t">
            <a:normAutofit fontScale="87500"/>
          </a:bodyPr>
          <a:lstStyle/>
          <a:p>
            <a:pPr marL="0" marR="0" indent="0" algn="l">
              <a:lnSpc>
                <a:spcPts val="4800"/>
              </a:lnSpc>
              <a:spcAft>
                <a:spcPts val="0"/>
              </a:spcAft>
            </a:pPr>
            <a:r>
              <a:rPr lang="en-US" sz="4400" b="1" spc="-5">
                <a:solidFill>
                  <a:srgbClr val="2B8535"/>
                </a:solidFill>
                <a:latin typeface="Calibri" panose="02020603050405020304" pitchFamily="2"/>
              </a:rPr>
              <a:t>Pairs discussion </a:t>
            </a:r>
          </a:p>
        </p:txBody>
      </p:sp>
      <p:sp>
        <p:nvSpPr>
          <p:cNvPr id="5" name="Text Placeholder 4"/>
          <p:cNvSpPr>
            <a:spLocks noGrp="1"/>
          </p:cNvSpPr>
          <p:nvPr>
            <p:ph type="body" idx="10"/>
          </p:nvPr>
        </p:nvSpPr>
        <p:spPr>
          <a:xfrm>
            <a:off x="109855" y="1325880"/>
            <a:ext cx="5553075" cy="1374775"/>
          </a:xfrm>
          <a:prstGeom prst="rect">
            <a:avLst/>
          </a:prstGeom>
          <a:noFill/>
          <a:ln w="0" cmpd="sng">
            <a:noFill/>
            <a:prstDash val="solid"/>
          </a:ln>
        </p:spPr>
        <p:txBody>
          <a:bodyPr vert="horz" lIns="0" tIns="72390" rIns="0" bIns="0" anchor="t"/>
          <a:lstStyle/>
          <a:p>
            <a:pPr marL="0" marR="0" indent="320040" algn="l">
              <a:lnSpc>
                <a:spcPts val="3000"/>
              </a:lnSpc>
              <a:spcAft>
                <a:spcPts val="0"/>
              </a:spcAft>
              <a:buFont typeface="Calibri"/>
              <a:buAutoNum type="arabicPeriod"/>
            </a:pPr>
            <a:r>
              <a:rPr lang="en-US" sz="3000" spc="-30">
                <a:solidFill>
                  <a:srgbClr val="000000"/>
                </a:solidFill>
                <a:latin typeface="Calibri" panose="02020603050405020304" pitchFamily="2"/>
              </a:rPr>
              <a:t>What makes safeguarding in sport </a:t>
            </a:r>
          </a:p>
          <a:p>
            <a:pPr marL="320040" marR="0" indent="0" algn="l">
              <a:lnSpc>
                <a:spcPts val="3000"/>
              </a:lnSpc>
              <a:spcBef>
                <a:spcPts val="570"/>
              </a:spcBef>
              <a:spcAft>
                <a:spcPts val="0"/>
              </a:spcAft>
            </a:pPr>
            <a:r>
              <a:rPr lang="en-US" sz="3000" spc="-5">
                <a:solidFill>
                  <a:srgbClr val="000000"/>
                </a:solidFill>
                <a:latin typeface="Calibri" panose="02020603050405020304" pitchFamily="2"/>
              </a:rPr>
              <a:t>and physical activity distinctive or </a:t>
            </a:r>
          </a:p>
          <a:p>
            <a:pPr marL="320040" marR="0" indent="0" algn="l">
              <a:lnSpc>
                <a:spcPts val="3000"/>
              </a:lnSpc>
              <a:spcBef>
                <a:spcPts val="570"/>
              </a:spcBef>
              <a:spcAft>
                <a:spcPts val="0"/>
              </a:spcAft>
            </a:pPr>
            <a:r>
              <a:rPr lang="en-US" sz="3000" spc="-10">
                <a:solidFill>
                  <a:srgbClr val="000000"/>
                </a:solidFill>
                <a:latin typeface="Calibri" panose="02020603050405020304" pitchFamily="2"/>
              </a:rPr>
              <a:t>challenging in your work? </a:t>
            </a:r>
          </a:p>
        </p:txBody>
      </p:sp>
      <p:sp>
        <p:nvSpPr>
          <p:cNvPr id="6" name="Text Placeholder 5"/>
          <p:cNvSpPr>
            <a:spLocks noGrp="1"/>
          </p:cNvSpPr>
          <p:nvPr>
            <p:ph type="body" idx="10"/>
          </p:nvPr>
        </p:nvSpPr>
        <p:spPr>
          <a:xfrm>
            <a:off x="97790" y="3764280"/>
            <a:ext cx="5574665" cy="1831975"/>
          </a:xfrm>
          <a:prstGeom prst="rect">
            <a:avLst/>
          </a:prstGeom>
          <a:noFill/>
          <a:ln w="0" cmpd="sng">
            <a:noFill/>
            <a:prstDash val="solid"/>
          </a:ln>
        </p:spPr>
        <p:txBody>
          <a:bodyPr vert="horz" lIns="0" tIns="72390" rIns="0" bIns="0" anchor="t"/>
          <a:lstStyle/>
          <a:p>
            <a:pPr marL="0" marR="0" indent="320040" algn="l">
              <a:lnSpc>
                <a:spcPts val="3000"/>
              </a:lnSpc>
              <a:spcAft>
                <a:spcPts val="0"/>
              </a:spcAft>
              <a:buFont typeface="Calibri"/>
              <a:buAutoNum type="arabicPeriod"/>
            </a:pPr>
            <a:r>
              <a:rPr lang="en-US" sz="3000" spc="-5">
                <a:solidFill>
                  <a:srgbClr val="000000"/>
                </a:solidFill>
                <a:latin typeface="Calibri" panose="02020603050405020304" pitchFamily="2"/>
              </a:rPr>
              <a:t>When managing allegations </a:t>
            </a:r>
          </a:p>
          <a:p>
            <a:pPr marL="320040" marR="0" indent="0" algn="l">
              <a:lnSpc>
                <a:spcPts val="3000"/>
              </a:lnSpc>
              <a:spcBef>
                <a:spcPts val="570"/>
              </a:spcBef>
              <a:spcAft>
                <a:spcPts val="0"/>
              </a:spcAft>
            </a:pPr>
            <a:r>
              <a:rPr lang="en-US" sz="3000" spc="-35">
                <a:solidFill>
                  <a:srgbClr val="000000"/>
                </a:solidFill>
                <a:latin typeface="Calibri" panose="02020603050405020304" pitchFamily="2"/>
              </a:rPr>
              <a:t>involving sport or physical activity, </a:t>
            </a:r>
          </a:p>
          <a:p>
            <a:pPr marL="320040" marR="0" indent="0" algn="l">
              <a:lnSpc>
                <a:spcPts val="3000"/>
              </a:lnSpc>
              <a:spcBef>
                <a:spcPts val="570"/>
              </a:spcBef>
              <a:spcAft>
                <a:spcPts val="0"/>
              </a:spcAft>
            </a:pPr>
            <a:r>
              <a:rPr lang="en-US" sz="3000" spc="-10">
                <a:solidFill>
                  <a:srgbClr val="000000"/>
                </a:solidFill>
                <a:latin typeface="Calibri" panose="02020603050405020304" pitchFamily="2"/>
              </a:rPr>
              <a:t>what has helped or complicated </a:t>
            </a:r>
          </a:p>
          <a:p>
            <a:pPr marL="320040" marR="0" indent="0" algn="l">
              <a:lnSpc>
                <a:spcPts val="3000"/>
              </a:lnSpc>
              <a:spcBef>
                <a:spcPts val="570"/>
              </a:spcBef>
              <a:spcAft>
                <a:spcPts val="20"/>
              </a:spcAft>
            </a:pPr>
            <a:r>
              <a:rPr lang="en-US" sz="3000" spc="-15">
                <a:solidFill>
                  <a:srgbClr val="000000"/>
                </a:solidFill>
                <a:latin typeface="Calibri" panose="02020603050405020304" pitchFamily="2"/>
              </a:rPr>
              <a:t>your work? </a:t>
            </a:r>
          </a:p>
        </p:txBody>
      </p:sp>
      <p:sp>
        <p:nvSpPr>
          <p:cNvPr id="7" name="Text Placeholder 6"/>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0" y="0"/>
            <a:ext cx="12192000" cy="6858000"/>
          </a:xfrm>
          <a:prstGeom prst="rect">
            <a:avLst/>
          </a:prstGeom>
        </p:spPr>
      </p:pic>
      <p:sp>
        <p:nvSpPr>
          <p:cNvPr id="4" name="Text Placeholder 3"/>
          <p:cNvSpPr>
            <a:spLocks noGrp="1"/>
          </p:cNvSpPr>
          <p:nvPr>
            <p:ph type="body" idx="10"/>
          </p:nvPr>
        </p:nvSpPr>
        <p:spPr>
          <a:xfrm>
            <a:off x="560705" y="149860"/>
            <a:ext cx="6172200" cy="578485"/>
          </a:xfrm>
          <a:prstGeom prst="rect">
            <a:avLst/>
          </a:prstGeom>
          <a:noFill/>
          <a:ln w="0" cmpd="sng">
            <a:noFill/>
            <a:prstDash val="solid"/>
          </a:ln>
        </p:spPr>
        <p:txBody>
          <a:bodyPr vert="horz" lIns="0" tIns="58420" rIns="0" bIns="0" anchor="t">
            <a:normAutofit fontScale="87500"/>
          </a:bodyPr>
          <a:lstStyle/>
          <a:p>
            <a:pPr marL="0" marR="0" indent="0" algn="l">
              <a:lnSpc>
                <a:spcPts val="4000"/>
              </a:lnSpc>
              <a:spcAft>
                <a:spcPts val="0"/>
              </a:spcAft>
            </a:pPr>
            <a:r>
              <a:rPr lang="en-US" sz="4000" b="1" spc="45">
                <a:solidFill>
                  <a:srgbClr val="E31F12"/>
                </a:solidFill>
                <a:latin typeface="Calibri" panose="02020603050405020304" pitchFamily="2"/>
              </a:rPr>
              <a:t>What we are seeing in Sussex </a:t>
            </a:r>
          </a:p>
        </p:txBody>
      </p:sp>
      <p:sp>
        <p:nvSpPr>
          <p:cNvPr id="5" name="Text Placeholder 4"/>
          <p:cNvSpPr>
            <a:spLocks noGrp="1"/>
          </p:cNvSpPr>
          <p:nvPr>
            <p:ph type="body" idx="10"/>
          </p:nvPr>
        </p:nvSpPr>
        <p:spPr>
          <a:xfrm>
            <a:off x="106680" y="786130"/>
            <a:ext cx="6668770" cy="920750"/>
          </a:xfrm>
          <a:prstGeom prst="rect">
            <a:avLst/>
          </a:prstGeom>
          <a:noFill/>
          <a:ln w="0" cmpd="sng">
            <a:noFill/>
            <a:prstDash val="solid"/>
          </a:ln>
        </p:spPr>
        <p:txBody>
          <a:bodyPr vert="horz" lIns="0" tIns="24765" rIns="0" bIns="0" anchor="t">
            <a:normAutofit fontScale="95000"/>
          </a:bodyPr>
          <a:lstStyle/>
          <a:p>
            <a:pPr marL="0" marR="0" indent="320040" algn="l">
              <a:lnSpc>
                <a:spcPts val="2400"/>
              </a:lnSpc>
              <a:spcAft>
                <a:spcPts val="0"/>
              </a:spcAft>
              <a:buFont typeface="Symbol"/>
              <a:buChar char="·"/>
            </a:pPr>
            <a:r>
              <a:rPr lang="en-US" sz="2000" b="1" spc="5">
                <a:solidFill>
                  <a:srgbClr val="000000"/>
                </a:solidFill>
                <a:latin typeface="Calibri" panose="02020603050405020304" pitchFamily="2"/>
              </a:rPr>
              <a:t>Greater visibility: </a:t>
            </a:r>
            <a:r>
              <a:rPr lang="en-US" sz="2000" spc="5">
                <a:solidFill>
                  <a:srgbClr val="000000"/>
                </a:solidFill>
                <a:latin typeface="Calibri" panose="02020603050405020304" pitchFamily="2"/>
              </a:rPr>
              <a:t>Previously, contact mainly involved policies, </a:t>
            </a:r>
          </a:p>
          <a:p>
            <a:pPr marL="320040" marR="0" indent="0" algn="l">
              <a:lnSpc>
                <a:spcPts val="2000"/>
              </a:lnSpc>
              <a:spcBef>
                <a:spcPts val="195"/>
              </a:spcBef>
              <a:spcAft>
                <a:spcPts val="0"/>
              </a:spcAft>
            </a:pPr>
            <a:r>
              <a:rPr lang="en-US" sz="2000" spc="30">
                <a:solidFill>
                  <a:srgbClr val="000000"/>
                </a:solidFill>
                <a:latin typeface="Calibri" panose="02020603050405020304" pitchFamily="2"/>
              </a:rPr>
              <a:t>procedures and training. SWO relationships with clubs and </a:t>
            </a:r>
          </a:p>
          <a:p>
            <a:pPr marL="320040" marR="0" indent="0" algn="l">
              <a:lnSpc>
                <a:spcPts val="2000"/>
              </a:lnSpc>
              <a:spcBef>
                <a:spcPts val="365"/>
              </a:spcBef>
              <a:spcAft>
                <a:spcPts val="0"/>
              </a:spcAft>
            </a:pPr>
            <a:r>
              <a:rPr lang="en-US" sz="2000" spc="30">
                <a:solidFill>
                  <a:srgbClr val="000000"/>
                </a:solidFill>
                <a:latin typeface="Calibri" panose="02020603050405020304" pitchFamily="2"/>
              </a:rPr>
              <a:t>providers are bringing more concerns to our attention. </a:t>
            </a:r>
          </a:p>
        </p:txBody>
      </p:sp>
      <p:sp>
        <p:nvSpPr>
          <p:cNvPr id="6" name="Text Placeholder 5"/>
          <p:cNvSpPr>
            <a:spLocks noGrp="1"/>
          </p:cNvSpPr>
          <p:nvPr>
            <p:ph type="body" idx="10"/>
          </p:nvPr>
        </p:nvSpPr>
        <p:spPr>
          <a:xfrm>
            <a:off x="106680" y="2311400"/>
            <a:ext cx="7059295" cy="1222375"/>
          </a:xfrm>
          <a:prstGeom prst="rect">
            <a:avLst/>
          </a:prstGeom>
          <a:noFill/>
          <a:ln w="0" cmpd="sng">
            <a:noFill/>
            <a:prstDash val="solid"/>
          </a:ln>
        </p:spPr>
        <p:txBody>
          <a:bodyPr vert="horz" lIns="0" tIns="26670" rIns="0" bIns="0" anchor="t">
            <a:normAutofit fontScale="95000"/>
          </a:bodyPr>
          <a:lstStyle/>
          <a:p>
            <a:pPr marL="0" marR="0" indent="365760" algn="l">
              <a:lnSpc>
                <a:spcPts val="2400"/>
              </a:lnSpc>
              <a:spcAft>
                <a:spcPts val="0"/>
              </a:spcAft>
              <a:buFont typeface="Symbol"/>
              <a:buChar char="·"/>
            </a:pPr>
            <a:r>
              <a:rPr lang="en-US" sz="2000" b="1" spc="-5">
                <a:solidFill>
                  <a:srgbClr val="000000"/>
                </a:solidFill>
                <a:latin typeface="Calibri" panose="02020603050405020304" pitchFamily="2"/>
              </a:rPr>
              <a:t>Everyday practice and blurred boundaries: </a:t>
            </a:r>
            <a:r>
              <a:rPr lang="en-US" sz="2000" spc="-5">
                <a:solidFill>
                  <a:srgbClr val="000000"/>
                </a:solidFill>
                <a:latin typeface="Calibri" panose="02020603050405020304" pitchFamily="2"/>
              </a:rPr>
              <a:t>Concerns often relate </a:t>
            </a:r>
          </a:p>
          <a:p>
            <a:pPr marL="365760" marR="0" indent="0" algn="l">
              <a:lnSpc>
                <a:spcPts val="2000"/>
              </a:lnSpc>
              <a:spcBef>
                <a:spcPts val="195"/>
              </a:spcBef>
              <a:spcAft>
                <a:spcPts val="0"/>
              </a:spcAft>
            </a:pPr>
            <a:r>
              <a:rPr lang="en-US" sz="2000" spc="30">
                <a:solidFill>
                  <a:srgbClr val="000000"/>
                </a:solidFill>
                <a:latin typeface="Calibri" panose="02020603050405020304" pitchFamily="2"/>
              </a:rPr>
              <a:t>to coaching behaviour and unclear professional boundaries </a:t>
            </a:r>
          </a:p>
          <a:p>
            <a:pPr marL="365760" marR="0" indent="0" algn="l">
              <a:lnSpc>
                <a:spcPts val="2000"/>
              </a:lnSpc>
              <a:spcBef>
                <a:spcPts val="365"/>
              </a:spcBef>
              <a:spcAft>
                <a:spcPts val="0"/>
              </a:spcAft>
            </a:pPr>
            <a:r>
              <a:rPr lang="en-US" sz="2000" spc="30">
                <a:solidFill>
                  <a:srgbClr val="000000"/>
                </a:solidFill>
                <a:latin typeface="Calibri" panose="02020603050405020304" pitchFamily="2"/>
              </a:rPr>
              <a:t>around communication, transport and relationships beyond </a:t>
            </a:r>
          </a:p>
          <a:p>
            <a:pPr marL="365760" marR="0" indent="0" algn="l">
              <a:lnSpc>
                <a:spcPts val="2000"/>
              </a:lnSpc>
              <a:spcBef>
                <a:spcPts val="365"/>
              </a:spcBef>
              <a:spcAft>
                <a:spcPts val="0"/>
              </a:spcAft>
            </a:pPr>
            <a:r>
              <a:rPr lang="en-US" sz="2000" spc="-5">
                <a:solidFill>
                  <a:srgbClr val="000000"/>
                </a:solidFill>
                <a:latin typeface="Calibri" panose="02020603050405020304" pitchFamily="2"/>
              </a:rPr>
              <a:t>sessions. </a:t>
            </a:r>
          </a:p>
        </p:txBody>
      </p:sp>
      <p:sp>
        <p:nvSpPr>
          <p:cNvPr id="7" name="Text Placeholder 6"/>
          <p:cNvSpPr>
            <a:spLocks noGrp="1"/>
          </p:cNvSpPr>
          <p:nvPr>
            <p:ph type="body" idx="10"/>
          </p:nvPr>
        </p:nvSpPr>
        <p:spPr>
          <a:xfrm>
            <a:off x="106680" y="4142740"/>
            <a:ext cx="7077710" cy="615315"/>
          </a:xfrm>
          <a:prstGeom prst="rect">
            <a:avLst/>
          </a:prstGeom>
          <a:noFill/>
          <a:ln w="0" cmpd="sng">
            <a:noFill/>
            <a:prstDash val="solid"/>
          </a:ln>
        </p:spPr>
        <p:txBody>
          <a:bodyPr vert="horz" lIns="0" tIns="24130" rIns="0" bIns="0" anchor="t">
            <a:normAutofit fontScale="95000"/>
          </a:bodyPr>
          <a:lstStyle/>
          <a:p>
            <a:pPr marL="0" marR="0" indent="365760" algn="l">
              <a:lnSpc>
                <a:spcPts val="2400"/>
              </a:lnSpc>
              <a:spcAft>
                <a:spcPts val="0"/>
              </a:spcAft>
              <a:buFont typeface="Symbol"/>
              <a:buChar char="·"/>
            </a:pPr>
            <a:r>
              <a:rPr lang="en-US" sz="2000" b="1" spc="0">
                <a:solidFill>
                  <a:srgbClr val="000000"/>
                </a:solidFill>
                <a:latin typeface="Calibri" panose="02020603050405020304" pitchFamily="2"/>
              </a:rPr>
              <a:t>Barriers to challenge: </a:t>
            </a:r>
            <a:r>
              <a:rPr lang="en-US" sz="2000" spc="0">
                <a:solidFill>
                  <a:srgbClr val="000000"/>
                </a:solidFill>
                <a:latin typeface="Calibri" panose="02020603050405020304" pitchFamily="2"/>
              </a:rPr>
              <a:t>Cultures, loyalty, normalised behaviour and </a:t>
            </a:r>
          </a:p>
          <a:p>
            <a:pPr marL="365760" marR="0" indent="0" algn="l">
              <a:lnSpc>
                <a:spcPts val="2000"/>
              </a:lnSpc>
              <a:spcBef>
                <a:spcPts val="195"/>
              </a:spcBef>
              <a:spcAft>
                <a:spcPts val="0"/>
              </a:spcAft>
            </a:pPr>
            <a:r>
              <a:rPr lang="en-US" sz="2000" spc="30">
                <a:solidFill>
                  <a:srgbClr val="000000"/>
                </a:solidFill>
                <a:latin typeface="Calibri" panose="02020603050405020304" pitchFamily="2"/>
              </a:rPr>
              <a:t>uncertainty about reporting can make concerns difficult to raise. </a:t>
            </a:r>
          </a:p>
        </p:txBody>
      </p:sp>
      <p:sp>
        <p:nvSpPr>
          <p:cNvPr id="8" name="Text Placeholder 7"/>
          <p:cNvSpPr>
            <a:spLocks noGrp="1"/>
          </p:cNvSpPr>
          <p:nvPr>
            <p:ph type="body" idx="10"/>
          </p:nvPr>
        </p:nvSpPr>
        <p:spPr>
          <a:xfrm>
            <a:off x="106680" y="5361305"/>
            <a:ext cx="6788150" cy="615950"/>
          </a:xfrm>
          <a:prstGeom prst="rect">
            <a:avLst/>
          </a:prstGeom>
          <a:noFill/>
          <a:ln w="0" cmpd="sng">
            <a:noFill/>
            <a:prstDash val="solid"/>
          </a:ln>
        </p:spPr>
        <p:txBody>
          <a:bodyPr vert="horz" lIns="0" tIns="24765" rIns="0" bIns="0" anchor="t">
            <a:normAutofit fontScale="95000"/>
          </a:bodyPr>
          <a:lstStyle/>
          <a:p>
            <a:pPr marL="0" marR="0" indent="320040" algn="l">
              <a:lnSpc>
                <a:spcPts val="2400"/>
              </a:lnSpc>
              <a:spcAft>
                <a:spcPts val="0"/>
              </a:spcAft>
              <a:buFont typeface="Symbol"/>
              <a:buChar char="·"/>
            </a:pPr>
            <a:r>
              <a:rPr lang="en-US" sz="2000" b="1" spc="0">
                <a:solidFill>
                  <a:srgbClr val="000000"/>
                </a:solidFill>
                <a:latin typeface="Calibri" panose="02020603050405020304" pitchFamily="2"/>
              </a:rPr>
              <a:t>Concerns handled in isolation: </a:t>
            </a:r>
            <a:r>
              <a:rPr lang="en-US" sz="2000" spc="0">
                <a:solidFill>
                  <a:srgbClr val="000000"/>
                </a:solidFill>
                <a:latin typeface="Calibri" panose="02020603050405020304" pitchFamily="2"/>
              </a:rPr>
              <a:t>Some are addressed informally, </a:t>
            </a:r>
          </a:p>
          <a:p>
            <a:pPr marL="320040" marR="0" indent="0" algn="l">
              <a:lnSpc>
                <a:spcPts val="2000"/>
              </a:lnSpc>
              <a:spcBef>
                <a:spcPts val="195"/>
              </a:spcBef>
              <a:spcAft>
                <a:spcPts val="0"/>
              </a:spcAft>
            </a:pPr>
            <a:r>
              <a:rPr lang="en-US" sz="2000" spc="30">
                <a:solidFill>
                  <a:srgbClr val="000000"/>
                </a:solidFill>
                <a:latin typeface="Calibri" panose="02020603050405020304" pitchFamily="2"/>
              </a:rPr>
              <a:t>with limited recording or review of repeated behaviour. </a:t>
            </a:r>
          </a:p>
        </p:txBody>
      </p:sp>
      <p:sp>
        <p:nvSpPr>
          <p:cNvPr id="9" name="Text Placeholder 8"/>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0" y="6175375"/>
            <a:ext cx="12192000" cy="682625"/>
          </a:xfrm>
          <a:prstGeom prst="rect">
            <a:avLst/>
          </a:prstGeom>
        </p:spPr>
      </p:pic>
      <p:sp>
        <p:nvSpPr>
          <p:cNvPr id="2" name="Text Placeholder 1"/>
          <p:cNvSpPr>
            <a:spLocks noGrp="1"/>
          </p:cNvSpPr>
          <p:nvPr>
            <p:ph type="body" idx="10"/>
          </p:nvPr>
        </p:nvSpPr>
        <p:spPr>
          <a:xfrm>
            <a:off x="0" y="0"/>
            <a:ext cx="12192000" cy="661035"/>
          </a:xfrm>
          <a:prstGeom prst="rect">
            <a:avLst/>
          </a:prstGeom>
          <a:noFill/>
          <a:ln w="0" cmpd="sng">
            <a:noFill/>
            <a:prstDash val="solid"/>
          </a:ln>
        </p:spPr>
        <p:txBody>
          <a:bodyPr vert="horz" lIns="0" tIns="59055" rIns="0" bIns="0" anchor="t"/>
          <a:lstStyle/>
          <a:p>
            <a:pPr marL="411480" marR="0" indent="0" algn="l">
              <a:lnSpc>
                <a:spcPts val="4100"/>
              </a:lnSpc>
              <a:spcAft>
                <a:spcPts val="645"/>
              </a:spcAft>
            </a:pPr>
            <a:r>
              <a:rPr lang="en-US" sz="4000" b="1" spc="-15">
                <a:solidFill>
                  <a:srgbClr val="E31F12"/>
                </a:solidFill>
                <a:latin typeface="Calibri" panose="02020603050405020304" pitchFamily="2"/>
              </a:rPr>
              <a:t>Themes and key learnings </a:t>
            </a:r>
          </a:p>
        </p:txBody>
      </p:sp>
      <p:sp>
        <p:nvSpPr>
          <p:cNvPr id="3" name="Text Placeholder 2"/>
          <p:cNvSpPr>
            <a:spLocks noGrp="1"/>
          </p:cNvSpPr>
          <p:nvPr>
            <p:ph type="body" idx="10"/>
          </p:nvPr>
        </p:nvSpPr>
        <p:spPr>
          <a:xfrm>
            <a:off x="0" y="661035"/>
            <a:ext cx="12192000" cy="5514340"/>
          </a:xfrm>
          <a:prstGeom prst="rect">
            <a:avLst/>
          </a:prstGeom>
          <a:noFill/>
          <a:ln w="0" cmpd="sng">
            <a:noFill/>
            <a:prstDash val="solid"/>
          </a:ln>
        </p:spPr>
        <p:txBody>
          <a:bodyPr vert="horz" lIns="0" tIns="36195" rIns="0" bIns="0" anchor="t"/>
          <a:lstStyle/>
          <a:p>
            <a:pPr marL="45720" marR="0" indent="365760" algn="l">
              <a:lnSpc>
                <a:spcPts val="2100"/>
              </a:lnSpc>
              <a:spcAft>
                <a:spcPts val="0"/>
              </a:spcAft>
              <a:buFont typeface="Symbol"/>
              <a:buChar char="·"/>
            </a:pPr>
            <a:r>
              <a:rPr lang="en-US" sz="2000" b="1" spc="-5">
                <a:solidFill>
                  <a:srgbClr val="000000"/>
                </a:solidFill>
                <a:latin typeface="Calibri" panose="02020603050405020304" pitchFamily="2"/>
              </a:rPr>
              <a:t>Great coaching supports safeguarding: </a:t>
            </a:r>
            <a:r>
              <a:rPr lang="en-US" sz="2000" spc="-5">
                <a:solidFill>
                  <a:srgbClr val="000000"/>
                </a:solidFill>
                <a:latin typeface="Calibri" panose="02020603050405020304" pitchFamily="2"/>
              </a:rPr>
              <a:t>“Children first, athletes second.” Know and understand participants, listen </a:t>
            </a:r>
          </a:p>
          <a:p>
            <a:pPr marL="411480" marR="0" indent="0" algn="l">
              <a:lnSpc>
                <a:spcPts val="2000"/>
              </a:lnSpc>
              <a:spcBef>
                <a:spcPts val="365"/>
              </a:spcBef>
              <a:spcAft>
                <a:spcPts val="0"/>
              </a:spcAft>
            </a:pPr>
            <a:r>
              <a:rPr lang="en-US" sz="2000" spc="0">
                <a:solidFill>
                  <a:srgbClr val="000000"/>
                </a:solidFill>
                <a:latin typeface="Calibri" panose="02020603050405020304" pitchFamily="2"/>
              </a:rPr>
              <a:t>to their voices and offer meaningful choice. Positive interactions build trust, wellbeing and belonging. </a:t>
            </a:r>
          </a:p>
          <a:p>
            <a:pPr marL="45720" marR="0" indent="365760" algn="l">
              <a:lnSpc>
                <a:spcPts val="2100"/>
              </a:lnSpc>
              <a:spcBef>
                <a:spcPts val="2660"/>
              </a:spcBef>
              <a:spcAft>
                <a:spcPts val="0"/>
              </a:spcAft>
              <a:buFont typeface="Symbol"/>
              <a:buChar char="·"/>
            </a:pPr>
            <a:r>
              <a:rPr lang="en-US" sz="2000" b="1" spc="0">
                <a:solidFill>
                  <a:srgbClr val="000000"/>
                </a:solidFill>
                <a:latin typeface="Calibri" panose="02020603050405020304" pitchFamily="2"/>
              </a:rPr>
              <a:t>Boundaries, power and influence matter: </a:t>
            </a:r>
            <a:r>
              <a:rPr lang="en-US" sz="2000" spc="0">
                <a:solidFill>
                  <a:srgbClr val="000000"/>
                </a:solidFill>
                <a:latin typeface="Calibri" panose="02020603050405020304" pitchFamily="2"/>
              </a:rPr>
              <a:t>Paid and volunteer coaches carry professional responsibilities. Clear </a:t>
            </a:r>
          </a:p>
          <a:p>
            <a:pPr marL="411480" marR="0" indent="0" algn="l">
              <a:lnSpc>
                <a:spcPts val="2000"/>
              </a:lnSpc>
              <a:spcBef>
                <a:spcPts val="365"/>
              </a:spcBef>
              <a:spcAft>
                <a:spcPts val="0"/>
              </a:spcAft>
            </a:pPr>
            <a:r>
              <a:rPr lang="en-US" sz="2000" spc="0">
                <a:solidFill>
                  <a:srgbClr val="000000"/>
                </a:solidFill>
                <a:latin typeface="Calibri" panose="02020603050405020304" pitchFamily="2"/>
              </a:rPr>
              <a:t>codes of practice and conduct—and challenging harmful coaching norms—help keep relationships safe. </a:t>
            </a:r>
          </a:p>
          <a:p>
            <a:pPr marL="45720" marR="0" indent="365760" algn="l">
              <a:lnSpc>
                <a:spcPts val="2100"/>
              </a:lnSpc>
              <a:spcBef>
                <a:spcPts val="2660"/>
              </a:spcBef>
              <a:spcAft>
                <a:spcPts val="0"/>
              </a:spcAft>
              <a:buFont typeface="Symbol"/>
              <a:buChar char="·"/>
            </a:pPr>
            <a:r>
              <a:rPr lang="en-US" sz="2000" b="1" spc="0">
                <a:solidFill>
                  <a:srgbClr val="000000"/>
                </a:solidFill>
                <a:latin typeface="Calibri" panose="02020603050405020304" pitchFamily="2"/>
              </a:rPr>
              <a:t>Be curious and act early: </a:t>
            </a:r>
            <a:r>
              <a:rPr lang="en-US" sz="2000" spc="0">
                <a:solidFill>
                  <a:srgbClr val="000000"/>
                </a:solidFill>
                <a:latin typeface="Calibri" panose="02020603050405020304" pitchFamily="2"/>
              </a:rPr>
              <a:t>Notice changes, listen without assumptions and report concerns through agreed </a:t>
            </a:r>
          </a:p>
          <a:p>
            <a:pPr marL="411480" marR="0" indent="0" algn="l">
              <a:lnSpc>
                <a:spcPts val="2000"/>
              </a:lnSpc>
              <a:spcBef>
                <a:spcPts val="365"/>
              </a:spcBef>
              <a:spcAft>
                <a:spcPts val="0"/>
              </a:spcAft>
            </a:pPr>
            <a:r>
              <a:rPr lang="en-US" sz="2000" spc="-5">
                <a:solidFill>
                  <a:srgbClr val="000000"/>
                </a:solidFill>
                <a:latin typeface="Calibri" panose="02020603050405020304" pitchFamily="2"/>
              </a:rPr>
              <a:t>procedures. Respond to and review lower-level concerns so patterns are recognised. </a:t>
            </a:r>
          </a:p>
          <a:p>
            <a:pPr marL="45720" marR="0" indent="365760" algn="l">
              <a:lnSpc>
                <a:spcPts val="2100"/>
              </a:lnSpc>
              <a:spcBef>
                <a:spcPts val="2660"/>
              </a:spcBef>
              <a:spcAft>
                <a:spcPts val="0"/>
              </a:spcAft>
              <a:buFont typeface="Symbol"/>
              <a:buChar char="·"/>
            </a:pPr>
            <a:r>
              <a:rPr lang="en-US" sz="2000" b="1" spc="0">
                <a:solidFill>
                  <a:srgbClr val="000000"/>
                </a:solidFill>
                <a:latin typeface="Calibri" panose="02020603050405020304" pitchFamily="2"/>
              </a:rPr>
              <a:t>Build protective environments: </a:t>
            </a:r>
            <a:r>
              <a:rPr lang="en-US" sz="2000" spc="0">
                <a:solidFill>
                  <a:srgbClr val="000000"/>
                </a:solidFill>
                <a:latin typeface="Calibri" panose="02020603050405020304" pitchFamily="2"/>
              </a:rPr>
              <a:t>Inclusive cultures and spaces, supportive relationships, mentoring, skilled staff </a:t>
            </a:r>
          </a:p>
          <a:p>
            <a:pPr marL="411480" marR="0" indent="0" algn="l">
              <a:lnSpc>
                <a:spcPts val="2000"/>
              </a:lnSpc>
              <a:spcBef>
                <a:spcPts val="365"/>
              </a:spcBef>
              <a:spcAft>
                <a:spcPts val="0"/>
              </a:spcAft>
            </a:pPr>
            <a:r>
              <a:rPr lang="en-US" sz="2000" spc="0">
                <a:solidFill>
                  <a:srgbClr val="000000"/>
                </a:solidFill>
                <a:latin typeface="Calibri" panose="02020603050405020304" pitchFamily="2"/>
              </a:rPr>
              <a:t>and clear reporting routes strengthen safeguarding. Bespoke support helps clubs improve practice, including </a:t>
            </a:r>
          </a:p>
          <a:p>
            <a:pPr marL="411480" marR="0" indent="0" algn="l">
              <a:lnSpc>
                <a:spcPts val="2000"/>
              </a:lnSpc>
              <a:spcBef>
                <a:spcPts val="390"/>
              </a:spcBef>
              <a:spcAft>
                <a:spcPts val="0"/>
              </a:spcAft>
            </a:pPr>
            <a:r>
              <a:rPr lang="en-US" sz="2000" spc="-10">
                <a:solidFill>
                  <a:srgbClr val="000000"/>
                </a:solidFill>
                <a:latin typeface="Calibri" panose="02020603050405020304" pitchFamily="2"/>
              </a:rPr>
              <a:t>where investigation thresholds are not met. </a:t>
            </a:r>
          </a:p>
          <a:p>
            <a:pPr marL="45720" marR="0" indent="365760" algn="l">
              <a:lnSpc>
                <a:spcPts val="2100"/>
              </a:lnSpc>
              <a:spcBef>
                <a:spcPts val="2660"/>
              </a:spcBef>
              <a:spcAft>
                <a:spcPts val="0"/>
              </a:spcAft>
              <a:buFont typeface="Symbol"/>
              <a:buChar char="·"/>
            </a:pPr>
            <a:r>
              <a:rPr lang="en-US" sz="2000" b="1" spc="0">
                <a:solidFill>
                  <a:srgbClr val="000000"/>
                </a:solidFill>
                <a:latin typeface="Calibri" panose="02020603050405020304" pitchFamily="2"/>
              </a:rPr>
              <a:t>Share learning to improve practice: </a:t>
            </a:r>
            <a:r>
              <a:rPr lang="en-US" sz="2000" spc="0">
                <a:solidFill>
                  <a:srgbClr val="000000"/>
                </a:solidFill>
                <a:latin typeface="Calibri" panose="02020603050405020304" pitchFamily="2"/>
              </a:rPr>
              <a:t>Themes inform local support and are shared through the national SWO </a:t>
            </a:r>
          </a:p>
          <a:p>
            <a:pPr marL="411480" marR="0" indent="0" algn="l">
              <a:lnSpc>
                <a:spcPts val="2000"/>
              </a:lnSpc>
              <a:spcBef>
                <a:spcPts val="365"/>
              </a:spcBef>
              <a:spcAft>
                <a:spcPts val="0"/>
              </a:spcAft>
            </a:pPr>
            <a:r>
              <a:rPr lang="en-US" sz="2000" spc="-10">
                <a:solidFill>
                  <a:srgbClr val="000000"/>
                </a:solidFill>
                <a:latin typeface="Calibri" panose="02020603050405020304" pitchFamily="2"/>
              </a:rPr>
              <a:t>network and Lead Safeguarding Officer forums. </a:t>
            </a:r>
          </a:p>
          <a:p>
            <a:pPr marL="45720" marR="0" indent="365760" algn="l">
              <a:lnSpc>
                <a:spcPts val="2100"/>
              </a:lnSpc>
              <a:spcBef>
                <a:spcPts val="2660"/>
              </a:spcBef>
              <a:spcAft>
                <a:spcPts val="0"/>
              </a:spcAft>
              <a:buFont typeface="Symbol"/>
              <a:buChar char="·"/>
            </a:pPr>
            <a:r>
              <a:rPr lang="en-US" sz="2000" b="1" spc="0">
                <a:solidFill>
                  <a:srgbClr val="000000"/>
                </a:solidFill>
                <a:latin typeface="Calibri" panose="02020603050405020304" pitchFamily="2"/>
              </a:rPr>
              <a:t>Our proactive response</a:t>
            </a:r>
            <a:r>
              <a:rPr lang="en-US" sz="2000" spc="0">
                <a:solidFill>
                  <a:srgbClr val="000000"/>
                </a:solidFill>
                <a:latin typeface="Calibri" panose="02020603050405020304" pitchFamily="2"/>
              </a:rPr>
              <a:t>: Sussex Safeguarding in Sport Forum, Sport Welfare Officer support, and the July Child </a:t>
            </a:r>
          </a:p>
          <a:p>
            <a:pPr marL="411480" marR="0" indent="0" algn="l">
              <a:lnSpc>
                <a:spcPts val="2000"/>
              </a:lnSpc>
              <a:spcBef>
                <a:spcPts val="365"/>
              </a:spcBef>
              <a:spcAft>
                <a:spcPts val="145"/>
              </a:spcAft>
            </a:pPr>
            <a:r>
              <a:rPr lang="en-US" sz="2000" spc="-5">
                <a:solidFill>
                  <a:srgbClr val="000000"/>
                </a:solidFill>
                <a:latin typeface="Calibri" panose="02020603050405020304" pitchFamily="2"/>
              </a:rPr>
              <a:t>First Coaching &amp; Proactive Safeguarding: Building Positive Cultures Together Community of Learning. </a:t>
            </a:r>
          </a:p>
        </p:txBody>
      </p:sp>
      <p:sp>
        <p:nvSpPr>
          <p:cNvPr id="6" name="Text Placeholder 5"/>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0" y="0"/>
            <a:ext cx="12192000" cy="6858000"/>
          </a:xfrm>
          <a:prstGeom prst="rect">
            <a:avLst/>
          </a:prstGeom>
        </p:spPr>
      </p:pic>
      <p:sp>
        <p:nvSpPr>
          <p:cNvPr id="4" name="Text Placeholder 3"/>
          <p:cNvSpPr>
            <a:spLocks noGrp="1"/>
          </p:cNvSpPr>
          <p:nvPr>
            <p:ph type="body" idx="10"/>
          </p:nvPr>
        </p:nvSpPr>
        <p:spPr>
          <a:xfrm>
            <a:off x="243840" y="116840"/>
            <a:ext cx="4721225" cy="681990"/>
          </a:xfrm>
          <a:prstGeom prst="rect">
            <a:avLst/>
          </a:prstGeom>
          <a:noFill/>
          <a:ln w="0" cmpd="sng">
            <a:noFill/>
            <a:prstDash val="solid"/>
          </a:ln>
        </p:spPr>
        <p:txBody>
          <a:bodyPr vert="horz" lIns="0" tIns="66040" rIns="0" bIns="0" anchor="t">
            <a:normAutofit fontScale="92500"/>
          </a:bodyPr>
          <a:lstStyle/>
          <a:p>
            <a:pPr marL="0" marR="0" indent="0" algn="l">
              <a:lnSpc>
                <a:spcPts val="4800"/>
              </a:lnSpc>
              <a:spcAft>
                <a:spcPts val="0"/>
              </a:spcAft>
            </a:pPr>
            <a:r>
              <a:rPr lang="en-US" sz="4400" b="1" spc="-50">
                <a:solidFill>
                  <a:srgbClr val="2B8535"/>
                </a:solidFill>
                <a:latin typeface="Calibri" panose="02020603050405020304" pitchFamily="2"/>
              </a:rPr>
              <a:t>Scenarios Discussion </a:t>
            </a:r>
          </a:p>
        </p:txBody>
      </p:sp>
      <p:sp>
        <p:nvSpPr>
          <p:cNvPr id="5" name="Text Placeholder 4"/>
          <p:cNvSpPr>
            <a:spLocks noGrp="1"/>
          </p:cNvSpPr>
          <p:nvPr>
            <p:ph type="body" idx="10"/>
          </p:nvPr>
        </p:nvSpPr>
        <p:spPr>
          <a:xfrm>
            <a:off x="106680" y="850900"/>
            <a:ext cx="7037705" cy="615315"/>
          </a:xfrm>
          <a:prstGeom prst="rect">
            <a:avLst/>
          </a:prstGeom>
          <a:noFill/>
          <a:ln w="0" cmpd="sng">
            <a:noFill/>
            <a:prstDash val="solid"/>
          </a:ln>
        </p:spPr>
        <p:txBody>
          <a:bodyPr vert="horz" lIns="0" tIns="24130" rIns="0" bIns="0" anchor="t">
            <a:normAutofit fontScale="95000"/>
          </a:bodyPr>
          <a:lstStyle/>
          <a:p>
            <a:pPr marL="0" marR="0" indent="320040" algn="l">
              <a:lnSpc>
                <a:spcPts val="2400"/>
              </a:lnSpc>
              <a:spcAft>
                <a:spcPts val="0"/>
              </a:spcAft>
              <a:buFont typeface="Symbol"/>
              <a:buChar char="·"/>
            </a:pPr>
            <a:r>
              <a:rPr lang="en-US" sz="2000" b="1" spc="10">
                <a:solidFill>
                  <a:srgbClr val="000000"/>
                </a:solidFill>
                <a:latin typeface="Calibri" panose="02020603050405020304" pitchFamily="2"/>
              </a:rPr>
              <a:t>A two-way exchange: </a:t>
            </a:r>
            <a:r>
              <a:rPr lang="en-US" sz="2000" spc="10">
                <a:solidFill>
                  <a:srgbClr val="000000"/>
                </a:solidFill>
                <a:latin typeface="Calibri" panose="02020603050405020304" pitchFamily="2"/>
              </a:rPr>
              <a:t>Bring your LADO expertise to the emerging </a:t>
            </a:r>
          </a:p>
          <a:p>
            <a:pPr marL="320040" marR="0" indent="0" algn="l">
              <a:lnSpc>
                <a:spcPts val="2000"/>
              </a:lnSpc>
              <a:spcBef>
                <a:spcPts val="195"/>
              </a:spcBef>
              <a:spcAft>
                <a:spcPts val="0"/>
              </a:spcAft>
            </a:pPr>
            <a:r>
              <a:rPr lang="en-US" sz="2000" spc="30">
                <a:solidFill>
                  <a:srgbClr val="000000"/>
                </a:solidFill>
                <a:latin typeface="Calibri" panose="02020603050405020304" pitchFamily="2"/>
              </a:rPr>
              <a:t>challenges we are seeing in sport and physical activity. </a:t>
            </a:r>
          </a:p>
        </p:txBody>
      </p:sp>
      <p:sp>
        <p:nvSpPr>
          <p:cNvPr id="6" name="Text Placeholder 5"/>
          <p:cNvSpPr>
            <a:spLocks noGrp="1"/>
          </p:cNvSpPr>
          <p:nvPr>
            <p:ph type="body" idx="10"/>
          </p:nvPr>
        </p:nvSpPr>
        <p:spPr>
          <a:xfrm>
            <a:off x="106680" y="1765300"/>
            <a:ext cx="7348855" cy="615315"/>
          </a:xfrm>
          <a:prstGeom prst="rect">
            <a:avLst/>
          </a:prstGeom>
          <a:noFill/>
          <a:ln w="0" cmpd="sng">
            <a:noFill/>
            <a:prstDash val="solid"/>
          </a:ln>
        </p:spPr>
        <p:txBody>
          <a:bodyPr vert="horz" lIns="0" tIns="24130" rIns="0" bIns="0" anchor="t">
            <a:normAutofit fontScale="95000"/>
          </a:bodyPr>
          <a:lstStyle/>
          <a:p>
            <a:pPr marL="0" marR="0" indent="320040" algn="l">
              <a:lnSpc>
                <a:spcPts val="2400"/>
              </a:lnSpc>
              <a:spcAft>
                <a:spcPts val="0"/>
              </a:spcAft>
              <a:buFont typeface="Symbol"/>
              <a:buChar char="·"/>
            </a:pPr>
            <a:r>
              <a:rPr lang="en-US" sz="2000" b="1" spc="10">
                <a:solidFill>
                  <a:srgbClr val="000000"/>
                </a:solidFill>
                <a:latin typeface="Calibri" panose="02020603050405020304" pitchFamily="2"/>
              </a:rPr>
              <a:t>Work in small groups: </a:t>
            </a:r>
            <a:r>
              <a:rPr lang="en-US" sz="2000" spc="10">
                <a:solidFill>
                  <a:srgbClr val="000000"/>
                </a:solidFill>
                <a:latin typeface="Calibri" panose="02020603050405020304" pitchFamily="2"/>
              </a:rPr>
              <a:t>Two groups will explore the regulated activity </a:t>
            </a:r>
          </a:p>
          <a:p>
            <a:pPr marL="320040" marR="0" indent="0" algn="l">
              <a:lnSpc>
                <a:spcPts val="2000"/>
              </a:lnSpc>
              <a:spcBef>
                <a:spcPts val="195"/>
              </a:spcBef>
              <a:spcAft>
                <a:spcPts val="0"/>
              </a:spcAft>
            </a:pPr>
            <a:r>
              <a:rPr lang="en-US" sz="2000" spc="35">
                <a:solidFill>
                  <a:srgbClr val="000000"/>
                </a:solidFill>
                <a:latin typeface="Calibri" panose="02020603050405020304" pitchFamily="2"/>
              </a:rPr>
              <a:t>scenario; two will explore the unregulated activity scenario. </a:t>
            </a:r>
          </a:p>
        </p:txBody>
      </p:sp>
      <p:sp>
        <p:nvSpPr>
          <p:cNvPr id="7" name="Text Placeholder 6"/>
          <p:cNvSpPr>
            <a:spLocks noGrp="1"/>
          </p:cNvSpPr>
          <p:nvPr>
            <p:ph type="body" idx="10"/>
          </p:nvPr>
        </p:nvSpPr>
        <p:spPr>
          <a:xfrm>
            <a:off x="106680" y="2678430"/>
            <a:ext cx="7150735" cy="616585"/>
          </a:xfrm>
          <a:prstGeom prst="rect">
            <a:avLst/>
          </a:prstGeom>
          <a:noFill/>
          <a:ln w="0" cmpd="sng">
            <a:noFill/>
            <a:prstDash val="solid"/>
          </a:ln>
        </p:spPr>
        <p:txBody>
          <a:bodyPr vert="horz" lIns="0" tIns="25400" rIns="0" bIns="0" anchor="t">
            <a:normAutofit fontScale="95000"/>
          </a:bodyPr>
          <a:lstStyle/>
          <a:p>
            <a:pPr marL="0" marR="0" indent="365760" algn="l">
              <a:lnSpc>
                <a:spcPts val="2400"/>
              </a:lnSpc>
              <a:spcAft>
                <a:spcPts val="0"/>
              </a:spcAft>
              <a:buFont typeface="Symbol"/>
              <a:buChar char="·"/>
            </a:pPr>
            <a:r>
              <a:rPr lang="en-US" sz="2000" b="1" spc="5">
                <a:solidFill>
                  <a:srgbClr val="000000"/>
                </a:solidFill>
                <a:latin typeface="Calibri" panose="02020603050405020304" pitchFamily="2"/>
              </a:rPr>
              <a:t>Explore two stages: </a:t>
            </a:r>
            <a:r>
              <a:rPr lang="en-US" sz="2000" spc="5">
                <a:solidFill>
                  <a:srgbClr val="000000"/>
                </a:solidFill>
                <a:latin typeface="Calibri" panose="02020603050405020304" pitchFamily="2"/>
              </a:rPr>
              <a:t>Discuss the initial concern, then consider how </a:t>
            </a:r>
          </a:p>
          <a:p>
            <a:pPr marL="365760" marR="0" indent="0" algn="l">
              <a:lnSpc>
                <a:spcPts val="2000"/>
              </a:lnSpc>
              <a:spcBef>
                <a:spcPts val="195"/>
              </a:spcBef>
              <a:spcAft>
                <a:spcPts val="0"/>
              </a:spcAft>
            </a:pPr>
            <a:r>
              <a:rPr lang="en-US" sz="2000" spc="30">
                <a:solidFill>
                  <a:srgbClr val="000000"/>
                </a:solidFill>
                <a:latin typeface="Calibri" panose="02020603050405020304" pitchFamily="2"/>
              </a:rPr>
              <a:t>further information changes your understanding and response. </a:t>
            </a:r>
          </a:p>
        </p:txBody>
      </p:sp>
      <p:sp>
        <p:nvSpPr>
          <p:cNvPr id="8" name="Text Placeholder 7"/>
          <p:cNvSpPr>
            <a:spLocks noGrp="1"/>
          </p:cNvSpPr>
          <p:nvPr>
            <p:ph type="body" idx="10"/>
          </p:nvPr>
        </p:nvSpPr>
        <p:spPr>
          <a:xfrm>
            <a:off x="106680" y="3593465"/>
            <a:ext cx="7433945" cy="615950"/>
          </a:xfrm>
          <a:prstGeom prst="rect">
            <a:avLst/>
          </a:prstGeom>
          <a:noFill/>
          <a:ln w="0" cmpd="sng">
            <a:noFill/>
            <a:prstDash val="solid"/>
          </a:ln>
        </p:spPr>
        <p:txBody>
          <a:bodyPr vert="horz" lIns="0" tIns="24765" rIns="0" bIns="0" anchor="t">
            <a:normAutofit fontScale="95000"/>
          </a:bodyPr>
          <a:lstStyle/>
          <a:p>
            <a:pPr marL="0" marR="0" indent="320040" algn="l">
              <a:lnSpc>
                <a:spcPts val="2400"/>
              </a:lnSpc>
              <a:spcAft>
                <a:spcPts val="0"/>
              </a:spcAft>
              <a:buFont typeface="Symbol"/>
              <a:buChar char="·"/>
            </a:pPr>
            <a:r>
              <a:rPr lang="en-US" sz="2000" b="1" spc="10">
                <a:solidFill>
                  <a:srgbClr val="000000"/>
                </a:solidFill>
                <a:latin typeface="Calibri" panose="02020603050405020304" pitchFamily="2"/>
              </a:rPr>
              <a:t>Share your approaches: </a:t>
            </a:r>
            <a:r>
              <a:rPr lang="en-US" sz="2000" spc="10">
                <a:solidFill>
                  <a:srgbClr val="000000"/>
                </a:solidFill>
                <a:latin typeface="Calibri" panose="02020603050405020304" pitchFamily="2"/>
              </a:rPr>
              <a:t>Explore thresholds, professional boundaries, </a:t>
            </a:r>
          </a:p>
          <a:p>
            <a:pPr marL="320040" marR="0" indent="0" algn="l">
              <a:lnSpc>
                <a:spcPts val="2000"/>
              </a:lnSpc>
              <a:spcBef>
                <a:spcPts val="195"/>
              </a:spcBef>
              <a:spcAft>
                <a:spcPts val="0"/>
              </a:spcAft>
            </a:pPr>
            <a:r>
              <a:rPr lang="en-US" sz="2000" spc="30">
                <a:solidFill>
                  <a:srgbClr val="000000"/>
                </a:solidFill>
                <a:latin typeface="Calibri" panose="02020603050405020304" pitchFamily="2"/>
              </a:rPr>
              <a:t>information sharing and responsibilities across organisations. </a:t>
            </a:r>
          </a:p>
        </p:txBody>
      </p:sp>
      <p:sp>
        <p:nvSpPr>
          <p:cNvPr id="9" name="Text Placeholder 8"/>
          <p:cNvSpPr>
            <a:spLocks noGrp="1"/>
          </p:cNvSpPr>
          <p:nvPr>
            <p:ph type="body" idx="10"/>
          </p:nvPr>
        </p:nvSpPr>
        <p:spPr>
          <a:xfrm>
            <a:off x="106680" y="4508500"/>
            <a:ext cx="7339330" cy="618490"/>
          </a:xfrm>
          <a:prstGeom prst="rect">
            <a:avLst/>
          </a:prstGeom>
          <a:noFill/>
          <a:ln w="0" cmpd="sng">
            <a:noFill/>
            <a:prstDash val="solid"/>
          </a:ln>
        </p:spPr>
        <p:txBody>
          <a:bodyPr vert="horz" lIns="0" tIns="27305" rIns="0" bIns="0" anchor="t">
            <a:normAutofit fontScale="95000"/>
          </a:bodyPr>
          <a:lstStyle/>
          <a:p>
            <a:pPr marL="0" marR="0" indent="365760" algn="l">
              <a:lnSpc>
                <a:spcPts val="2400"/>
              </a:lnSpc>
              <a:spcAft>
                <a:spcPts val="0"/>
              </a:spcAft>
              <a:buFont typeface="Symbol"/>
              <a:buChar char="·"/>
            </a:pPr>
            <a:r>
              <a:rPr lang="en-US" sz="2000" b="1" spc="5">
                <a:solidFill>
                  <a:srgbClr val="000000"/>
                </a:solidFill>
                <a:latin typeface="Calibri" panose="02020603050405020304" pitchFamily="2"/>
              </a:rPr>
              <a:t>Identify learning: </a:t>
            </a:r>
            <a:r>
              <a:rPr lang="en-US" sz="2000" spc="5">
                <a:solidFill>
                  <a:srgbClr val="000000"/>
                </a:solidFill>
                <a:latin typeface="Calibri" panose="02020603050405020304" pitchFamily="2"/>
              </a:rPr>
              <a:t>Agree key insights, gaps and practical messages to </a:t>
            </a:r>
          </a:p>
          <a:p>
            <a:pPr marL="365760" marR="0" indent="0" algn="l">
              <a:lnSpc>
                <a:spcPts val="2000"/>
              </a:lnSpc>
              <a:spcBef>
                <a:spcPts val="195"/>
              </a:spcBef>
              <a:spcAft>
                <a:spcPts val="0"/>
              </a:spcAft>
            </a:pPr>
            <a:r>
              <a:rPr lang="en-US" sz="2000" spc="30">
                <a:solidFill>
                  <a:srgbClr val="000000"/>
                </a:solidFill>
                <a:latin typeface="Calibri" panose="02020603050405020304" pitchFamily="2"/>
              </a:rPr>
              <a:t>feed back to NGBs, Active Partnerships and Sport Welfare Officers. </a:t>
            </a:r>
          </a:p>
        </p:txBody>
      </p:sp>
      <p:sp>
        <p:nvSpPr>
          <p:cNvPr id="10" name="Text Placeholder 9"/>
          <p:cNvSpPr>
            <a:spLocks noGrp="1"/>
          </p:cNvSpPr>
          <p:nvPr>
            <p:ph type="body" idx="10"/>
          </p:nvPr>
        </p:nvSpPr>
        <p:spPr>
          <a:xfrm>
            <a:off x="106680" y="5422900"/>
            <a:ext cx="7086600" cy="615315"/>
          </a:xfrm>
          <a:prstGeom prst="rect">
            <a:avLst/>
          </a:prstGeom>
          <a:noFill/>
          <a:ln w="0" cmpd="sng">
            <a:noFill/>
            <a:prstDash val="solid"/>
          </a:ln>
        </p:spPr>
        <p:txBody>
          <a:bodyPr vert="horz" lIns="0" tIns="24130" rIns="0" bIns="0" anchor="t">
            <a:normAutofit fontScale="95000"/>
          </a:bodyPr>
          <a:lstStyle/>
          <a:p>
            <a:pPr marL="0" marR="0" indent="365760" algn="l">
              <a:lnSpc>
                <a:spcPts val="2400"/>
              </a:lnSpc>
              <a:spcAft>
                <a:spcPts val="0"/>
              </a:spcAft>
              <a:buFont typeface="Symbol"/>
              <a:buChar char="·"/>
            </a:pPr>
            <a:r>
              <a:rPr lang="en-US" sz="2000" b="1" spc="5">
                <a:solidFill>
                  <a:srgbClr val="000000"/>
                </a:solidFill>
                <a:latin typeface="Calibri" panose="02020603050405020304" pitchFamily="2"/>
              </a:rPr>
              <a:t>Feedback together: </a:t>
            </a:r>
            <a:r>
              <a:rPr lang="en-US" sz="2000" spc="5">
                <a:solidFill>
                  <a:srgbClr val="000000"/>
                </a:solidFill>
                <a:latin typeface="Calibri" panose="02020603050405020304" pitchFamily="2"/>
              </a:rPr>
              <a:t>Share your key discussion points and learning </a:t>
            </a:r>
          </a:p>
          <a:p>
            <a:pPr marL="365760" marR="0" indent="0" algn="l">
              <a:lnSpc>
                <a:spcPts val="2000"/>
              </a:lnSpc>
              <a:spcBef>
                <a:spcPts val="195"/>
              </a:spcBef>
              <a:spcAft>
                <a:spcPts val="0"/>
              </a:spcAft>
            </a:pPr>
            <a:r>
              <a:rPr lang="en-US" sz="2000" spc="0">
                <a:solidFill>
                  <a:srgbClr val="000000"/>
                </a:solidFill>
                <a:latin typeface="Calibri" panose="02020603050405020304" pitchFamily="2"/>
              </a:rPr>
              <a:t>with the rest of the group. </a:t>
            </a:r>
          </a:p>
        </p:txBody>
      </p:sp>
      <p:sp>
        <p:nvSpPr>
          <p:cNvPr id="11" name="Text Placeholder 10"/>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0" y="0"/>
            <a:ext cx="12192000" cy="6858000"/>
          </a:xfrm>
          <a:prstGeom prst="rect">
            <a:avLst/>
          </a:prstGeom>
        </p:spPr>
      </p:pic>
      <p:sp>
        <p:nvSpPr>
          <p:cNvPr id="4" name="Text Placeholder 3"/>
          <p:cNvSpPr>
            <a:spLocks noGrp="1"/>
          </p:cNvSpPr>
          <p:nvPr>
            <p:ph type="body" idx="10"/>
          </p:nvPr>
        </p:nvSpPr>
        <p:spPr>
          <a:xfrm>
            <a:off x="405130" y="116840"/>
            <a:ext cx="6529070" cy="636270"/>
          </a:xfrm>
          <a:prstGeom prst="rect">
            <a:avLst/>
          </a:prstGeom>
          <a:noFill/>
          <a:ln w="0" cmpd="sng">
            <a:noFill/>
            <a:prstDash val="solid"/>
          </a:ln>
        </p:spPr>
        <p:txBody>
          <a:bodyPr vert="horz" lIns="0" tIns="66040" rIns="0" bIns="0" anchor="t">
            <a:normAutofit fontScale="85000" lnSpcReduction="10000"/>
          </a:bodyPr>
          <a:lstStyle/>
          <a:p>
            <a:pPr marL="0" marR="0" indent="0" algn="l">
              <a:lnSpc>
                <a:spcPts val="4500"/>
              </a:lnSpc>
              <a:spcAft>
                <a:spcPts val="0"/>
              </a:spcAft>
            </a:pPr>
            <a:r>
              <a:rPr lang="en-US" sz="4400" b="1" spc="-35">
                <a:solidFill>
                  <a:srgbClr val="2B8535"/>
                </a:solidFill>
                <a:latin typeface="Calibri" panose="02020603050405020304" pitchFamily="2"/>
              </a:rPr>
              <a:t>Stage 1 discussion questions </a:t>
            </a:r>
          </a:p>
        </p:txBody>
      </p:sp>
      <p:sp>
        <p:nvSpPr>
          <p:cNvPr id="5" name="Text Placeholder 4"/>
          <p:cNvSpPr>
            <a:spLocks noGrp="1"/>
          </p:cNvSpPr>
          <p:nvPr>
            <p:ph type="body" idx="10"/>
          </p:nvPr>
        </p:nvSpPr>
        <p:spPr>
          <a:xfrm>
            <a:off x="118745" y="871220"/>
            <a:ext cx="6217920" cy="1079500"/>
          </a:xfrm>
          <a:prstGeom prst="rect">
            <a:avLst/>
          </a:prstGeom>
          <a:noFill/>
          <a:ln w="0" cmpd="sng">
            <a:noFill/>
            <a:prstDash val="solid"/>
          </a:ln>
        </p:spPr>
        <p:txBody>
          <a:bodyPr vert="horz" lIns="0" tIns="33655" rIns="0" bIns="0" anchor="t">
            <a:normAutofit fontScale="77500" lnSpcReduction="20000"/>
          </a:bodyPr>
          <a:lstStyle/>
          <a:p>
            <a:pPr marL="0" marR="0" indent="320040" algn="l">
              <a:lnSpc>
                <a:spcPts val="2500"/>
              </a:lnSpc>
              <a:spcAft>
                <a:spcPts val="0"/>
              </a:spcAft>
              <a:buFont typeface="Calibri"/>
              <a:buAutoNum type="arabicPeriod"/>
            </a:pPr>
            <a:r>
              <a:rPr lang="en-US" sz="2400" spc="-20">
                <a:solidFill>
                  <a:srgbClr val="000000"/>
                </a:solidFill>
                <a:latin typeface="Calibri" panose="02020603050405020304" pitchFamily="2"/>
              </a:rPr>
              <a:t>What makes this scenario complex from a LADO </a:t>
            </a:r>
          </a:p>
          <a:p>
            <a:pPr marL="320040" marR="0" indent="0" algn="l">
              <a:lnSpc>
                <a:spcPts val="2400"/>
              </a:lnSpc>
              <a:spcBef>
                <a:spcPts val="455"/>
              </a:spcBef>
              <a:spcAft>
                <a:spcPts val="0"/>
              </a:spcAft>
            </a:pPr>
            <a:r>
              <a:rPr lang="en-US" sz="2400" spc="-10">
                <a:solidFill>
                  <a:srgbClr val="000000"/>
                </a:solidFill>
                <a:latin typeface="Calibri" panose="02020603050405020304" pitchFamily="2"/>
              </a:rPr>
              <a:t>perspective regarding thresholds, NGB </a:t>
            </a:r>
          </a:p>
          <a:p>
            <a:pPr marL="320040" marR="0" indent="0" algn="l">
              <a:lnSpc>
                <a:spcPts val="2400"/>
              </a:lnSpc>
              <a:spcBef>
                <a:spcPts val="455"/>
              </a:spcBef>
              <a:spcAft>
                <a:spcPts val="0"/>
              </a:spcAft>
            </a:pPr>
            <a:r>
              <a:rPr lang="en-US" sz="2400" spc="-10">
                <a:solidFill>
                  <a:srgbClr val="000000"/>
                </a:solidFill>
                <a:latin typeface="Calibri" panose="02020603050405020304" pitchFamily="2"/>
              </a:rPr>
              <a:t>involvement, or information sharing protocols </a:t>
            </a:r>
          </a:p>
        </p:txBody>
      </p:sp>
      <p:sp>
        <p:nvSpPr>
          <p:cNvPr id="6" name="Text Placeholder 5"/>
          <p:cNvSpPr>
            <a:spLocks noGrp="1"/>
          </p:cNvSpPr>
          <p:nvPr>
            <p:ph type="body" idx="10"/>
          </p:nvPr>
        </p:nvSpPr>
        <p:spPr>
          <a:xfrm>
            <a:off x="109855" y="2700020"/>
            <a:ext cx="6336665" cy="1074420"/>
          </a:xfrm>
          <a:prstGeom prst="rect">
            <a:avLst/>
          </a:prstGeom>
          <a:noFill/>
          <a:ln w="0" cmpd="sng">
            <a:noFill/>
            <a:prstDash val="solid"/>
          </a:ln>
        </p:spPr>
        <p:txBody>
          <a:bodyPr vert="horz" lIns="0" tIns="36830" rIns="0" bIns="0" anchor="t">
            <a:normAutofit fontScale="77500" lnSpcReduction="20000"/>
          </a:bodyPr>
          <a:lstStyle/>
          <a:p>
            <a:pPr marL="0" marR="0" indent="320040" algn="l">
              <a:lnSpc>
                <a:spcPts val="2400"/>
              </a:lnSpc>
              <a:spcAft>
                <a:spcPts val="0"/>
              </a:spcAft>
              <a:buFont typeface="Calibri"/>
              <a:buAutoNum type="arabicPeriod"/>
            </a:pPr>
            <a:r>
              <a:rPr lang="en-US" sz="2400" spc="-25">
                <a:solidFill>
                  <a:srgbClr val="000000"/>
                </a:solidFill>
                <a:latin typeface="Calibri" panose="02020603050405020304" pitchFamily="2"/>
              </a:rPr>
              <a:t>Why might a club, welfare officer, or provider fail </a:t>
            </a:r>
          </a:p>
          <a:p>
            <a:pPr marL="320040" marR="0" indent="0" algn="l">
              <a:lnSpc>
                <a:spcPts val="2400"/>
              </a:lnSpc>
              <a:spcBef>
                <a:spcPts val="455"/>
              </a:spcBef>
              <a:spcAft>
                <a:spcPts val="0"/>
              </a:spcAft>
            </a:pPr>
            <a:r>
              <a:rPr lang="en-US" sz="2400" spc="-5">
                <a:solidFill>
                  <a:srgbClr val="000000"/>
                </a:solidFill>
                <a:latin typeface="Calibri" panose="02020603050405020304" pitchFamily="2"/>
              </a:rPr>
              <a:t>to report these early boundary concerns to an </a:t>
            </a:r>
          </a:p>
          <a:p>
            <a:pPr marL="320040" marR="0" indent="0" algn="l">
              <a:lnSpc>
                <a:spcPts val="2400"/>
              </a:lnSpc>
              <a:spcBef>
                <a:spcPts val="455"/>
              </a:spcBef>
              <a:spcAft>
                <a:spcPts val="0"/>
              </a:spcAft>
            </a:pPr>
            <a:r>
              <a:rPr lang="en-US" sz="2400" spc="-20">
                <a:solidFill>
                  <a:srgbClr val="000000"/>
                </a:solidFill>
                <a:latin typeface="Calibri" panose="02020603050405020304" pitchFamily="2"/>
              </a:rPr>
              <a:t>NGB or LADO? </a:t>
            </a:r>
          </a:p>
        </p:txBody>
      </p:sp>
      <p:sp>
        <p:nvSpPr>
          <p:cNvPr id="7" name="Text Placeholder 6"/>
          <p:cNvSpPr>
            <a:spLocks noGrp="1"/>
          </p:cNvSpPr>
          <p:nvPr>
            <p:ph type="body" idx="10"/>
          </p:nvPr>
        </p:nvSpPr>
        <p:spPr>
          <a:xfrm>
            <a:off x="106680" y="4467860"/>
            <a:ext cx="5974080" cy="1079500"/>
          </a:xfrm>
          <a:prstGeom prst="rect">
            <a:avLst/>
          </a:prstGeom>
          <a:noFill/>
          <a:ln w="0" cmpd="sng">
            <a:noFill/>
            <a:prstDash val="solid"/>
          </a:ln>
        </p:spPr>
        <p:txBody>
          <a:bodyPr vert="horz" lIns="0" tIns="36830" rIns="0" bIns="0" anchor="t">
            <a:normAutofit fontScale="92500"/>
          </a:bodyPr>
          <a:lstStyle/>
          <a:p>
            <a:pPr marL="0" marR="0" indent="320040" algn="l">
              <a:lnSpc>
                <a:spcPts val="2400"/>
              </a:lnSpc>
              <a:spcAft>
                <a:spcPts val="0"/>
              </a:spcAft>
              <a:buFont typeface="Calibri"/>
              <a:buAutoNum type="arabicPeriod"/>
            </a:pPr>
            <a:r>
              <a:rPr lang="en-US" sz="2400" spc="-25">
                <a:solidFill>
                  <a:srgbClr val="000000"/>
                </a:solidFill>
                <a:latin typeface="Calibri" panose="02020603050405020304" pitchFamily="2"/>
              </a:rPr>
              <a:t>How would you navigate the tension between </a:t>
            </a:r>
          </a:p>
          <a:p>
            <a:pPr marL="320040" marR="0" indent="0" algn="l">
              <a:lnSpc>
                <a:spcPts val="2400"/>
              </a:lnSpc>
              <a:spcBef>
                <a:spcPts val="455"/>
              </a:spcBef>
              <a:spcAft>
                <a:spcPts val="0"/>
              </a:spcAft>
            </a:pPr>
            <a:r>
              <a:rPr lang="en-US" sz="2400" spc="-5">
                <a:solidFill>
                  <a:srgbClr val="000000"/>
                </a:solidFill>
                <a:latin typeface="Calibri" panose="02020603050405020304" pitchFamily="2"/>
              </a:rPr>
              <a:t>managing statutory risk and supporting non-</a:t>
            </a:r>
            <a:r>
              <a:rPr lang="en-US" sz="100">
                <a:solidFill>
                  <a:srgbClr val="000000"/>
                </a:solidFill>
                <a:latin typeface="Calibri" panose="02020603050405020304" pitchFamily="2"/>
              </a:rPr>
              <a:t> </a:t>
            </a:r>
          </a:p>
          <a:p>
            <a:pPr marL="320040" marR="0" indent="0" algn="l">
              <a:lnSpc>
                <a:spcPts val="2400"/>
              </a:lnSpc>
              <a:spcBef>
                <a:spcPts val="455"/>
              </a:spcBef>
              <a:spcAft>
                <a:spcPts val="0"/>
              </a:spcAft>
            </a:pPr>
            <a:r>
              <a:rPr lang="en-US" sz="2400" spc="-10">
                <a:solidFill>
                  <a:srgbClr val="000000"/>
                </a:solidFill>
                <a:latin typeface="Calibri" panose="02020603050405020304" pitchFamily="2"/>
              </a:rPr>
              <a:t>statutory/unregulated sports providers? </a:t>
            </a:r>
          </a:p>
        </p:txBody>
      </p:sp>
      <p:sp>
        <p:nvSpPr>
          <p:cNvPr id="8" name="Text Placeholder 7"/>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0" y="0"/>
            <a:ext cx="12192000" cy="6858000"/>
          </a:xfrm>
          <a:prstGeom prst="rect">
            <a:avLst/>
          </a:prstGeom>
        </p:spPr>
      </p:pic>
      <p:sp>
        <p:nvSpPr>
          <p:cNvPr id="4" name="Text Placeholder 3"/>
          <p:cNvSpPr>
            <a:spLocks noGrp="1"/>
          </p:cNvSpPr>
          <p:nvPr>
            <p:ph type="body" idx="10"/>
          </p:nvPr>
        </p:nvSpPr>
        <p:spPr>
          <a:xfrm>
            <a:off x="405130" y="116840"/>
            <a:ext cx="6529070" cy="636270"/>
          </a:xfrm>
          <a:prstGeom prst="rect">
            <a:avLst/>
          </a:prstGeom>
          <a:noFill/>
          <a:ln w="0" cmpd="sng">
            <a:noFill/>
            <a:prstDash val="solid"/>
          </a:ln>
        </p:spPr>
        <p:txBody>
          <a:bodyPr vert="horz" lIns="0" tIns="66040" rIns="0" bIns="0" anchor="t">
            <a:normAutofit fontScale="85000" lnSpcReduction="10000"/>
          </a:bodyPr>
          <a:lstStyle/>
          <a:p>
            <a:pPr marL="0" marR="0" indent="0" algn="l">
              <a:lnSpc>
                <a:spcPts val="4500"/>
              </a:lnSpc>
              <a:spcAft>
                <a:spcPts val="0"/>
              </a:spcAft>
            </a:pPr>
            <a:r>
              <a:rPr lang="en-US" sz="4400" b="1" spc="-35">
                <a:solidFill>
                  <a:srgbClr val="2B8535"/>
                </a:solidFill>
                <a:latin typeface="Calibri" panose="02020603050405020304" pitchFamily="2"/>
              </a:rPr>
              <a:t>Stage 2 discussion questions </a:t>
            </a:r>
          </a:p>
        </p:txBody>
      </p:sp>
      <p:sp>
        <p:nvSpPr>
          <p:cNvPr id="5" name="Text Placeholder 4"/>
          <p:cNvSpPr>
            <a:spLocks noGrp="1"/>
          </p:cNvSpPr>
          <p:nvPr>
            <p:ph type="body" idx="10"/>
          </p:nvPr>
        </p:nvSpPr>
        <p:spPr>
          <a:xfrm>
            <a:off x="118745" y="871220"/>
            <a:ext cx="5678805" cy="1079500"/>
          </a:xfrm>
          <a:prstGeom prst="rect">
            <a:avLst/>
          </a:prstGeom>
          <a:noFill/>
          <a:ln w="0" cmpd="sng">
            <a:noFill/>
            <a:prstDash val="solid"/>
          </a:ln>
        </p:spPr>
        <p:txBody>
          <a:bodyPr vert="horz" lIns="0" tIns="33655" rIns="0" bIns="0" anchor="t">
            <a:normAutofit fontScale="77500" lnSpcReduction="20000"/>
          </a:bodyPr>
          <a:lstStyle/>
          <a:p>
            <a:pPr marL="0" marR="0" indent="320040" algn="l">
              <a:lnSpc>
                <a:spcPts val="2500"/>
              </a:lnSpc>
              <a:spcAft>
                <a:spcPts val="0"/>
              </a:spcAft>
              <a:buFont typeface="Calibri"/>
              <a:buAutoNum type="arabicPeriod"/>
            </a:pPr>
            <a:r>
              <a:rPr lang="en-US" sz="2400" spc="0">
                <a:solidFill>
                  <a:srgbClr val="000000"/>
                </a:solidFill>
                <a:latin typeface="Calibri" panose="02020603050405020304" pitchFamily="2"/>
              </a:rPr>
              <a:t>Why do isolated 'lower-level' boundary </a:t>
            </a:r>
          </a:p>
          <a:p>
            <a:pPr marL="320040" marR="0" indent="0" algn="l">
              <a:lnSpc>
                <a:spcPts val="2400"/>
              </a:lnSpc>
              <a:spcBef>
                <a:spcPts val="455"/>
              </a:spcBef>
              <a:spcAft>
                <a:spcPts val="0"/>
              </a:spcAft>
            </a:pPr>
            <a:r>
              <a:rPr lang="en-US" sz="2400" spc="-20">
                <a:solidFill>
                  <a:srgbClr val="000000"/>
                </a:solidFill>
                <a:latin typeface="Calibri" panose="02020603050405020304" pitchFamily="2"/>
              </a:rPr>
              <a:t>concerns frequently fail to trigger threshold </a:t>
            </a:r>
          </a:p>
          <a:p>
            <a:pPr marL="320040" marR="0" indent="0" algn="l">
              <a:lnSpc>
                <a:spcPts val="2400"/>
              </a:lnSpc>
              <a:spcBef>
                <a:spcPts val="455"/>
              </a:spcBef>
              <a:spcAft>
                <a:spcPts val="0"/>
              </a:spcAft>
            </a:pPr>
            <a:r>
              <a:rPr lang="en-US" sz="2400" spc="-5">
                <a:solidFill>
                  <a:srgbClr val="000000"/>
                </a:solidFill>
                <a:latin typeface="Calibri" panose="02020603050405020304" pitchFamily="2"/>
              </a:rPr>
              <a:t>decisions until a major allegation occurs? </a:t>
            </a:r>
          </a:p>
        </p:txBody>
      </p:sp>
      <p:sp>
        <p:nvSpPr>
          <p:cNvPr id="6" name="Text Placeholder 5"/>
          <p:cNvSpPr>
            <a:spLocks noGrp="1"/>
          </p:cNvSpPr>
          <p:nvPr>
            <p:ph type="body" idx="10"/>
          </p:nvPr>
        </p:nvSpPr>
        <p:spPr>
          <a:xfrm>
            <a:off x="109855" y="2700020"/>
            <a:ext cx="5784850" cy="1079500"/>
          </a:xfrm>
          <a:prstGeom prst="rect">
            <a:avLst/>
          </a:prstGeom>
          <a:noFill/>
          <a:ln w="0" cmpd="sng">
            <a:noFill/>
            <a:prstDash val="solid"/>
          </a:ln>
        </p:spPr>
        <p:txBody>
          <a:bodyPr vert="horz" lIns="0" tIns="36830" rIns="0" bIns="0" anchor="t">
            <a:normAutofit fontScale="92500"/>
          </a:bodyPr>
          <a:lstStyle/>
          <a:p>
            <a:pPr marL="0" marR="0" indent="320040" algn="l">
              <a:lnSpc>
                <a:spcPts val="2400"/>
              </a:lnSpc>
              <a:spcAft>
                <a:spcPts val="0"/>
              </a:spcAft>
              <a:buFont typeface="Calibri"/>
              <a:buAutoNum type="arabicPeriod"/>
            </a:pPr>
            <a:r>
              <a:rPr lang="en-US" sz="2400" spc="-5">
                <a:solidFill>
                  <a:srgbClr val="000000"/>
                </a:solidFill>
                <a:latin typeface="Calibri" panose="02020603050405020304" pitchFamily="2"/>
              </a:rPr>
              <a:t>What tools or levers do LADOs have when a </a:t>
            </a:r>
          </a:p>
          <a:p>
            <a:pPr marL="320040" marR="0" indent="0" algn="l">
              <a:lnSpc>
                <a:spcPts val="2400"/>
              </a:lnSpc>
              <a:spcBef>
                <a:spcPts val="455"/>
              </a:spcBef>
              <a:spcAft>
                <a:spcPts val="0"/>
              </a:spcAft>
            </a:pPr>
            <a:r>
              <a:rPr lang="en-US" sz="2400" spc="-20">
                <a:solidFill>
                  <a:srgbClr val="000000"/>
                </a:solidFill>
                <a:latin typeface="Calibri" panose="02020603050405020304" pitchFamily="2"/>
              </a:rPr>
              <a:t>coach operates privately or an affiliated club </a:t>
            </a:r>
          </a:p>
          <a:p>
            <a:pPr marL="320040" marR="0" indent="0" algn="l">
              <a:lnSpc>
                <a:spcPts val="2400"/>
              </a:lnSpc>
              <a:spcBef>
                <a:spcPts val="455"/>
              </a:spcBef>
              <a:spcAft>
                <a:spcPts val="0"/>
              </a:spcAft>
            </a:pPr>
            <a:r>
              <a:rPr lang="en-US" sz="2400" spc="-20">
                <a:solidFill>
                  <a:srgbClr val="000000"/>
                </a:solidFill>
                <a:latin typeface="Calibri" panose="02020603050405020304" pitchFamily="2"/>
              </a:rPr>
              <a:t>refuses to engage? </a:t>
            </a:r>
          </a:p>
        </p:txBody>
      </p:sp>
      <p:sp>
        <p:nvSpPr>
          <p:cNvPr id="7" name="Text Placeholder 6"/>
          <p:cNvSpPr>
            <a:spLocks noGrp="1"/>
          </p:cNvSpPr>
          <p:nvPr>
            <p:ph type="body" idx="10"/>
          </p:nvPr>
        </p:nvSpPr>
        <p:spPr>
          <a:xfrm>
            <a:off x="106680" y="4528820"/>
            <a:ext cx="5782310" cy="1079500"/>
          </a:xfrm>
          <a:prstGeom prst="rect">
            <a:avLst/>
          </a:prstGeom>
          <a:noFill/>
          <a:ln w="0" cmpd="sng">
            <a:noFill/>
            <a:prstDash val="solid"/>
          </a:ln>
        </p:spPr>
        <p:txBody>
          <a:bodyPr vert="horz" lIns="0" tIns="36830" rIns="0" bIns="0" anchor="t">
            <a:normAutofit fontScale="92500"/>
          </a:bodyPr>
          <a:lstStyle/>
          <a:p>
            <a:pPr marL="0" marR="0" indent="320040" algn="l">
              <a:lnSpc>
                <a:spcPts val="2400"/>
              </a:lnSpc>
              <a:spcAft>
                <a:spcPts val="0"/>
              </a:spcAft>
              <a:buFont typeface="Calibri"/>
              <a:buAutoNum type="arabicPeriod"/>
            </a:pPr>
            <a:r>
              <a:rPr lang="en-US" sz="2400" spc="-15">
                <a:solidFill>
                  <a:srgbClr val="000000"/>
                </a:solidFill>
                <a:latin typeface="Calibri" panose="02020603050405020304" pitchFamily="2"/>
              </a:rPr>
              <a:t>What key message or gap from this scenario </a:t>
            </a:r>
          </a:p>
          <a:p>
            <a:pPr marL="320040" marR="0" indent="0" algn="l">
              <a:lnSpc>
                <a:spcPts val="2400"/>
              </a:lnSpc>
              <a:spcBef>
                <a:spcPts val="455"/>
              </a:spcBef>
              <a:spcAft>
                <a:spcPts val="0"/>
              </a:spcAft>
            </a:pPr>
            <a:r>
              <a:rPr lang="en-US" sz="2400" spc="-20">
                <a:solidFill>
                  <a:srgbClr val="000000"/>
                </a:solidFill>
                <a:latin typeface="Calibri" panose="02020603050405020304" pitchFamily="2"/>
              </a:rPr>
              <a:t>should Active Sussex and SWOs feed back to </a:t>
            </a:r>
          </a:p>
          <a:p>
            <a:pPr marL="320040" marR="0" indent="0" algn="l">
              <a:lnSpc>
                <a:spcPts val="2400"/>
              </a:lnSpc>
              <a:spcBef>
                <a:spcPts val="455"/>
              </a:spcBef>
              <a:spcAft>
                <a:spcPts val="0"/>
              </a:spcAft>
            </a:pPr>
            <a:r>
              <a:rPr lang="en-US" sz="2400" spc="-10">
                <a:solidFill>
                  <a:srgbClr val="000000"/>
                </a:solidFill>
                <a:latin typeface="Calibri" panose="02020603050405020304" pitchFamily="2"/>
              </a:rPr>
              <a:t>NGBs and Active Partnerships? </a:t>
            </a:r>
          </a:p>
        </p:txBody>
      </p:sp>
      <p:sp>
        <p:nvSpPr>
          <p:cNvPr id="8" name="Text Placeholder 7"/>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0" y="6175375"/>
            <a:ext cx="12192000" cy="682625"/>
          </a:xfrm>
          <a:prstGeom prst="rect">
            <a:avLst/>
          </a:prstGeom>
        </p:spPr>
      </p:pic>
      <p:sp>
        <p:nvSpPr>
          <p:cNvPr id="2" name="Text Placeholder 1"/>
          <p:cNvSpPr>
            <a:spLocks noGrp="1"/>
          </p:cNvSpPr>
          <p:nvPr>
            <p:ph type="body" idx="10"/>
          </p:nvPr>
        </p:nvSpPr>
        <p:spPr>
          <a:xfrm>
            <a:off x="0" y="114300"/>
            <a:ext cx="12192000" cy="756920"/>
          </a:xfrm>
          <a:prstGeom prst="rect">
            <a:avLst/>
          </a:prstGeom>
          <a:noFill/>
          <a:ln w="0" cmpd="sng">
            <a:noFill/>
            <a:prstDash val="solid"/>
          </a:ln>
        </p:spPr>
        <p:txBody>
          <a:bodyPr vert="horz" lIns="0" tIns="68580" rIns="0" bIns="0" anchor="t"/>
          <a:lstStyle/>
          <a:p>
            <a:pPr marL="411480" marR="0" indent="0" algn="l">
              <a:lnSpc>
                <a:spcPts val="4500"/>
              </a:lnSpc>
              <a:spcAft>
                <a:spcPts val="935"/>
              </a:spcAft>
            </a:pPr>
            <a:r>
              <a:rPr lang="en-US" sz="4400" b="1" spc="-20">
                <a:solidFill>
                  <a:srgbClr val="2B8535"/>
                </a:solidFill>
                <a:latin typeface="Calibri" panose="02020603050405020304" pitchFamily="2"/>
              </a:rPr>
              <a:t>Scenario A: stage 1 </a:t>
            </a:r>
          </a:p>
        </p:txBody>
      </p:sp>
      <p:sp>
        <p:nvSpPr>
          <p:cNvPr id="3" name="Text Placeholder 2"/>
          <p:cNvSpPr>
            <a:spLocks noGrp="1"/>
          </p:cNvSpPr>
          <p:nvPr>
            <p:ph type="body" idx="10"/>
          </p:nvPr>
        </p:nvSpPr>
        <p:spPr>
          <a:xfrm>
            <a:off x="0" y="871220"/>
            <a:ext cx="12192000" cy="5304155"/>
          </a:xfrm>
          <a:prstGeom prst="rect">
            <a:avLst/>
          </a:prstGeom>
          <a:noFill/>
          <a:ln w="0" cmpd="sng">
            <a:noFill/>
            <a:prstDash val="solid"/>
          </a:ln>
        </p:spPr>
        <p:txBody>
          <a:bodyPr vert="horz" lIns="0" tIns="33655" rIns="0" bIns="0" anchor="t">
            <a:normAutofit fontScale="97500"/>
          </a:bodyPr>
          <a:lstStyle/>
          <a:p>
            <a:pPr marL="91440" marR="0" indent="0" algn="l">
              <a:lnSpc>
                <a:spcPts val="2500"/>
              </a:lnSpc>
              <a:spcAft>
                <a:spcPts val="0"/>
              </a:spcAft>
            </a:pPr>
            <a:r>
              <a:rPr lang="en-US" sz="2400" spc="0">
                <a:solidFill>
                  <a:srgbClr val="000000"/>
                </a:solidFill>
                <a:latin typeface="Calibri" panose="02020603050405020304" pitchFamily="2"/>
              </a:rPr>
              <a:t>A community sports club runs sessions for children aged 12–17. A longstanding volunteer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coach is highly regarded and has helped several young people progress. </a:t>
            </a:r>
          </a:p>
          <a:p>
            <a:pPr marL="91440" marR="0" indent="0" algn="l">
              <a:lnSpc>
                <a:spcPts val="2400"/>
              </a:lnSpc>
              <a:spcBef>
                <a:spcPts val="1655"/>
              </a:spcBef>
              <a:spcAft>
                <a:spcPts val="0"/>
              </a:spcAft>
            </a:pPr>
            <a:r>
              <a:rPr lang="en-US" sz="2400" spc="-5">
                <a:solidFill>
                  <a:srgbClr val="000000"/>
                </a:solidFill>
                <a:latin typeface="Calibri" panose="02020603050405020304" pitchFamily="2"/>
              </a:rPr>
              <a:t>A parent tells the welfare officer that their 14-year-old no longer wants to attend. The child </a:t>
            </a:r>
          </a:p>
          <a:p>
            <a:pPr marL="91440" marR="0" indent="0" algn="l">
              <a:lnSpc>
                <a:spcPts val="2400"/>
              </a:lnSpc>
              <a:spcBef>
                <a:spcPts val="455"/>
              </a:spcBef>
              <a:spcAft>
                <a:spcPts val="0"/>
              </a:spcAft>
            </a:pPr>
            <a:r>
              <a:rPr lang="en-US" sz="2400" spc="0">
                <a:solidFill>
                  <a:srgbClr val="000000"/>
                </a:solidFill>
                <a:latin typeface="Calibri" panose="02020603050405020304" pitchFamily="2"/>
              </a:rPr>
              <a:t>says the coach singles them out and makes comments about their commitment in front of </a:t>
            </a:r>
          </a:p>
          <a:p>
            <a:pPr marL="91440" marR="0" indent="0" algn="l">
              <a:lnSpc>
                <a:spcPts val="2500"/>
              </a:lnSpc>
              <a:spcBef>
                <a:spcPts val="430"/>
              </a:spcBef>
              <a:spcAft>
                <a:spcPts val="0"/>
              </a:spcAft>
            </a:pPr>
            <a:r>
              <a:rPr lang="en-US" sz="2400" spc="-20">
                <a:solidFill>
                  <a:srgbClr val="000000"/>
                </a:solidFill>
                <a:latin typeface="Calibri" panose="02020603050405020304" pitchFamily="2"/>
              </a:rPr>
              <a:t>the group. </a:t>
            </a:r>
          </a:p>
          <a:p>
            <a:pPr marL="91440" marR="0" indent="0" algn="l">
              <a:lnSpc>
                <a:spcPts val="2400"/>
              </a:lnSpc>
              <a:spcBef>
                <a:spcPts val="1655"/>
              </a:spcBef>
              <a:spcAft>
                <a:spcPts val="0"/>
              </a:spcAft>
            </a:pPr>
            <a:r>
              <a:rPr lang="en-US" sz="2400" spc="0">
                <a:solidFill>
                  <a:srgbClr val="000000"/>
                </a:solidFill>
                <a:latin typeface="Calibri" panose="02020603050405020304" pitchFamily="2"/>
              </a:rPr>
              <a:t>Another volunteer has noticed the coach messaging individual young people through a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personal account and sometimes offering lifts home. </a:t>
            </a:r>
          </a:p>
          <a:p>
            <a:pPr marL="91440" marR="0" indent="0" algn="l">
              <a:lnSpc>
                <a:spcPts val="2500"/>
              </a:lnSpc>
              <a:spcBef>
                <a:spcPts val="1630"/>
              </a:spcBef>
              <a:spcAft>
                <a:spcPts val="0"/>
              </a:spcAft>
            </a:pPr>
            <a:r>
              <a:rPr lang="en-US" sz="2400" spc="0">
                <a:solidFill>
                  <a:srgbClr val="000000"/>
                </a:solidFill>
                <a:latin typeface="Calibri" panose="02020603050405020304" pitchFamily="2"/>
              </a:rPr>
              <a:t>The chair says the coach ‘goes above and beyond’ and suggests resolving the matter </a:t>
            </a:r>
          </a:p>
          <a:p>
            <a:pPr marL="91440" marR="0" indent="0" algn="l">
              <a:lnSpc>
                <a:spcPts val="2600"/>
              </a:lnSpc>
              <a:spcBef>
                <a:spcPts val="455"/>
              </a:spcBef>
              <a:spcAft>
                <a:spcPts val="12250"/>
              </a:spcAft>
            </a:pPr>
            <a:r>
              <a:rPr lang="en-US" sz="2400" spc="-5">
                <a:solidFill>
                  <a:srgbClr val="000000"/>
                </a:solidFill>
                <a:latin typeface="Calibri" panose="02020603050405020304" pitchFamily="2"/>
              </a:rPr>
              <a:t>informally. The welfare officer is relatively new and knows the coach socially</a:t>
            </a:r>
            <a:r>
              <a:rPr lang="en-US" sz="2100" i="1" spc="-5">
                <a:solidFill>
                  <a:srgbClr val="000000"/>
                </a:solidFill>
                <a:latin typeface="Calibri" panose="02020603050405020304" pitchFamily="2"/>
              </a:rPr>
              <a:t>. </a:t>
            </a:r>
          </a:p>
        </p:txBody>
      </p:sp>
      <p:sp>
        <p:nvSpPr>
          <p:cNvPr id="6" name="Text Placeholder 5"/>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0" y="6175375"/>
            <a:ext cx="12192000" cy="682625"/>
          </a:xfrm>
          <a:prstGeom prst="rect">
            <a:avLst/>
          </a:prstGeom>
        </p:spPr>
      </p:pic>
      <p:sp>
        <p:nvSpPr>
          <p:cNvPr id="2" name="Text Placeholder 1"/>
          <p:cNvSpPr>
            <a:spLocks noGrp="1"/>
          </p:cNvSpPr>
          <p:nvPr>
            <p:ph type="body" idx="10"/>
          </p:nvPr>
        </p:nvSpPr>
        <p:spPr>
          <a:xfrm>
            <a:off x="0" y="114300"/>
            <a:ext cx="12192000" cy="756920"/>
          </a:xfrm>
          <a:prstGeom prst="rect">
            <a:avLst/>
          </a:prstGeom>
          <a:noFill/>
          <a:ln w="0" cmpd="sng">
            <a:noFill/>
            <a:prstDash val="solid"/>
          </a:ln>
        </p:spPr>
        <p:txBody>
          <a:bodyPr vert="horz" lIns="0" tIns="68580" rIns="0" bIns="0" anchor="t"/>
          <a:lstStyle/>
          <a:p>
            <a:pPr marL="411480" marR="0" indent="0" algn="l">
              <a:lnSpc>
                <a:spcPts val="4500"/>
              </a:lnSpc>
              <a:spcAft>
                <a:spcPts val="935"/>
              </a:spcAft>
            </a:pPr>
            <a:r>
              <a:rPr lang="en-US" sz="4400" b="1" spc="-20">
                <a:solidFill>
                  <a:srgbClr val="2B8535"/>
                </a:solidFill>
                <a:latin typeface="Calibri" panose="02020603050405020304" pitchFamily="2"/>
              </a:rPr>
              <a:t>Scenario A: stage 2 </a:t>
            </a:r>
          </a:p>
        </p:txBody>
      </p:sp>
      <p:sp>
        <p:nvSpPr>
          <p:cNvPr id="3" name="Text Placeholder 2"/>
          <p:cNvSpPr>
            <a:spLocks noGrp="1"/>
          </p:cNvSpPr>
          <p:nvPr>
            <p:ph type="body" idx="10"/>
          </p:nvPr>
        </p:nvSpPr>
        <p:spPr>
          <a:xfrm>
            <a:off x="0" y="871220"/>
            <a:ext cx="12192000" cy="5304155"/>
          </a:xfrm>
          <a:prstGeom prst="rect">
            <a:avLst/>
          </a:prstGeom>
          <a:noFill/>
          <a:ln w="0" cmpd="sng">
            <a:noFill/>
            <a:prstDash val="solid"/>
          </a:ln>
        </p:spPr>
        <p:txBody>
          <a:bodyPr vert="horz" lIns="0" tIns="33655" rIns="0" bIns="0" anchor="t"/>
          <a:lstStyle/>
          <a:p>
            <a:pPr marL="91440" marR="0" indent="0" algn="l">
              <a:lnSpc>
                <a:spcPts val="2500"/>
              </a:lnSpc>
              <a:spcAft>
                <a:spcPts val="0"/>
              </a:spcAft>
            </a:pPr>
            <a:r>
              <a:rPr lang="en-US" sz="2400" spc="-5">
                <a:solidFill>
                  <a:srgbClr val="000000"/>
                </a:solidFill>
                <a:latin typeface="Calibri" panose="02020603050405020304" pitchFamily="2"/>
              </a:rPr>
              <a:t>The welfare officer discovers two earlier concerns about the coach’s language. These were </a:t>
            </a:r>
          </a:p>
          <a:p>
            <a:pPr marL="91440" marR="0" indent="0" algn="l">
              <a:lnSpc>
                <a:spcPts val="2400"/>
              </a:lnSpc>
              <a:spcBef>
                <a:spcPts val="455"/>
              </a:spcBef>
              <a:spcAft>
                <a:spcPts val="0"/>
              </a:spcAft>
            </a:pPr>
            <a:r>
              <a:rPr lang="en-US" sz="2400" spc="-15">
                <a:solidFill>
                  <a:srgbClr val="000000"/>
                </a:solidFill>
                <a:latin typeface="Calibri" panose="02020603050405020304" pitchFamily="2"/>
              </a:rPr>
              <a:t>handled verbally and were not brought together. </a:t>
            </a:r>
          </a:p>
          <a:p>
            <a:pPr marL="91440" marR="0" indent="0" algn="l">
              <a:lnSpc>
                <a:spcPts val="2400"/>
              </a:lnSpc>
              <a:spcBef>
                <a:spcPts val="3335"/>
              </a:spcBef>
              <a:spcAft>
                <a:spcPts val="0"/>
              </a:spcAft>
            </a:pPr>
            <a:r>
              <a:rPr lang="en-US" sz="2400" spc="0">
                <a:solidFill>
                  <a:srgbClr val="000000"/>
                </a:solidFill>
                <a:latin typeface="Calibri" panose="02020603050405020304" pitchFamily="2"/>
              </a:rPr>
              <a:t>Another young person says the coach tells them that </a:t>
            </a:r>
            <a:r>
              <a:rPr lang="en-US" sz="2400" i="1" spc="0">
                <a:solidFill>
                  <a:srgbClr val="000000"/>
                </a:solidFill>
                <a:latin typeface="Calibri" panose="02020603050405020304" pitchFamily="2"/>
              </a:rPr>
              <a:t>‘serious athletes don’t complain’ </a:t>
            </a:r>
            <a:r>
              <a:rPr lang="en-US" sz="2400" spc="0">
                <a:solidFill>
                  <a:srgbClr val="000000"/>
                </a:solidFill>
                <a:latin typeface="Calibri" panose="02020603050405020304" pitchFamily="2"/>
              </a:rPr>
              <a:t>and </a:t>
            </a:r>
          </a:p>
          <a:p>
            <a:pPr marL="91440" marR="0" indent="0" algn="l">
              <a:lnSpc>
                <a:spcPts val="2500"/>
              </a:lnSpc>
              <a:spcBef>
                <a:spcPts val="430"/>
              </a:spcBef>
              <a:spcAft>
                <a:spcPts val="0"/>
              </a:spcAft>
            </a:pPr>
            <a:r>
              <a:rPr lang="en-US" sz="2400" spc="0">
                <a:solidFill>
                  <a:srgbClr val="000000"/>
                </a:solidFill>
                <a:latin typeface="Calibri" panose="02020603050405020304" pitchFamily="2"/>
              </a:rPr>
              <a:t>worries that raising concerns could affect selection. The coach also works at another activity </a:t>
            </a:r>
          </a:p>
          <a:p>
            <a:pPr marL="91440" marR="0" indent="0" algn="l">
              <a:lnSpc>
                <a:spcPts val="2400"/>
              </a:lnSpc>
              <a:spcBef>
                <a:spcPts val="455"/>
              </a:spcBef>
              <a:spcAft>
                <a:spcPts val="0"/>
              </a:spcAft>
            </a:pPr>
            <a:r>
              <a:rPr lang="en-US" sz="2400" spc="-60">
                <a:solidFill>
                  <a:srgbClr val="000000"/>
                </a:solidFill>
                <a:latin typeface="Calibri" panose="02020603050405020304" pitchFamily="2"/>
              </a:rPr>
              <a:t>provider. </a:t>
            </a:r>
          </a:p>
          <a:p>
            <a:pPr marL="91440" marR="0" indent="0" algn="l">
              <a:lnSpc>
                <a:spcPts val="2400"/>
              </a:lnSpc>
              <a:spcBef>
                <a:spcPts val="3335"/>
              </a:spcBef>
              <a:spcAft>
                <a:spcPts val="0"/>
              </a:spcAft>
            </a:pPr>
            <a:r>
              <a:rPr lang="en-US" sz="2400" spc="0">
                <a:solidFill>
                  <a:srgbClr val="000000"/>
                </a:solidFill>
                <a:latin typeface="Calibri" panose="02020603050405020304" pitchFamily="2"/>
              </a:rPr>
              <a:t>The club is affiliated to an NGB, but its safeguarding team has not been contacted. The chair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asks the welfare officer to wait until after an upcoming competition before taking further </a:t>
            </a:r>
          </a:p>
          <a:p>
            <a:pPr marL="91440" marR="0" indent="0" algn="l">
              <a:lnSpc>
                <a:spcPts val="2400"/>
              </a:lnSpc>
              <a:spcBef>
                <a:spcPts val="480"/>
              </a:spcBef>
              <a:spcAft>
                <a:spcPts val="13080"/>
              </a:spcAft>
            </a:pPr>
            <a:r>
              <a:rPr lang="en-US" sz="2400" spc="-35">
                <a:solidFill>
                  <a:srgbClr val="000000"/>
                </a:solidFill>
                <a:latin typeface="Calibri" panose="02020603050405020304" pitchFamily="2"/>
              </a:rPr>
              <a:t>action. </a:t>
            </a:r>
          </a:p>
        </p:txBody>
      </p:sp>
      <p:sp>
        <p:nvSpPr>
          <p:cNvPr id="6" name="Text Placeholder 5"/>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0" y="6175375"/>
            <a:ext cx="12192000" cy="682625"/>
          </a:xfrm>
          <a:prstGeom prst="rect">
            <a:avLst/>
          </a:prstGeom>
        </p:spPr>
      </p:pic>
      <p:sp>
        <p:nvSpPr>
          <p:cNvPr id="2" name="Text Placeholder 1"/>
          <p:cNvSpPr>
            <a:spLocks noGrp="1"/>
          </p:cNvSpPr>
          <p:nvPr>
            <p:ph type="body" idx="10"/>
          </p:nvPr>
        </p:nvSpPr>
        <p:spPr>
          <a:xfrm>
            <a:off x="0" y="0"/>
            <a:ext cx="12192000" cy="721995"/>
          </a:xfrm>
          <a:prstGeom prst="rect">
            <a:avLst/>
          </a:prstGeom>
          <a:noFill/>
          <a:ln w="0" cmpd="sng">
            <a:noFill/>
            <a:prstDash val="solid"/>
          </a:ln>
        </p:spPr>
        <p:txBody>
          <a:bodyPr vert="horz" lIns="0" tIns="57785" rIns="0" bIns="0" anchor="t"/>
          <a:lstStyle/>
          <a:p>
            <a:pPr marL="457200" marR="0" indent="0" algn="l">
              <a:lnSpc>
                <a:spcPts val="4500"/>
              </a:lnSpc>
              <a:spcAft>
                <a:spcPts val="670"/>
              </a:spcAft>
            </a:pPr>
            <a:r>
              <a:rPr lang="en-US" sz="4400" b="1" spc="-20">
                <a:solidFill>
                  <a:srgbClr val="2B8535"/>
                </a:solidFill>
                <a:latin typeface="Calibri" panose="02020603050405020304" pitchFamily="2"/>
              </a:rPr>
              <a:t>Scenario B: stage 1 </a:t>
            </a:r>
          </a:p>
        </p:txBody>
      </p:sp>
      <p:sp>
        <p:nvSpPr>
          <p:cNvPr id="3" name="Text Placeholder 2"/>
          <p:cNvSpPr>
            <a:spLocks noGrp="1"/>
          </p:cNvSpPr>
          <p:nvPr>
            <p:ph type="body" idx="10"/>
          </p:nvPr>
        </p:nvSpPr>
        <p:spPr>
          <a:xfrm>
            <a:off x="0" y="721995"/>
            <a:ext cx="12192000" cy="5453380"/>
          </a:xfrm>
          <a:prstGeom prst="rect">
            <a:avLst/>
          </a:prstGeom>
          <a:noFill/>
          <a:ln w="0" cmpd="sng">
            <a:noFill/>
            <a:prstDash val="solid"/>
          </a:ln>
        </p:spPr>
        <p:txBody>
          <a:bodyPr vert="horz" lIns="0" tIns="36830" rIns="0" bIns="0" anchor="t"/>
          <a:lstStyle/>
          <a:p>
            <a:pPr marL="91440" marR="0" indent="0" algn="l">
              <a:lnSpc>
                <a:spcPts val="2400"/>
              </a:lnSpc>
              <a:spcAft>
                <a:spcPts val="0"/>
              </a:spcAft>
            </a:pPr>
            <a:r>
              <a:rPr lang="en-US" sz="2400" spc="-5">
                <a:solidFill>
                  <a:srgbClr val="000000"/>
                </a:solidFill>
                <a:latin typeface="Calibri" panose="02020603050405020304" pitchFamily="2"/>
              </a:rPr>
              <a:t>A Local Authority commissions a regional Partnership Organisation to oversee and fund a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local youth activity programme. The Partnership undertakes due diligence and allocates grant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funding to local delivery providers, many operating in unregulated settings without NGB </a:t>
            </a:r>
          </a:p>
          <a:p>
            <a:pPr marL="91440" marR="0" indent="0" algn="l">
              <a:lnSpc>
                <a:spcPts val="2400"/>
              </a:lnSpc>
              <a:spcBef>
                <a:spcPts val="455"/>
              </a:spcBef>
              <a:spcAft>
                <a:spcPts val="0"/>
              </a:spcAft>
            </a:pPr>
            <a:r>
              <a:rPr lang="en-US" sz="2400" spc="-20">
                <a:solidFill>
                  <a:srgbClr val="000000"/>
                </a:solidFill>
                <a:latin typeface="Calibri" panose="02020603050405020304" pitchFamily="2"/>
              </a:rPr>
              <a:t>governance. </a:t>
            </a:r>
          </a:p>
          <a:p>
            <a:pPr marL="91440" marR="0" indent="0" algn="l">
              <a:lnSpc>
                <a:spcPts val="2400"/>
              </a:lnSpc>
              <a:spcBef>
                <a:spcPts val="1655"/>
              </a:spcBef>
              <a:spcAft>
                <a:spcPts val="0"/>
              </a:spcAft>
            </a:pPr>
            <a:r>
              <a:rPr lang="en-US" sz="2400" spc="0">
                <a:solidFill>
                  <a:srgbClr val="000000"/>
                </a:solidFill>
                <a:latin typeface="Calibri" panose="02020603050405020304" pitchFamily="2"/>
              </a:rPr>
              <a:t>A parent tells the welfare officer at one of the funded ‘unregulated’ providers that their 14-</a:t>
            </a:r>
            <a:r>
              <a:rPr lang="en-US" sz="100">
                <a:solidFill>
                  <a:srgbClr val="000000"/>
                </a:solidFill>
                <a:latin typeface="Calibri" panose="02020603050405020304" pitchFamily="2"/>
              </a:rPr>
              <a:t> </a:t>
            </a:r>
          </a:p>
          <a:p>
            <a:pPr marL="91440" marR="0" indent="0" algn="l">
              <a:lnSpc>
                <a:spcPts val="2400"/>
              </a:lnSpc>
              <a:spcBef>
                <a:spcPts val="455"/>
              </a:spcBef>
              <a:spcAft>
                <a:spcPts val="0"/>
              </a:spcAft>
            </a:pPr>
            <a:r>
              <a:rPr lang="en-US" sz="2400" spc="0">
                <a:solidFill>
                  <a:srgbClr val="000000"/>
                </a:solidFill>
                <a:latin typeface="Calibri" panose="02020603050405020304" pitchFamily="2"/>
              </a:rPr>
              <a:t>year-old no longer wants to attend, reporting that the head coach singles them out, criticises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their commitment, and routinely messages them late at night offering private coaching and </a:t>
            </a:r>
          </a:p>
          <a:p>
            <a:pPr marL="91440" marR="0" indent="0" algn="l">
              <a:lnSpc>
                <a:spcPts val="2400"/>
              </a:lnSpc>
              <a:spcBef>
                <a:spcPts val="455"/>
              </a:spcBef>
              <a:spcAft>
                <a:spcPts val="0"/>
              </a:spcAft>
            </a:pPr>
            <a:r>
              <a:rPr lang="en-US" sz="2400" spc="-25">
                <a:solidFill>
                  <a:srgbClr val="000000"/>
                </a:solidFill>
                <a:latin typeface="Calibri" panose="02020603050405020304" pitchFamily="2"/>
              </a:rPr>
              <a:t>lifts home. </a:t>
            </a:r>
          </a:p>
          <a:p>
            <a:pPr marL="91440" marR="0" indent="0" algn="l">
              <a:lnSpc>
                <a:spcPts val="2400"/>
              </a:lnSpc>
              <a:spcBef>
                <a:spcPts val="1660"/>
              </a:spcBef>
              <a:spcAft>
                <a:spcPts val="0"/>
              </a:spcAft>
            </a:pPr>
            <a:r>
              <a:rPr lang="en-US" sz="2400" spc="-5">
                <a:solidFill>
                  <a:srgbClr val="000000"/>
                </a:solidFill>
                <a:latin typeface="Calibri" panose="02020603050405020304" pitchFamily="2"/>
              </a:rPr>
              <a:t>The LADO receives this concern and asks the Partnership to investigate and decide on </a:t>
            </a:r>
          </a:p>
          <a:p>
            <a:pPr marL="91440" marR="0" indent="0" algn="l">
              <a:lnSpc>
                <a:spcPts val="2400"/>
              </a:lnSpc>
              <a:spcBef>
                <a:spcPts val="455"/>
              </a:spcBef>
              <a:spcAft>
                <a:spcPts val="0"/>
              </a:spcAft>
            </a:pPr>
            <a:r>
              <a:rPr lang="en-US" sz="2400" spc="0">
                <a:solidFill>
                  <a:srgbClr val="000000"/>
                </a:solidFill>
                <a:latin typeface="Calibri" panose="02020603050405020304" pitchFamily="2"/>
              </a:rPr>
              <a:t>funding, but citing data protection protocols, the LADO shares no specific details about the </a:t>
            </a:r>
          </a:p>
          <a:p>
            <a:pPr marL="91440" marR="0" indent="0" algn="l">
              <a:lnSpc>
                <a:spcPts val="2500"/>
              </a:lnSpc>
              <a:spcBef>
                <a:spcPts val="430"/>
              </a:spcBef>
              <a:spcAft>
                <a:spcPts val="0"/>
              </a:spcAft>
            </a:pPr>
            <a:r>
              <a:rPr lang="en-US" sz="2400" spc="-5">
                <a:solidFill>
                  <a:srgbClr val="000000"/>
                </a:solidFill>
                <a:latin typeface="Calibri" panose="02020603050405020304" pitchFamily="2"/>
              </a:rPr>
              <a:t>behaviour or disclosure. The Partnership feels unable to make an informed funding decision, </a:t>
            </a:r>
          </a:p>
          <a:p>
            <a:pPr marL="91440" marR="0" indent="0" algn="l">
              <a:lnSpc>
                <a:spcPts val="2400"/>
              </a:lnSpc>
              <a:spcBef>
                <a:spcPts val="455"/>
              </a:spcBef>
              <a:spcAft>
                <a:spcPts val="6120"/>
              </a:spcAft>
            </a:pPr>
            <a:r>
              <a:rPr lang="en-US" sz="2400" spc="0">
                <a:solidFill>
                  <a:srgbClr val="000000"/>
                </a:solidFill>
                <a:latin typeface="Calibri" panose="02020603050405020304" pitchFamily="2"/>
              </a:rPr>
              <a:t>and Children's Services are unclear who holds operational responsibility for immediate risk. </a:t>
            </a:r>
          </a:p>
        </p:txBody>
      </p:sp>
      <p:sp>
        <p:nvSpPr>
          <p:cNvPr id="6" name="Text Placeholder 5"/>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p:nvPr/>
        </p:nvPicPr>
        <p:blipFill>
          <a:blip r:embed="rId2"/>
          <a:stretch>
            <a:fillRect/>
          </a:stretch>
        </p:blipFill>
        <p:spPr>
          <a:xfrm>
            <a:off x="0" y="6175375"/>
            <a:ext cx="12192000" cy="682625"/>
          </a:xfrm>
          <a:prstGeom prst="rect">
            <a:avLst/>
          </a:prstGeom>
        </p:spPr>
      </p:pic>
      <p:sp>
        <p:nvSpPr>
          <p:cNvPr id="2" name="Text Placeholder 1"/>
          <p:cNvSpPr>
            <a:spLocks noGrp="1"/>
          </p:cNvSpPr>
          <p:nvPr>
            <p:ph type="body" idx="10"/>
          </p:nvPr>
        </p:nvSpPr>
        <p:spPr>
          <a:xfrm>
            <a:off x="0" y="114300"/>
            <a:ext cx="12192000" cy="756920"/>
          </a:xfrm>
          <a:prstGeom prst="rect">
            <a:avLst/>
          </a:prstGeom>
          <a:noFill/>
          <a:ln w="0" cmpd="sng">
            <a:noFill/>
            <a:prstDash val="solid"/>
          </a:ln>
        </p:spPr>
        <p:txBody>
          <a:bodyPr vert="horz" lIns="0" tIns="68580" rIns="0" bIns="0" anchor="t"/>
          <a:lstStyle/>
          <a:p>
            <a:pPr marL="457200" marR="0" indent="0" algn="l">
              <a:lnSpc>
                <a:spcPts val="4500"/>
              </a:lnSpc>
              <a:spcAft>
                <a:spcPts val="935"/>
              </a:spcAft>
            </a:pPr>
            <a:r>
              <a:rPr lang="en-US" sz="4400" b="1" spc="-20">
                <a:solidFill>
                  <a:srgbClr val="2B8535"/>
                </a:solidFill>
                <a:latin typeface="Calibri" panose="02020603050405020304" pitchFamily="2"/>
              </a:rPr>
              <a:t>Scenario B: stage 2 </a:t>
            </a:r>
          </a:p>
        </p:txBody>
      </p:sp>
      <p:sp>
        <p:nvSpPr>
          <p:cNvPr id="3" name="Text Placeholder 2"/>
          <p:cNvSpPr>
            <a:spLocks noGrp="1"/>
          </p:cNvSpPr>
          <p:nvPr>
            <p:ph type="body" idx="10"/>
          </p:nvPr>
        </p:nvSpPr>
        <p:spPr>
          <a:xfrm>
            <a:off x="0" y="871220"/>
            <a:ext cx="12192000" cy="5304155"/>
          </a:xfrm>
          <a:prstGeom prst="rect">
            <a:avLst/>
          </a:prstGeom>
          <a:noFill/>
          <a:ln w="0" cmpd="sng">
            <a:noFill/>
            <a:prstDash val="solid"/>
          </a:ln>
        </p:spPr>
        <p:txBody>
          <a:bodyPr vert="horz" lIns="0" tIns="33655" rIns="0" bIns="0" anchor="t"/>
          <a:lstStyle/>
          <a:p>
            <a:pPr marL="91440" marR="0" indent="0" algn="l">
              <a:lnSpc>
                <a:spcPts val="2500"/>
              </a:lnSpc>
              <a:spcAft>
                <a:spcPts val="0"/>
              </a:spcAft>
            </a:pPr>
            <a:r>
              <a:rPr lang="en-US" sz="2400" spc="-5">
                <a:solidFill>
                  <a:srgbClr val="000000"/>
                </a:solidFill>
                <a:latin typeface="Calibri" panose="02020603050405020304" pitchFamily="2"/>
              </a:rPr>
              <a:t>The welfare officer discovers two earlier written complaints regarding the coach’s inappropriate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language and boundary crossing. These were handled verbally by the provider's manager, stored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in separate personnel files, and never centrally recorded or reported to the LADO/Partnership. </a:t>
            </a:r>
          </a:p>
          <a:p>
            <a:pPr marL="91440" marR="0" indent="0" algn="l">
              <a:lnSpc>
                <a:spcPts val="2400"/>
              </a:lnSpc>
              <a:spcBef>
                <a:spcPts val="1655"/>
              </a:spcBef>
              <a:spcAft>
                <a:spcPts val="0"/>
              </a:spcAft>
            </a:pPr>
            <a:r>
              <a:rPr lang="en-US" sz="2400" spc="0">
                <a:solidFill>
                  <a:srgbClr val="000000"/>
                </a:solidFill>
                <a:latin typeface="Calibri" panose="02020603050405020304" pitchFamily="2"/>
              </a:rPr>
              <a:t>Another young person discloses the coach says </a:t>
            </a:r>
            <a:r>
              <a:rPr lang="en-US" sz="2400" i="1" spc="0">
                <a:solidFill>
                  <a:srgbClr val="000000"/>
                </a:solidFill>
                <a:latin typeface="Calibri" panose="02020603050405020304" pitchFamily="2"/>
              </a:rPr>
              <a:t>"serious athletes don't complain" </a:t>
            </a:r>
            <a:r>
              <a:rPr lang="en-US" sz="2400" spc="0">
                <a:solidFill>
                  <a:srgbClr val="000000"/>
                </a:solidFill>
                <a:latin typeface="Calibri" panose="02020603050405020304" pitchFamily="2"/>
              </a:rPr>
              <a:t>fearing raising </a:t>
            </a:r>
          </a:p>
          <a:p>
            <a:pPr marL="91440" marR="0" indent="0" algn="l">
              <a:lnSpc>
                <a:spcPts val="2500"/>
              </a:lnSpc>
              <a:spcBef>
                <a:spcPts val="430"/>
              </a:spcBef>
              <a:spcAft>
                <a:spcPts val="0"/>
              </a:spcAft>
            </a:pPr>
            <a:r>
              <a:rPr lang="en-US" sz="2400" spc="-5">
                <a:solidFill>
                  <a:srgbClr val="000000"/>
                </a:solidFill>
                <a:latin typeface="Calibri" panose="02020603050405020304" pitchFamily="2"/>
              </a:rPr>
              <a:t>concerns will affect participation. Furthermore, the LADO receives information from an NGB (via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Police) regarding a serious allegation against the coach at another venue. </a:t>
            </a:r>
          </a:p>
          <a:p>
            <a:pPr marL="91440" marR="0" indent="0" algn="l">
              <a:lnSpc>
                <a:spcPts val="2400"/>
              </a:lnSpc>
              <a:spcBef>
                <a:spcPts val="1655"/>
              </a:spcBef>
              <a:spcAft>
                <a:spcPts val="0"/>
              </a:spcAft>
            </a:pPr>
            <a:r>
              <a:rPr lang="en-US" sz="2400" spc="-10">
                <a:solidFill>
                  <a:srgbClr val="000000"/>
                </a:solidFill>
                <a:latin typeface="Calibri" panose="02020603050405020304" pitchFamily="2"/>
              </a:rPr>
              <a:t>Learning from earlier communication gaps, the LADO coordinates a Transfer of Risk (ToR) </a:t>
            </a:r>
          </a:p>
          <a:p>
            <a:pPr marL="91440" marR="0" indent="0" algn="l">
              <a:lnSpc>
                <a:spcPts val="2400"/>
              </a:lnSpc>
              <a:spcBef>
                <a:spcPts val="455"/>
              </a:spcBef>
              <a:spcAft>
                <a:spcPts val="0"/>
              </a:spcAft>
            </a:pPr>
            <a:r>
              <a:rPr lang="en-US" sz="2400" spc="0">
                <a:solidFill>
                  <a:srgbClr val="000000"/>
                </a:solidFill>
                <a:latin typeface="Calibri" panose="02020603050405020304" pitchFamily="2"/>
              </a:rPr>
              <a:t>assessment with Children's Services. During this process, it emerges the coach—suspended by </a:t>
            </a:r>
          </a:p>
          <a:p>
            <a:pPr marL="91440" marR="0" indent="0" algn="l">
              <a:lnSpc>
                <a:spcPts val="2500"/>
              </a:lnSpc>
              <a:spcBef>
                <a:spcPts val="430"/>
              </a:spcBef>
              <a:spcAft>
                <a:spcPts val="0"/>
              </a:spcAft>
            </a:pPr>
            <a:r>
              <a:rPr lang="en-US" sz="2400" spc="0">
                <a:solidFill>
                  <a:srgbClr val="000000"/>
                </a:solidFill>
                <a:latin typeface="Calibri" panose="02020603050405020304" pitchFamily="2"/>
              </a:rPr>
              <a:t>the NGB—has continued coaching young people privately in unregulated settings. An affiliated </a:t>
            </a:r>
          </a:p>
          <a:p>
            <a:pPr marL="91440" marR="0" indent="0" algn="l">
              <a:lnSpc>
                <a:spcPts val="2400"/>
              </a:lnSpc>
              <a:spcBef>
                <a:spcPts val="455"/>
              </a:spcBef>
              <a:spcAft>
                <a:spcPts val="0"/>
              </a:spcAft>
            </a:pPr>
            <a:r>
              <a:rPr lang="en-US" sz="2400" spc="-5">
                <a:solidFill>
                  <a:srgbClr val="000000"/>
                </a:solidFill>
                <a:latin typeface="Calibri" panose="02020603050405020304" pitchFamily="2"/>
              </a:rPr>
              <a:t>club linked to the provider initially refuses to engage, but updates its practices after supportive </a:t>
            </a:r>
          </a:p>
          <a:p>
            <a:pPr marL="91440" marR="0" indent="0" algn="l">
              <a:lnSpc>
                <a:spcPts val="2400"/>
              </a:lnSpc>
              <a:spcBef>
                <a:spcPts val="455"/>
              </a:spcBef>
              <a:spcAft>
                <a:spcPts val="7825"/>
              </a:spcAft>
            </a:pPr>
            <a:r>
              <a:rPr lang="en-US" sz="2400" spc="-10">
                <a:solidFill>
                  <a:srgbClr val="000000"/>
                </a:solidFill>
                <a:latin typeface="Calibri" panose="02020603050405020304" pitchFamily="2"/>
              </a:rPr>
              <a:t>outreach from a Sports Welfare Officer (SWO). </a:t>
            </a:r>
          </a:p>
        </p:txBody>
      </p:sp>
      <p:sp>
        <p:nvSpPr>
          <p:cNvPr id="6" name="Text Placeholder 5"/>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0" y="0"/>
            <a:ext cx="12192000" cy="6858000"/>
          </a:xfrm>
          <a:prstGeom prst="rect">
            <a:avLst/>
          </a:prstGeom>
        </p:spPr>
      </p:pic>
      <p:sp>
        <p:nvSpPr>
          <p:cNvPr id="4" name="Text Placeholder 3"/>
          <p:cNvSpPr>
            <a:spLocks noGrp="1"/>
          </p:cNvSpPr>
          <p:nvPr>
            <p:ph type="body" idx="10"/>
          </p:nvPr>
        </p:nvSpPr>
        <p:spPr>
          <a:xfrm>
            <a:off x="585470" y="61595"/>
            <a:ext cx="5452745" cy="578485"/>
          </a:xfrm>
          <a:prstGeom prst="rect">
            <a:avLst/>
          </a:prstGeom>
          <a:noFill/>
          <a:ln w="0" cmpd="sng">
            <a:noFill/>
            <a:prstDash val="solid"/>
          </a:ln>
        </p:spPr>
        <p:txBody>
          <a:bodyPr vert="horz" lIns="0" tIns="58420" rIns="0" bIns="0" anchor="t">
            <a:normAutofit fontScale="80000" lnSpcReduction="10000"/>
          </a:bodyPr>
          <a:lstStyle/>
          <a:p>
            <a:pPr marL="0" marR="0" indent="0" algn="l">
              <a:lnSpc>
                <a:spcPts val="4100"/>
              </a:lnSpc>
              <a:spcAft>
                <a:spcPts val="25"/>
              </a:spcAft>
            </a:pPr>
            <a:r>
              <a:rPr lang="en-US" sz="4000" b="1" spc="25">
                <a:solidFill>
                  <a:srgbClr val="E31F12"/>
                </a:solidFill>
                <a:latin typeface="Calibri" panose="02020603050405020304" pitchFamily="2"/>
              </a:rPr>
              <a:t>Reflections and next steps </a:t>
            </a:r>
          </a:p>
        </p:txBody>
      </p:sp>
      <p:sp>
        <p:nvSpPr>
          <p:cNvPr id="5" name="Text Placeholder 4"/>
          <p:cNvSpPr>
            <a:spLocks noGrp="1"/>
          </p:cNvSpPr>
          <p:nvPr>
            <p:ph type="body" idx="10"/>
          </p:nvPr>
        </p:nvSpPr>
        <p:spPr>
          <a:xfrm>
            <a:off x="213360" y="1377315"/>
            <a:ext cx="5220970" cy="781685"/>
          </a:xfrm>
          <a:prstGeom prst="rect">
            <a:avLst/>
          </a:prstGeom>
          <a:noFill/>
          <a:ln w="0" cmpd="sng">
            <a:noFill/>
            <a:prstDash val="solid"/>
          </a:ln>
        </p:spPr>
        <p:txBody>
          <a:bodyPr vert="horz" lIns="0" tIns="41275" rIns="0" bIns="0" anchor="t"/>
          <a:lstStyle/>
          <a:p>
            <a:pPr marL="0" marR="0" indent="0" algn="l">
              <a:lnSpc>
                <a:spcPts val="2800"/>
              </a:lnSpc>
              <a:spcAft>
                <a:spcPts val="0"/>
              </a:spcAft>
            </a:pPr>
            <a:r>
              <a:rPr lang="en-US" sz="2800" spc="-25">
                <a:solidFill>
                  <a:srgbClr val="030303"/>
                </a:solidFill>
                <a:latin typeface="Calibri" panose="02020603050405020304" pitchFamily="2"/>
              </a:rPr>
              <a:t>With the person next to you, discuss </a:t>
            </a:r>
          </a:p>
          <a:p>
            <a:pPr marL="0" marR="0" indent="0" algn="l">
              <a:lnSpc>
                <a:spcPts val="2800"/>
              </a:lnSpc>
              <a:spcBef>
                <a:spcPts val="180"/>
              </a:spcBef>
              <a:spcAft>
                <a:spcPts val="0"/>
              </a:spcAft>
            </a:pPr>
            <a:r>
              <a:rPr lang="en-US" sz="2800" spc="-20">
                <a:solidFill>
                  <a:srgbClr val="030303"/>
                </a:solidFill>
                <a:latin typeface="Calibri" panose="02020603050405020304" pitchFamily="2"/>
              </a:rPr>
              <a:t>and reflect on: </a:t>
            </a:r>
          </a:p>
        </p:txBody>
      </p:sp>
      <p:sp>
        <p:nvSpPr>
          <p:cNvPr id="6" name="Text Placeholder 5"/>
          <p:cNvSpPr>
            <a:spLocks noGrp="1"/>
          </p:cNvSpPr>
          <p:nvPr>
            <p:ph type="body" idx="10"/>
          </p:nvPr>
        </p:nvSpPr>
        <p:spPr>
          <a:xfrm>
            <a:off x="113030" y="2867025"/>
            <a:ext cx="5687060" cy="540385"/>
          </a:xfrm>
          <a:prstGeom prst="rect">
            <a:avLst/>
          </a:prstGeom>
          <a:noFill/>
          <a:ln w="0" cmpd="sng">
            <a:noFill/>
            <a:prstDash val="solid"/>
          </a:ln>
        </p:spPr>
        <p:txBody>
          <a:bodyPr vert="horz" lIns="0" tIns="15875" rIns="0" bIns="0" anchor="t"/>
          <a:lstStyle/>
          <a:p>
            <a:pPr marL="0" marR="0" indent="457200" algn="l">
              <a:lnSpc>
                <a:spcPts val="3600"/>
              </a:lnSpc>
              <a:spcAft>
                <a:spcPts val="480"/>
              </a:spcAft>
              <a:buFont typeface="Symbol"/>
              <a:buChar char="·"/>
            </a:pPr>
            <a:r>
              <a:rPr lang="en-US" sz="3000" spc="-35">
                <a:solidFill>
                  <a:srgbClr val="030303"/>
                </a:solidFill>
                <a:latin typeface="Calibri" panose="02020603050405020304" pitchFamily="2"/>
              </a:rPr>
              <a:t>One key learning I am taking away </a:t>
            </a:r>
          </a:p>
        </p:txBody>
      </p:sp>
      <p:sp>
        <p:nvSpPr>
          <p:cNvPr id="7" name="Text Placeholder 6"/>
          <p:cNvSpPr>
            <a:spLocks noGrp="1"/>
          </p:cNvSpPr>
          <p:nvPr>
            <p:ph type="body" idx="10"/>
          </p:nvPr>
        </p:nvSpPr>
        <p:spPr>
          <a:xfrm>
            <a:off x="113030" y="3632200"/>
            <a:ext cx="5583555" cy="897255"/>
          </a:xfrm>
          <a:prstGeom prst="rect">
            <a:avLst/>
          </a:prstGeom>
          <a:noFill/>
          <a:ln w="0" cmpd="sng">
            <a:noFill/>
            <a:prstDash val="solid"/>
          </a:ln>
        </p:spPr>
        <p:txBody>
          <a:bodyPr vert="horz" lIns="0" tIns="15875" rIns="0" bIns="0" anchor="t"/>
          <a:lstStyle/>
          <a:p>
            <a:pPr marL="0" marR="0" indent="457200" algn="l">
              <a:lnSpc>
                <a:spcPts val="3600"/>
              </a:lnSpc>
              <a:spcAft>
                <a:spcPts val="0"/>
              </a:spcAft>
              <a:buFont typeface="Symbol"/>
              <a:buChar char="·"/>
            </a:pPr>
            <a:r>
              <a:rPr lang="en-US" sz="3000" spc="-30">
                <a:solidFill>
                  <a:srgbClr val="030303"/>
                </a:solidFill>
                <a:latin typeface="Calibri" panose="02020603050405020304" pitchFamily="2"/>
              </a:rPr>
              <a:t>One question I will ask differently </a:t>
            </a:r>
          </a:p>
          <a:p>
            <a:pPr marL="457200" marR="0" indent="0" algn="l">
              <a:lnSpc>
                <a:spcPts val="3000"/>
              </a:lnSpc>
              <a:spcBef>
                <a:spcPts val="310"/>
              </a:spcBef>
              <a:spcAft>
                <a:spcPts val="0"/>
              </a:spcAft>
            </a:pPr>
            <a:r>
              <a:rPr lang="en-US" sz="3000" spc="-15">
                <a:solidFill>
                  <a:srgbClr val="030303"/>
                </a:solidFill>
                <a:latin typeface="Calibri" panose="02020603050405020304" pitchFamily="2"/>
              </a:rPr>
              <a:t>or one action I will take </a:t>
            </a:r>
          </a:p>
        </p:txBody>
      </p:sp>
      <p:sp>
        <p:nvSpPr>
          <p:cNvPr id="8" name="Text Placeholder 7"/>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0" y="0"/>
            <a:ext cx="12192000" cy="6858000"/>
          </a:xfrm>
          <a:prstGeom prst="rect">
            <a:avLst/>
          </a:prstGeom>
        </p:spPr>
      </p:pic>
      <p:sp>
        <p:nvSpPr>
          <p:cNvPr id="4" name="Text Placeholder 3"/>
          <p:cNvSpPr>
            <a:spLocks noGrp="1"/>
          </p:cNvSpPr>
          <p:nvPr>
            <p:ph type="body" idx="10"/>
          </p:nvPr>
        </p:nvSpPr>
        <p:spPr>
          <a:xfrm>
            <a:off x="582295" y="113665"/>
            <a:ext cx="1871345" cy="620395"/>
          </a:xfrm>
          <a:prstGeom prst="rect">
            <a:avLst/>
          </a:prstGeom>
          <a:noFill/>
          <a:ln w="0" cmpd="sng">
            <a:noFill/>
            <a:prstDash val="solid"/>
          </a:ln>
        </p:spPr>
        <p:txBody>
          <a:bodyPr vert="horz" lIns="0" tIns="58420" rIns="0" bIns="0" anchor="t">
            <a:normAutofit fontScale="87500"/>
          </a:bodyPr>
          <a:lstStyle/>
          <a:p>
            <a:pPr marL="0" marR="0" indent="0" algn="l">
              <a:lnSpc>
                <a:spcPts val="4400"/>
              </a:lnSpc>
              <a:spcAft>
                <a:spcPts val="0"/>
              </a:spcAft>
            </a:pPr>
            <a:r>
              <a:rPr lang="en-US" sz="4000" b="1" spc="-60">
                <a:solidFill>
                  <a:srgbClr val="E31F12"/>
                </a:solidFill>
                <a:latin typeface="Calibri" panose="02020603050405020304" pitchFamily="2"/>
              </a:rPr>
              <a:t>Resource </a:t>
            </a:r>
          </a:p>
        </p:txBody>
      </p:sp>
      <p:sp>
        <p:nvSpPr>
          <p:cNvPr id="5" name="Text Placeholder 4"/>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p:nvPr/>
        </p:nvPicPr>
        <p:blipFill>
          <a:blip r:embed="rId2"/>
          <a:stretch>
            <a:fillRect/>
          </a:stretch>
        </p:blipFill>
        <p:spPr>
          <a:xfrm>
            <a:off x="0" y="0"/>
            <a:ext cx="12192000" cy="6858000"/>
          </a:xfrm>
          <a:prstGeom prst="rect">
            <a:avLst/>
          </a:prstGeom>
        </p:spPr>
      </p:pic>
      <p:sp>
        <p:nvSpPr>
          <p:cNvPr id="4" name="Text Placeholder 3"/>
          <p:cNvSpPr>
            <a:spLocks noGrp="1"/>
          </p:cNvSpPr>
          <p:nvPr>
            <p:ph type="body" idx="10"/>
          </p:nvPr>
        </p:nvSpPr>
        <p:spPr>
          <a:xfrm>
            <a:off x="100330" y="330835"/>
            <a:ext cx="5937885" cy="595630"/>
          </a:xfrm>
          <a:prstGeom prst="rect">
            <a:avLst/>
          </a:prstGeom>
          <a:noFill/>
          <a:ln w="0" cmpd="sng">
            <a:noFill/>
            <a:prstDash val="solid"/>
          </a:ln>
        </p:spPr>
        <p:txBody>
          <a:bodyPr vert="horz" lIns="0" tIns="29210" rIns="0" bIns="0" anchor="t"/>
          <a:lstStyle/>
          <a:p>
            <a:pPr marL="0" marR="0" indent="0" algn="l">
              <a:lnSpc>
                <a:spcPts val="2200"/>
              </a:lnSpc>
              <a:spcAft>
                <a:spcPts val="0"/>
              </a:spcAft>
            </a:pPr>
            <a:r>
              <a:rPr lang="en-US" sz="2000" b="1" u="sng" spc="-25">
                <a:solidFill>
                  <a:srgbClr val="0000FF"/>
                </a:solidFill>
                <a:latin typeface="Calibri" panose="02020603050405020304" pitchFamily="2"/>
              </a:rPr>
              <a:t>Sign up to our newsletters</a:t>
            </a:r>
            <a:r>
              <a:rPr lang="en-US" sz="2000" spc="-25">
                <a:solidFill>
                  <a:srgbClr val="000000"/>
                </a:solidFill>
                <a:latin typeface="Calibri" panose="02020603050405020304" pitchFamily="2"/>
              </a:rPr>
              <a:t>to keep up-to-date with all the </a:t>
            </a:r>
          </a:p>
          <a:p>
            <a:pPr marL="0" marR="0" indent="0" algn="l">
              <a:lnSpc>
                <a:spcPts val="2000"/>
              </a:lnSpc>
              <a:spcBef>
                <a:spcPts val="215"/>
              </a:spcBef>
              <a:spcAft>
                <a:spcPts val="0"/>
              </a:spcAft>
            </a:pPr>
            <a:r>
              <a:rPr lang="en-US" sz="2000" spc="-5">
                <a:solidFill>
                  <a:srgbClr val="000000"/>
                </a:solidFill>
                <a:latin typeface="Calibri" panose="02020603050405020304" pitchFamily="2"/>
              </a:rPr>
              <a:t>news and funding opportunities. </a:t>
            </a:r>
          </a:p>
        </p:txBody>
      </p:sp>
      <p:sp>
        <p:nvSpPr>
          <p:cNvPr id="5" name="Text Placeholder 4"/>
          <p:cNvSpPr>
            <a:spLocks noGrp="1"/>
          </p:cNvSpPr>
          <p:nvPr>
            <p:ph type="body" idx="10"/>
          </p:nvPr>
        </p:nvSpPr>
        <p:spPr>
          <a:xfrm>
            <a:off x="274320" y="2591435"/>
            <a:ext cx="5038090" cy="1229995"/>
          </a:xfrm>
          <a:prstGeom prst="rect">
            <a:avLst/>
          </a:prstGeom>
          <a:noFill/>
          <a:ln w="0" cmpd="sng">
            <a:noFill/>
            <a:prstDash val="solid"/>
          </a:ln>
        </p:spPr>
        <p:txBody>
          <a:bodyPr vert="horz" lIns="0" tIns="58420" rIns="0" bIns="0" anchor="t">
            <a:normAutofit fontScale="87500"/>
          </a:bodyPr>
          <a:lstStyle/>
          <a:p>
            <a:pPr marL="0" marR="0" indent="0" algn="ctr">
              <a:lnSpc>
                <a:spcPts val="4400"/>
              </a:lnSpc>
              <a:spcAft>
                <a:spcPts val="0"/>
              </a:spcAft>
            </a:pPr>
            <a:r>
              <a:rPr lang="en-US" sz="4000" b="1" spc="60">
                <a:solidFill>
                  <a:srgbClr val="E31F12"/>
                </a:solidFill>
                <a:latin typeface="Calibri" panose="02020603050405020304" pitchFamily="2"/>
              </a:rPr>
              <a:t>Questions or </a:t>
            </a:r>
          </a:p>
          <a:p>
            <a:pPr marL="0" marR="0" indent="0" algn="l">
              <a:lnSpc>
                <a:spcPts val="4400"/>
              </a:lnSpc>
              <a:spcBef>
                <a:spcPts val="375"/>
              </a:spcBef>
              <a:spcAft>
                <a:spcPts val="0"/>
              </a:spcAft>
            </a:pPr>
            <a:r>
              <a:rPr lang="en-US" sz="4000" b="1" spc="45">
                <a:solidFill>
                  <a:srgbClr val="E31F12"/>
                </a:solidFill>
                <a:latin typeface="Calibri" panose="02020603050405020304" pitchFamily="2"/>
              </a:rPr>
              <a:t>further advice/support? </a:t>
            </a:r>
          </a:p>
        </p:txBody>
      </p:sp>
      <p:sp>
        <p:nvSpPr>
          <p:cNvPr id="6" name="Text Placeholder 5"/>
          <p:cNvSpPr>
            <a:spLocks noGrp="1"/>
          </p:cNvSpPr>
          <p:nvPr>
            <p:ph type="body" idx="10"/>
          </p:nvPr>
        </p:nvSpPr>
        <p:spPr>
          <a:xfrm>
            <a:off x="716280" y="6396355"/>
            <a:ext cx="1868170" cy="233045"/>
          </a:xfrm>
          <a:prstGeom prst="rect">
            <a:avLst/>
          </a:prstGeom>
          <a:noFill/>
          <a:ln w="0" cmpd="sng">
            <a:noFill/>
            <a:prstDash val="solid"/>
          </a:ln>
        </p:spPr>
        <p:txBody>
          <a:bodyPr vert="horz" lIns="0" tIns="24765" rIns="0" bIns="0" anchor="t"/>
          <a:lstStyle/>
          <a:p>
            <a:pPr marL="0" marR="0" indent="0" algn="l">
              <a:lnSpc>
                <a:spcPts val="1600"/>
              </a:lnSpc>
              <a:spcAft>
                <a:spcPts val="25"/>
              </a:spcAft>
            </a:pPr>
            <a:r>
              <a:rPr lang="en-US" sz="1600" spc="-35">
                <a:solidFill>
                  <a:srgbClr val="FFFFFF"/>
                </a:solidFill>
                <a:latin typeface="Calibri" panose="02020603050405020304" pitchFamily="2"/>
              </a:rPr>
              <a:t>#GettingSussexMoving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5110</Words>
  <Application>Microsoft Office PowerPoint</Application>
  <PresentationFormat>Widescreen</PresentationFormat>
  <Paragraphs>622</Paragraphs>
  <Slides>58</Slides>
  <Notes>39</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58</vt:i4>
      </vt:variant>
    </vt:vector>
  </HeadingPairs>
  <TitlesOfParts>
    <vt:vector size="69" baseType="lpstr">
      <vt:lpstr>Aptos</vt:lpstr>
      <vt:lpstr>Aptos Display</vt:lpstr>
      <vt:lpstr>Arial</vt:lpstr>
      <vt:lpstr>Calibri</vt:lpstr>
      <vt:lpstr>FS Jack</vt:lpstr>
      <vt:lpstr>Google Sans</vt:lpstr>
      <vt:lpstr>Inter</vt:lpstr>
      <vt:lpstr>Play</vt:lpstr>
      <vt:lpstr>Symbol</vt:lpstr>
      <vt:lpstr>Wingdings</vt:lpstr>
      <vt:lpstr>Office Theme</vt:lpstr>
      <vt:lpstr>Alex Hepton </vt:lpstr>
      <vt:lpstr>Safeguarding in Grassroots Football</vt:lpstr>
      <vt:lpstr> Workshop Outline</vt:lpstr>
      <vt:lpstr>Safeguarding Challenges in Grassroots Football</vt:lpstr>
      <vt:lpstr>Managing Suitability Concerns in Football</vt:lpstr>
      <vt:lpstr>Discussion Questions</vt:lpstr>
      <vt:lpstr>The Role of the County FA DSO</vt:lpstr>
      <vt:lpstr>Reporting Concerns in Football</vt:lpstr>
      <vt:lpstr>The FA SCMT </vt:lpstr>
      <vt:lpstr>The FA Safeguarding Regulations</vt:lpstr>
      <vt:lpstr>Assessing Transferrable Risk</vt:lpstr>
      <vt:lpstr>A structured transferable-risk lens </vt:lpstr>
      <vt:lpstr>Effective partnership</vt:lpstr>
      <vt:lpstr>Shared partnership working </vt:lpstr>
      <vt:lpstr>PowerPoint Presentation</vt:lpstr>
      <vt:lpstr>Take Aways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Charlotte Sawyer</dc:creator>
  <cp:lastModifiedBy>Rita Dada</cp:lastModifiedBy>
  <cp:revision>2</cp:revision>
  <dcterms:created xsi:type="dcterms:W3CDTF">2026-10-20T12:51:49Z</dcterms:created>
  <dcterms:modified xsi:type="dcterms:W3CDTF">2026-10-21T14:09:18Z</dcterms:modified>
</cp:coreProperties>
</file>